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31" r:id="rId3"/>
    <p:sldId id="2469" r:id="rId4"/>
    <p:sldId id="258" r:id="rId5"/>
    <p:sldId id="2476" r:id="rId6"/>
    <p:sldId id="259" r:id="rId7"/>
    <p:sldId id="2470" r:id="rId8"/>
    <p:sldId id="2471" r:id="rId9"/>
    <p:sldId id="284" r:id="rId10"/>
    <p:sldId id="282" r:id="rId11"/>
    <p:sldId id="283" r:id="rId12"/>
    <p:sldId id="2554" r:id="rId13"/>
    <p:sldId id="2556" r:id="rId14"/>
    <p:sldId id="2466" r:id="rId15"/>
    <p:sldId id="265" r:id="rId16"/>
    <p:sldId id="260" r:id="rId17"/>
    <p:sldId id="2550" r:id="rId18"/>
    <p:sldId id="2551" r:id="rId19"/>
    <p:sldId id="2552" r:id="rId20"/>
    <p:sldId id="2548" r:id="rId21"/>
    <p:sldId id="266" r:id="rId22"/>
    <p:sldId id="2541" r:id="rId23"/>
    <p:sldId id="2542" r:id="rId24"/>
    <p:sldId id="2543" r:id="rId25"/>
    <p:sldId id="2544" r:id="rId26"/>
    <p:sldId id="2545" r:id="rId27"/>
    <p:sldId id="2546" r:id="rId28"/>
    <p:sldId id="2547" r:id="rId29"/>
    <p:sldId id="2529" r:id="rId30"/>
    <p:sldId id="2530" r:id="rId31"/>
    <p:sldId id="273" r:id="rId32"/>
    <p:sldId id="272" r:id="rId33"/>
    <p:sldId id="274" r:id="rId34"/>
    <p:sldId id="2535" r:id="rId35"/>
    <p:sldId id="2536" r:id="rId36"/>
    <p:sldId id="2537" r:id="rId37"/>
    <p:sldId id="2525" r:id="rId38"/>
    <p:sldId id="2472" r:id="rId39"/>
    <p:sldId id="2553" r:id="rId40"/>
    <p:sldId id="2558" r:id="rId41"/>
    <p:sldId id="2559" r:id="rId42"/>
    <p:sldId id="2468" r:id="rId43"/>
    <p:sldId id="2524" r:id="rId44"/>
    <p:sldId id="2522" r:id="rId45"/>
    <p:sldId id="2461" r:id="rId46"/>
    <p:sldId id="2462" r:id="rId47"/>
    <p:sldId id="2463" r:id="rId48"/>
    <p:sldId id="2527" r:id="rId49"/>
    <p:sldId id="2528" r:id="rId50"/>
    <p:sldId id="2532" r:id="rId51"/>
    <p:sldId id="2442" r:id="rId52"/>
    <p:sldId id="262" r:id="rId53"/>
    <p:sldId id="263" r:id="rId54"/>
    <p:sldId id="299" r:id="rId55"/>
    <p:sldId id="298" r:id="rId56"/>
    <p:sldId id="261" r:id="rId57"/>
    <p:sldId id="2555" r:id="rId58"/>
    <p:sldId id="2539" r:id="rId59"/>
    <p:sldId id="2538" r:id="rId60"/>
    <p:sldId id="2540" r:id="rId61"/>
    <p:sldId id="278" r:id="rId62"/>
    <p:sldId id="2549" r:id="rId63"/>
    <p:sldId id="2478" r:id="rId64"/>
    <p:sldId id="268" r:id="rId65"/>
    <p:sldId id="2491" r:id="rId66"/>
    <p:sldId id="277" r:id="rId67"/>
    <p:sldId id="276" r:id="rId68"/>
    <p:sldId id="279" r:id="rId69"/>
    <p:sldId id="2459" r:id="rId70"/>
    <p:sldId id="2460" r:id="rId71"/>
    <p:sldId id="2560" r:id="rId72"/>
    <p:sldId id="2561" r:id="rId73"/>
    <p:sldId id="2451" r:id="rId74"/>
    <p:sldId id="2502" r:id="rId75"/>
    <p:sldId id="2562" r:id="rId76"/>
    <p:sldId id="2563" r:id="rId77"/>
    <p:sldId id="2564" r:id="rId78"/>
    <p:sldId id="2490" r:id="rId79"/>
    <p:sldId id="2509" r:id="rId80"/>
    <p:sldId id="2453" r:id="rId81"/>
    <p:sldId id="2452" r:id="rId82"/>
    <p:sldId id="2484" r:id="rId83"/>
    <p:sldId id="2533" r:id="rId84"/>
    <p:sldId id="2565" r:id="rId85"/>
    <p:sldId id="2566" r:id="rId86"/>
    <p:sldId id="2568" r:id="rId87"/>
    <p:sldId id="2569" r:id="rId88"/>
    <p:sldId id="2570" r:id="rId89"/>
    <p:sldId id="2571" r:id="rId90"/>
    <p:sldId id="2409" r:id="rId91"/>
    <p:sldId id="2410" r:id="rId92"/>
    <p:sldId id="2418" r:id="rId93"/>
    <p:sldId id="2411" r:id="rId94"/>
    <p:sldId id="2412" r:id="rId95"/>
    <p:sldId id="2420" r:id="rId96"/>
    <p:sldId id="2419" r:id="rId97"/>
    <p:sldId id="2415" r:id="rId98"/>
    <p:sldId id="2416" r:id="rId99"/>
    <p:sldId id="2417" r:id="rId100"/>
    <p:sldId id="2421" r:id="rId101"/>
    <p:sldId id="2574" r:id="rId102"/>
    <p:sldId id="2572" r:id="rId103"/>
    <p:sldId id="2573" r:id="rId104"/>
    <p:sldId id="2576" r:id="rId105"/>
    <p:sldId id="2577" r:id="rId106"/>
    <p:sldId id="2429" r:id="rId107"/>
    <p:sldId id="2575" r:id="rId108"/>
    <p:sldId id="2430" r:id="rId109"/>
    <p:sldId id="2440" r:id="rId110"/>
    <p:sldId id="2435" r:id="rId111"/>
    <p:sldId id="2436" r:id="rId112"/>
    <p:sldId id="2584" r:id="rId113"/>
    <p:sldId id="2578" r:id="rId114"/>
    <p:sldId id="2579" r:id="rId115"/>
    <p:sldId id="2585" r:id="rId116"/>
    <p:sldId id="2581" r:id="rId117"/>
    <p:sldId id="2582" r:id="rId118"/>
    <p:sldId id="2587" r:id="rId119"/>
    <p:sldId id="2586" r:id="rId120"/>
    <p:sldId id="2590" r:id="rId121"/>
    <p:sldId id="2589" r:id="rId122"/>
    <p:sldId id="2591" r:id="rId123"/>
    <p:sldId id="2592" r:id="rId124"/>
    <p:sldId id="2593" r:id="rId125"/>
    <p:sldId id="2594" r:id="rId126"/>
    <p:sldId id="2505" r:id="rId127"/>
    <p:sldId id="2595" r:id="rId128"/>
    <p:sldId id="2596" r:id="rId129"/>
    <p:sldId id="2597" r:id="rId130"/>
    <p:sldId id="2443" r:id="rId131"/>
    <p:sldId id="2438" r:id="rId132"/>
    <p:sldId id="2447" r:id="rId133"/>
    <p:sldId id="2448" r:id="rId134"/>
    <p:sldId id="2437" r:id="rId135"/>
    <p:sldId id="2445" r:id="rId136"/>
    <p:sldId id="2439" r:id="rId137"/>
    <p:sldId id="2444" r:id="rId138"/>
    <p:sldId id="2446" r:id="rId139"/>
    <p:sldId id="2449" r:id="rId140"/>
    <p:sldId id="2450"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F7A"/>
    <a:srgbClr val="33474E"/>
    <a:srgbClr val="ED1A22"/>
    <a:srgbClr val="007DBC"/>
    <a:srgbClr val="006192"/>
    <a:srgbClr val="007AB8"/>
    <a:srgbClr val="54B948"/>
    <a:srgbClr val="CBCCCC"/>
    <a:srgbClr val="D90657"/>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7F075-7DF6-4501-A668-7727C6A6BF4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6236277-25BC-4344-B9ED-BBE5E185FC08}">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1 : </a:t>
          </a:r>
          <a:r>
            <a:rPr lang="en-US" b="1" dirty="0">
              <a:solidFill>
                <a:schemeClr val="bg1"/>
              </a:solidFill>
            </a:rPr>
            <a:t>Anatomy &amp; Physiology</a:t>
          </a:r>
        </a:p>
      </dgm:t>
    </dgm:pt>
    <dgm:pt modelId="{4B26AAE0-B8BE-4242-AEE8-497AD4DE84FD}" type="parTrans" cxnId="{DA800B47-DB28-4F95-921B-73224C3390D8}">
      <dgm:prSet/>
      <dgm:spPr/>
      <dgm:t>
        <a:bodyPr/>
        <a:lstStyle/>
        <a:p>
          <a:endParaRPr lang="en-US"/>
        </a:p>
      </dgm:t>
    </dgm:pt>
    <dgm:pt modelId="{9F918184-9478-469F-86CB-6DCED38713A7}" type="sibTrans" cxnId="{DA800B47-DB28-4F95-921B-73224C3390D8}">
      <dgm:prSet/>
      <dgm:spPr/>
      <dgm:t>
        <a:bodyPr/>
        <a:lstStyle/>
        <a:p>
          <a:endParaRPr lang="en-US"/>
        </a:p>
      </dgm:t>
    </dgm:pt>
    <dgm:pt modelId="{D664CBD7-0496-4CEF-83FC-16BBDA17EFF2}">
      <dgm:prSet/>
      <dgm:spPr/>
      <dgm:t>
        <a:bodyPr/>
        <a:lstStyle/>
        <a:p>
          <a:r>
            <a:rPr lang="en-IN" dirty="0"/>
            <a:t>Bone Anatomy</a:t>
          </a:r>
          <a:endParaRPr lang="en-US" dirty="0"/>
        </a:p>
      </dgm:t>
    </dgm:pt>
    <dgm:pt modelId="{F6B0A4FE-D86A-4B4C-8DDE-07503825F70C}" type="parTrans" cxnId="{28EAE8FE-6170-41B0-836B-5702DDB333EE}">
      <dgm:prSet/>
      <dgm:spPr/>
      <dgm:t>
        <a:bodyPr/>
        <a:lstStyle/>
        <a:p>
          <a:endParaRPr lang="en-US"/>
        </a:p>
      </dgm:t>
    </dgm:pt>
    <dgm:pt modelId="{C3B846A2-5244-4170-B237-A0B11E4CBCF2}" type="sibTrans" cxnId="{28EAE8FE-6170-41B0-836B-5702DDB333EE}">
      <dgm:prSet/>
      <dgm:spPr/>
      <dgm:t>
        <a:bodyPr/>
        <a:lstStyle/>
        <a:p>
          <a:endParaRPr lang="en-US"/>
        </a:p>
      </dgm:t>
    </dgm:pt>
    <dgm:pt modelId="{351B1805-2632-4AEF-AF0E-A0F7B20D47BE}">
      <dgm:prSet/>
      <dgm:spPr/>
      <dgm:t>
        <a:bodyPr/>
        <a:lstStyle/>
        <a:p>
          <a:r>
            <a:rPr lang="en-US" dirty="0"/>
            <a:t>Vitamin D3 and Calcium </a:t>
          </a:r>
        </a:p>
      </dgm:t>
    </dgm:pt>
    <dgm:pt modelId="{8B034301-30A2-4E9D-B4D8-EE60ECB6D8C9}" type="parTrans" cxnId="{9BB49F86-64EC-4DDC-94AA-F2AA6B7449DF}">
      <dgm:prSet/>
      <dgm:spPr/>
      <dgm:t>
        <a:bodyPr/>
        <a:lstStyle/>
        <a:p>
          <a:endParaRPr lang="en-US"/>
        </a:p>
      </dgm:t>
    </dgm:pt>
    <dgm:pt modelId="{B2795111-C7C8-4480-BC95-A573F29E5AB0}" type="sibTrans" cxnId="{9BB49F86-64EC-4DDC-94AA-F2AA6B7449DF}">
      <dgm:prSet/>
      <dgm:spPr/>
      <dgm:t>
        <a:bodyPr/>
        <a:lstStyle/>
        <a:p>
          <a:endParaRPr lang="en-US"/>
        </a:p>
      </dgm:t>
    </dgm:pt>
    <dgm:pt modelId="{516C79BA-5634-4EAB-ACA5-48B1B74D050A}">
      <dgm:prSet/>
      <dgm:spPr/>
      <dgm:t>
        <a:bodyPr/>
        <a:lstStyle/>
        <a:p>
          <a:r>
            <a:rPr lang="en-US" dirty="0"/>
            <a:t>Bone Remodeling</a:t>
          </a:r>
        </a:p>
      </dgm:t>
    </dgm:pt>
    <dgm:pt modelId="{6892FE9D-1274-49ED-ACF0-510DD3A01194}" type="parTrans" cxnId="{AF6789E7-6960-44DC-A3E1-9CC1F528B561}">
      <dgm:prSet/>
      <dgm:spPr/>
      <dgm:t>
        <a:bodyPr/>
        <a:lstStyle/>
        <a:p>
          <a:endParaRPr lang="en-US"/>
        </a:p>
      </dgm:t>
    </dgm:pt>
    <dgm:pt modelId="{A25A5DD3-8917-47EC-BDC7-2978D11B74F8}" type="sibTrans" cxnId="{AF6789E7-6960-44DC-A3E1-9CC1F528B561}">
      <dgm:prSet/>
      <dgm:spPr/>
      <dgm:t>
        <a:bodyPr/>
        <a:lstStyle/>
        <a:p>
          <a:endParaRPr lang="en-US"/>
        </a:p>
      </dgm:t>
    </dgm:pt>
    <dgm:pt modelId="{C5FC387E-0C4A-4AFB-90FA-E6479C78AC27}">
      <dgm:prSet/>
      <dgm:spPr/>
      <dgm:t>
        <a:bodyPr/>
        <a:lstStyle/>
        <a:p>
          <a:r>
            <a:rPr lang="en-US" dirty="0"/>
            <a:t>Bone Signaling &amp; RANKL</a:t>
          </a:r>
        </a:p>
      </dgm:t>
    </dgm:pt>
    <dgm:pt modelId="{5AE83FDE-F28C-4B41-A7A9-8A80F16DAB4C}" type="parTrans" cxnId="{630B0A02-9F3B-4515-9B78-8836AFF6635E}">
      <dgm:prSet/>
      <dgm:spPr/>
      <dgm:t>
        <a:bodyPr/>
        <a:lstStyle/>
        <a:p>
          <a:endParaRPr lang="en-US"/>
        </a:p>
      </dgm:t>
    </dgm:pt>
    <dgm:pt modelId="{381132FE-A262-49E9-BC25-F38BB999AE00}" type="sibTrans" cxnId="{630B0A02-9F3B-4515-9B78-8836AFF6635E}">
      <dgm:prSet/>
      <dgm:spPr/>
      <dgm:t>
        <a:bodyPr/>
        <a:lstStyle/>
        <a:p>
          <a:endParaRPr lang="en-US"/>
        </a:p>
      </dgm:t>
    </dgm:pt>
    <dgm:pt modelId="{6CE99763-5462-4A86-AF0A-2284C33E642A}">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2 : </a:t>
          </a:r>
          <a:r>
            <a:rPr lang="en-US" b="1" dirty="0">
              <a:solidFill>
                <a:schemeClr val="bg1"/>
              </a:solidFill>
            </a:rPr>
            <a:t>Pathophysiology  </a:t>
          </a:r>
        </a:p>
      </dgm:t>
    </dgm:pt>
    <dgm:pt modelId="{F5AC024F-71B0-47C0-BDF1-9C77C88D6F84}" type="parTrans" cxnId="{F629C66A-7667-40C9-BA40-9418346EC65E}">
      <dgm:prSet/>
      <dgm:spPr/>
      <dgm:t>
        <a:bodyPr/>
        <a:lstStyle/>
        <a:p>
          <a:endParaRPr lang="en-US"/>
        </a:p>
      </dgm:t>
    </dgm:pt>
    <dgm:pt modelId="{A6C3AFF4-0C16-4C55-9D8C-ACF731AE2E66}" type="sibTrans" cxnId="{F629C66A-7667-40C9-BA40-9418346EC65E}">
      <dgm:prSet/>
      <dgm:spPr/>
      <dgm:t>
        <a:bodyPr/>
        <a:lstStyle/>
        <a:p>
          <a:endParaRPr lang="en-US"/>
        </a:p>
      </dgm:t>
    </dgm:pt>
    <dgm:pt modelId="{7A805E69-82D6-4DE4-9F8A-4F9A3FE0EB52}">
      <dgm:prSet/>
      <dgm:spPr/>
      <dgm:t>
        <a:bodyPr/>
        <a:lstStyle/>
        <a:p>
          <a:r>
            <a:rPr lang="en-US" dirty="0"/>
            <a:t>Functions of bone </a:t>
          </a:r>
        </a:p>
      </dgm:t>
    </dgm:pt>
    <dgm:pt modelId="{49192ECD-2DD9-4805-BF43-004C13083FE7}" type="parTrans" cxnId="{77DFFD02-38D4-468E-A5D1-14716AE49E86}">
      <dgm:prSet/>
      <dgm:spPr/>
      <dgm:t>
        <a:bodyPr/>
        <a:lstStyle/>
        <a:p>
          <a:endParaRPr lang="en-US"/>
        </a:p>
      </dgm:t>
    </dgm:pt>
    <dgm:pt modelId="{AD104FD9-8E84-4437-96B8-8B86C7C04EBD}" type="sibTrans" cxnId="{77DFFD02-38D4-468E-A5D1-14716AE49E86}">
      <dgm:prSet/>
      <dgm:spPr/>
      <dgm:t>
        <a:bodyPr/>
        <a:lstStyle/>
        <a:p>
          <a:endParaRPr lang="en-US"/>
        </a:p>
      </dgm:t>
    </dgm:pt>
    <dgm:pt modelId="{777AFA00-7B12-4962-939E-56E4CE7215D7}">
      <dgm:prSet/>
      <dgm:spPr/>
      <dgm:t>
        <a:bodyPr/>
        <a:lstStyle/>
        <a:p>
          <a:r>
            <a:rPr lang="en-US" dirty="0"/>
            <a:t>Molecular Composition</a:t>
          </a:r>
        </a:p>
      </dgm:t>
    </dgm:pt>
    <dgm:pt modelId="{82E494C7-6057-4C7A-93B4-F6A6DE152E1F}" type="parTrans" cxnId="{0EAD9846-40F3-4785-9A6D-0E707017A779}">
      <dgm:prSet/>
      <dgm:spPr/>
      <dgm:t>
        <a:bodyPr/>
        <a:lstStyle/>
        <a:p>
          <a:endParaRPr lang="en-US"/>
        </a:p>
      </dgm:t>
    </dgm:pt>
    <dgm:pt modelId="{2DD6C112-AC28-4678-A790-17AD7CD6F946}" type="sibTrans" cxnId="{0EAD9846-40F3-4785-9A6D-0E707017A779}">
      <dgm:prSet/>
      <dgm:spPr/>
      <dgm:t>
        <a:bodyPr/>
        <a:lstStyle/>
        <a:p>
          <a:endParaRPr lang="en-US"/>
        </a:p>
      </dgm:t>
    </dgm:pt>
    <dgm:pt modelId="{25CE9026-C23C-48A6-A54E-EA35B23A0F60}">
      <dgm:prSet/>
      <dgm:spPr/>
      <dgm:t>
        <a:bodyPr/>
        <a:lstStyle/>
        <a:p>
          <a:r>
            <a:rPr lang="en-US" dirty="0"/>
            <a:t>Cancer &amp; Bone</a:t>
          </a:r>
        </a:p>
      </dgm:t>
    </dgm:pt>
    <dgm:pt modelId="{08DFCE2D-3DEC-4441-B7E9-E8A3D07502D1}" type="parTrans" cxnId="{DB1AD9B4-070F-4D5F-BE14-F8F7656E1BC0}">
      <dgm:prSet/>
      <dgm:spPr/>
      <dgm:t>
        <a:bodyPr/>
        <a:lstStyle/>
        <a:p>
          <a:endParaRPr lang="en-US"/>
        </a:p>
      </dgm:t>
    </dgm:pt>
    <dgm:pt modelId="{68AB941D-2F67-4D10-B67D-938D46BB4AB6}" type="sibTrans" cxnId="{DB1AD9B4-070F-4D5F-BE14-F8F7656E1BC0}">
      <dgm:prSet/>
      <dgm:spPr/>
      <dgm:t>
        <a:bodyPr/>
        <a:lstStyle/>
        <a:p>
          <a:endParaRPr lang="en-US"/>
        </a:p>
      </dgm:t>
    </dgm:pt>
    <dgm:pt modelId="{A5ADA41C-C4F0-4BCF-90B2-DEAE5DBF9CFA}">
      <dgm:prSet/>
      <dgm:spPr/>
      <dgm:t>
        <a:bodyPr/>
        <a:lstStyle/>
        <a:p>
          <a:r>
            <a:rPr lang="en-US" dirty="0"/>
            <a:t>Cancer Type</a:t>
          </a:r>
        </a:p>
      </dgm:t>
    </dgm:pt>
    <dgm:pt modelId="{6A28EED2-D1E2-426A-9CF7-C89684A03041}" type="parTrans" cxnId="{BEFE363F-3D73-4556-AECB-6DA1B38F8F79}">
      <dgm:prSet/>
      <dgm:spPr/>
      <dgm:t>
        <a:bodyPr/>
        <a:lstStyle/>
        <a:p>
          <a:endParaRPr lang="en-US"/>
        </a:p>
      </dgm:t>
    </dgm:pt>
    <dgm:pt modelId="{84CAEF0E-0C82-48B1-B22E-C0E42CCEF4C2}" type="sibTrans" cxnId="{BEFE363F-3D73-4556-AECB-6DA1B38F8F79}">
      <dgm:prSet/>
      <dgm:spPr/>
      <dgm:t>
        <a:bodyPr/>
        <a:lstStyle/>
        <a:p>
          <a:endParaRPr lang="en-US"/>
        </a:p>
      </dgm:t>
    </dgm:pt>
    <dgm:pt modelId="{7719FC8A-AB0F-458A-8F36-48C3BDF7E715}">
      <dgm:prSet/>
      <dgm:spPr/>
      <dgm:t>
        <a:bodyPr/>
        <a:lstStyle/>
        <a:p>
          <a:r>
            <a:rPr lang="en-US" dirty="0"/>
            <a:t>Risk Factor in bone development</a:t>
          </a:r>
        </a:p>
      </dgm:t>
    </dgm:pt>
    <dgm:pt modelId="{3FC0A682-D939-45DA-9AF5-84269179E1BE}" type="parTrans" cxnId="{E61274BF-6D4B-4378-B0D7-0E27DC0FD87C}">
      <dgm:prSet/>
      <dgm:spPr/>
      <dgm:t>
        <a:bodyPr/>
        <a:lstStyle/>
        <a:p>
          <a:endParaRPr lang="en-US"/>
        </a:p>
      </dgm:t>
    </dgm:pt>
    <dgm:pt modelId="{5A389EB2-6406-4534-AEF9-0FA642BC8633}" type="sibTrans" cxnId="{E61274BF-6D4B-4378-B0D7-0E27DC0FD87C}">
      <dgm:prSet/>
      <dgm:spPr/>
      <dgm:t>
        <a:bodyPr/>
        <a:lstStyle/>
        <a:p>
          <a:endParaRPr lang="en-US"/>
        </a:p>
      </dgm:t>
    </dgm:pt>
    <dgm:pt modelId="{D8EB9FF9-1671-4960-A73B-1AEFFEAF2A18}">
      <dgm:prSet/>
      <dgm:spPr/>
      <dgm:t>
        <a:bodyPr/>
        <a:lstStyle/>
        <a:p>
          <a:r>
            <a:rPr lang="en-US" dirty="0"/>
            <a:t>Osteoporosis</a:t>
          </a:r>
        </a:p>
      </dgm:t>
    </dgm:pt>
    <dgm:pt modelId="{FBED9A84-FF22-46DF-AD02-294DACA438FB}" type="parTrans" cxnId="{D6001601-6AA2-46BC-A2C7-E8EE84839941}">
      <dgm:prSet/>
      <dgm:spPr/>
      <dgm:t>
        <a:bodyPr/>
        <a:lstStyle/>
        <a:p>
          <a:endParaRPr lang="en-US"/>
        </a:p>
      </dgm:t>
    </dgm:pt>
    <dgm:pt modelId="{E5994AC1-5F02-4ADC-A8E6-DB46D755CD56}" type="sibTrans" cxnId="{D6001601-6AA2-46BC-A2C7-E8EE84839941}">
      <dgm:prSet/>
      <dgm:spPr/>
      <dgm:t>
        <a:bodyPr/>
        <a:lstStyle/>
        <a:p>
          <a:endParaRPr lang="en-US"/>
        </a:p>
      </dgm:t>
    </dgm:pt>
    <dgm:pt modelId="{53A3CC19-421B-4414-AAF1-5D2A319D769D}">
      <dgm:prSet/>
      <dgm:spPr/>
      <dgm:t>
        <a:bodyPr/>
        <a:lstStyle/>
        <a:p>
          <a:r>
            <a:rPr lang="en-US" dirty="0"/>
            <a:t>Screening of Osteoporosis : DEXA &amp; T Score</a:t>
          </a:r>
        </a:p>
      </dgm:t>
    </dgm:pt>
    <dgm:pt modelId="{6F49B8FA-873F-49AC-B919-E9F345CBB9E9}" type="parTrans" cxnId="{C405D887-12FB-4A3F-ADA0-D0EDB3A219B8}">
      <dgm:prSet/>
      <dgm:spPr/>
      <dgm:t>
        <a:bodyPr/>
        <a:lstStyle/>
        <a:p>
          <a:endParaRPr lang="en-US"/>
        </a:p>
      </dgm:t>
    </dgm:pt>
    <dgm:pt modelId="{A4B78FF0-ECA7-4044-964F-535521B81D1C}" type="sibTrans" cxnId="{C405D887-12FB-4A3F-ADA0-D0EDB3A219B8}">
      <dgm:prSet/>
      <dgm:spPr/>
      <dgm:t>
        <a:bodyPr/>
        <a:lstStyle/>
        <a:p>
          <a:endParaRPr lang="en-US"/>
        </a:p>
      </dgm:t>
    </dgm:pt>
    <dgm:pt modelId="{25BBA3AA-5F26-4487-A103-618BD71F6861}">
      <dgm:prSet/>
      <dgm:spPr/>
      <dgm:t>
        <a:bodyPr/>
        <a:lstStyle/>
        <a:p>
          <a:r>
            <a:rPr lang="en-US" dirty="0"/>
            <a:t>Cancer and Osteoporosis</a:t>
          </a:r>
        </a:p>
      </dgm:t>
    </dgm:pt>
    <dgm:pt modelId="{083E4647-20A6-455D-9BEC-DF46777BD1A7}" type="parTrans" cxnId="{CAEB17A4-4070-48AB-A4C6-D9F0C09EA178}">
      <dgm:prSet/>
      <dgm:spPr/>
      <dgm:t>
        <a:bodyPr/>
        <a:lstStyle/>
        <a:p>
          <a:endParaRPr lang="en-US"/>
        </a:p>
      </dgm:t>
    </dgm:pt>
    <dgm:pt modelId="{D8B16E9D-257F-41CB-994E-148619B36F4D}" type="sibTrans" cxnId="{CAEB17A4-4070-48AB-A4C6-D9F0C09EA178}">
      <dgm:prSet/>
      <dgm:spPr/>
      <dgm:t>
        <a:bodyPr/>
        <a:lstStyle/>
        <a:p>
          <a:endParaRPr lang="en-US"/>
        </a:p>
      </dgm:t>
    </dgm:pt>
    <dgm:pt modelId="{09673318-ADE3-4739-8855-297B5B96C0EF}">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3: </a:t>
          </a:r>
          <a:r>
            <a:rPr lang="en-US" dirty="0">
              <a:solidFill>
                <a:schemeClr val="bg1"/>
              </a:solidFill>
            </a:rPr>
            <a:t>Treatment Options</a:t>
          </a:r>
        </a:p>
      </dgm:t>
    </dgm:pt>
    <dgm:pt modelId="{A84FCB7E-DC3A-488A-889C-40ACE559E3B3}" type="parTrans" cxnId="{0F13B4D1-30F3-40B5-9229-0E1052DFF0FE}">
      <dgm:prSet/>
      <dgm:spPr/>
      <dgm:t>
        <a:bodyPr/>
        <a:lstStyle/>
        <a:p>
          <a:endParaRPr lang="en-US"/>
        </a:p>
      </dgm:t>
    </dgm:pt>
    <dgm:pt modelId="{C546AFFB-0837-4720-9FC7-5F3E3257906B}" type="sibTrans" cxnId="{0F13B4D1-30F3-40B5-9229-0E1052DFF0FE}">
      <dgm:prSet/>
      <dgm:spPr/>
      <dgm:t>
        <a:bodyPr/>
        <a:lstStyle/>
        <a:p>
          <a:endParaRPr lang="en-US"/>
        </a:p>
      </dgm:t>
    </dgm:pt>
    <dgm:pt modelId="{2FF09554-C217-44D3-9352-111CADE467B4}">
      <dgm:prSet/>
      <dgm:spPr/>
      <dgm:t>
        <a:bodyPr/>
        <a:lstStyle/>
        <a:p>
          <a:r>
            <a:rPr lang="en-US" dirty="0">
              <a:solidFill>
                <a:schemeClr val="tx1"/>
              </a:solidFill>
            </a:rPr>
            <a:t>Difference Between Anabolic Vs Antiresorptive Agents</a:t>
          </a:r>
          <a:endParaRPr lang="en-US" dirty="0"/>
        </a:p>
      </dgm:t>
    </dgm:pt>
    <dgm:pt modelId="{57AE9AA6-25DF-4CAC-9965-7975B77A8417}" type="parTrans" cxnId="{2193A12E-B09C-450F-A991-05B23A3420E8}">
      <dgm:prSet/>
      <dgm:spPr/>
      <dgm:t>
        <a:bodyPr/>
        <a:lstStyle/>
        <a:p>
          <a:endParaRPr lang="en-US"/>
        </a:p>
      </dgm:t>
    </dgm:pt>
    <dgm:pt modelId="{9B43E559-6644-447E-8877-1DB2B3F26DAE}" type="sibTrans" cxnId="{2193A12E-B09C-450F-A991-05B23A3420E8}">
      <dgm:prSet/>
      <dgm:spPr/>
      <dgm:t>
        <a:bodyPr/>
        <a:lstStyle/>
        <a:p>
          <a:endParaRPr lang="en-US"/>
        </a:p>
      </dgm:t>
    </dgm:pt>
    <dgm:pt modelId="{AE5AC288-DA49-4BA1-9121-7883D3796FF3}">
      <dgm:prSet/>
      <dgm:spPr/>
      <dgm:t>
        <a:bodyPr/>
        <a:lstStyle/>
        <a:p>
          <a:r>
            <a:rPr lang="en-US" dirty="0"/>
            <a:t>Treatment for Osteoporosis</a:t>
          </a:r>
        </a:p>
      </dgm:t>
    </dgm:pt>
    <dgm:pt modelId="{7D2F5A66-CB0B-4170-88B4-A704B102E959}" type="parTrans" cxnId="{6A4AE22B-3687-4628-A9FC-9C6069A7D83A}">
      <dgm:prSet/>
      <dgm:spPr/>
      <dgm:t>
        <a:bodyPr/>
        <a:lstStyle/>
        <a:p>
          <a:endParaRPr lang="en-US"/>
        </a:p>
      </dgm:t>
    </dgm:pt>
    <dgm:pt modelId="{08F68940-E50C-49C5-A76A-4BF8D1FB12BA}" type="sibTrans" cxnId="{6A4AE22B-3687-4628-A9FC-9C6069A7D83A}">
      <dgm:prSet/>
      <dgm:spPr/>
      <dgm:t>
        <a:bodyPr/>
        <a:lstStyle/>
        <a:p>
          <a:endParaRPr lang="en-US"/>
        </a:p>
      </dgm:t>
    </dgm:pt>
    <dgm:pt modelId="{062BDE94-21B1-457A-A4EF-118B7B60DA6A}">
      <dgm:prSet/>
      <dgm:spPr/>
      <dgm:t>
        <a:bodyPr/>
        <a:lstStyle/>
        <a:p>
          <a:r>
            <a:rPr lang="en-US" dirty="0"/>
            <a:t>Medications</a:t>
          </a:r>
        </a:p>
      </dgm:t>
    </dgm:pt>
    <dgm:pt modelId="{2EDD91F6-A4CD-440B-AC70-1EC7866FE498}" type="parTrans" cxnId="{5E5E8876-0F85-4E36-8742-A7439DC84527}">
      <dgm:prSet/>
      <dgm:spPr/>
      <dgm:t>
        <a:bodyPr/>
        <a:lstStyle/>
        <a:p>
          <a:endParaRPr lang="en-US"/>
        </a:p>
      </dgm:t>
    </dgm:pt>
    <dgm:pt modelId="{F177EBB9-9685-4185-ABB5-FC55B720D352}" type="sibTrans" cxnId="{5E5E8876-0F85-4E36-8742-A7439DC84527}">
      <dgm:prSet/>
      <dgm:spPr/>
      <dgm:t>
        <a:bodyPr/>
        <a:lstStyle/>
        <a:p>
          <a:endParaRPr lang="en-US"/>
        </a:p>
      </dgm:t>
    </dgm:pt>
    <dgm:pt modelId="{6D6CA6F8-33EB-4FD6-9E5C-DEB15F950A04}">
      <dgm:prSet/>
      <dgm:spPr/>
      <dgm:t>
        <a:bodyPr/>
        <a:lstStyle/>
        <a:p>
          <a:r>
            <a:rPr lang="en-US" dirty="0"/>
            <a:t>MAB’s</a:t>
          </a:r>
        </a:p>
      </dgm:t>
    </dgm:pt>
    <dgm:pt modelId="{2901A438-F303-416E-9B87-D2230E32A955}" type="parTrans" cxnId="{5C08D87A-3F20-4CBC-B256-8F59AB3D51F0}">
      <dgm:prSet/>
      <dgm:spPr/>
      <dgm:t>
        <a:bodyPr/>
        <a:lstStyle/>
        <a:p>
          <a:endParaRPr lang="en-US"/>
        </a:p>
      </dgm:t>
    </dgm:pt>
    <dgm:pt modelId="{70089B5D-EBE9-414F-A804-16EA52A70FFD}" type="sibTrans" cxnId="{5C08D87A-3F20-4CBC-B256-8F59AB3D51F0}">
      <dgm:prSet/>
      <dgm:spPr/>
      <dgm:t>
        <a:bodyPr/>
        <a:lstStyle/>
        <a:p>
          <a:endParaRPr lang="en-US"/>
        </a:p>
      </dgm:t>
    </dgm:pt>
    <dgm:pt modelId="{FF46CBDC-5312-4245-A25C-85A64C20A588}" type="pres">
      <dgm:prSet presAssocID="{5957F075-7DF6-4501-A668-7727C6A6BF4A}" presName="linear" presStyleCnt="0">
        <dgm:presLayoutVars>
          <dgm:animLvl val="lvl"/>
          <dgm:resizeHandles val="exact"/>
        </dgm:presLayoutVars>
      </dgm:prSet>
      <dgm:spPr/>
    </dgm:pt>
    <dgm:pt modelId="{35FDA36A-481F-40EE-8B52-073D827084A0}" type="pres">
      <dgm:prSet presAssocID="{36236277-25BC-4344-B9ED-BBE5E185FC08}" presName="parentText" presStyleLbl="node1" presStyleIdx="0" presStyleCnt="3">
        <dgm:presLayoutVars>
          <dgm:chMax val="0"/>
          <dgm:bulletEnabled val="1"/>
        </dgm:presLayoutVars>
      </dgm:prSet>
      <dgm:spPr/>
    </dgm:pt>
    <dgm:pt modelId="{2203DEEA-E4C3-45F7-A42F-ED6EDF1B435F}" type="pres">
      <dgm:prSet presAssocID="{36236277-25BC-4344-B9ED-BBE5E185FC08}" presName="childText" presStyleLbl="revTx" presStyleIdx="0" presStyleCnt="3">
        <dgm:presLayoutVars>
          <dgm:bulletEnabled val="1"/>
        </dgm:presLayoutVars>
      </dgm:prSet>
      <dgm:spPr/>
    </dgm:pt>
    <dgm:pt modelId="{F54316C3-0792-44EB-9E80-8C746B788F9A}" type="pres">
      <dgm:prSet presAssocID="{6CE99763-5462-4A86-AF0A-2284C33E642A}" presName="parentText" presStyleLbl="node1" presStyleIdx="1" presStyleCnt="3">
        <dgm:presLayoutVars>
          <dgm:chMax val="0"/>
          <dgm:bulletEnabled val="1"/>
        </dgm:presLayoutVars>
      </dgm:prSet>
      <dgm:spPr/>
    </dgm:pt>
    <dgm:pt modelId="{0168DEA9-39DB-437F-9B50-2265F80BE636}" type="pres">
      <dgm:prSet presAssocID="{6CE99763-5462-4A86-AF0A-2284C33E642A}" presName="childText" presStyleLbl="revTx" presStyleIdx="1" presStyleCnt="3">
        <dgm:presLayoutVars>
          <dgm:bulletEnabled val="1"/>
        </dgm:presLayoutVars>
      </dgm:prSet>
      <dgm:spPr/>
    </dgm:pt>
    <dgm:pt modelId="{1B4EEDA0-A442-46E3-AA7F-7D2118961E4D}" type="pres">
      <dgm:prSet presAssocID="{09673318-ADE3-4739-8855-297B5B96C0EF}" presName="parentText" presStyleLbl="node1" presStyleIdx="2" presStyleCnt="3">
        <dgm:presLayoutVars>
          <dgm:chMax val="0"/>
          <dgm:bulletEnabled val="1"/>
        </dgm:presLayoutVars>
      </dgm:prSet>
      <dgm:spPr/>
    </dgm:pt>
    <dgm:pt modelId="{7F8858E7-0B5E-4AE8-8AF7-9CA206D68C75}" type="pres">
      <dgm:prSet presAssocID="{09673318-ADE3-4739-8855-297B5B96C0EF}" presName="childText" presStyleLbl="revTx" presStyleIdx="2" presStyleCnt="3">
        <dgm:presLayoutVars>
          <dgm:bulletEnabled val="1"/>
        </dgm:presLayoutVars>
      </dgm:prSet>
      <dgm:spPr/>
    </dgm:pt>
  </dgm:ptLst>
  <dgm:cxnLst>
    <dgm:cxn modelId="{D6001601-6AA2-46BC-A2C7-E8EE84839941}" srcId="{6CE99763-5462-4A86-AF0A-2284C33E642A}" destId="{D8EB9FF9-1671-4960-A73B-1AEFFEAF2A18}" srcOrd="3" destOrd="0" parTransId="{FBED9A84-FF22-46DF-AD02-294DACA438FB}" sibTransId="{E5994AC1-5F02-4ADC-A8E6-DB46D755CD56}"/>
    <dgm:cxn modelId="{630B0A02-9F3B-4515-9B78-8836AFF6635E}" srcId="{36236277-25BC-4344-B9ED-BBE5E185FC08}" destId="{C5FC387E-0C4A-4AFB-90FA-E6479C78AC27}" srcOrd="5" destOrd="0" parTransId="{5AE83FDE-F28C-4B41-A7A9-8A80F16DAB4C}" sibTransId="{381132FE-A262-49E9-BC25-F38BB999AE00}"/>
    <dgm:cxn modelId="{77DFFD02-38D4-468E-A5D1-14716AE49E86}" srcId="{36236277-25BC-4344-B9ED-BBE5E185FC08}" destId="{7A805E69-82D6-4DE4-9F8A-4F9A3FE0EB52}" srcOrd="1" destOrd="0" parTransId="{49192ECD-2DD9-4805-BF43-004C13083FE7}" sibTransId="{AD104FD9-8E84-4437-96B8-8B86C7C04EBD}"/>
    <dgm:cxn modelId="{332AA90A-2BF4-4DE8-9FEA-34F65E838E7F}" type="presOf" srcId="{351B1805-2632-4AEF-AF0E-A0F7B20D47BE}" destId="{2203DEEA-E4C3-45F7-A42F-ED6EDF1B435F}" srcOrd="0" destOrd="3" presId="urn:microsoft.com/office/officeart/2005/8/layout/vList2"/>
    <dgm:cxn modelId="{55EEEC0A-30B0-4608-A1D2-AEA96C36ECCD}" type="presOf" srcId="{25BBA3AA-5F26-4487-A103-618BD71F6861}" destId="{0168DEA9-39DB-437F-9B50-2265F80BE636}" srcOrd="0" destOrd="4" presId="urn:microsoft.com/office/officeart/2005/8/layout/vList2"/>
    <dgm:cxn modelId="{B62F6915-BFF1-4C8E-B0BF-4850CB534F87}" type="presOf" srcId="{D664CBD7-0496-4CEF-83FC-16BBDA17EFF2}" destId="{2203DEEA-E4C3-45F7-A42F-ED6EDF1B435F}" srcOrd="0" destOrd="0" presId="urn:microsoft.com/office/officeart/2005/8/layout/vList2"/>
    <dgm:cxn modelId="{D4B9BF25-C0CB-42DB-B38C-9D1D5888D826}" type="presOf" srcId="{25CE9026-C23C-48A6-A54E-EA35B23A0F60}" destId="{0168DEA9-39DB-437F-9B50-2265F80BE636}" srcOrd="0" destOrd="0" presId="urn:microsoft.com/office/officeart/2005/8/layout/vList2"/>
    <dgm:cxn modelId="{6A4AE22B-3687-4628-A9FC-9C6069A7D83A}" srcId="{09673318-ADE3-4739-8855-297B5B96C0EF}" destId="{AE5AC288-DA49-4BA1-9121-7883D3796FF3}" srcOrd="0" destOrd="0" parTransId="{7D2F5A66-CB0B-4170-88B4-A704B102E959}" sibTransId="{08F68940-E50C-49C5-A76A-4BF8D1FB12BA}"/>
    <dgm:cxn modelId="{2F464E2E-A877-4367-8D53-25E124BE852F}" type="presOf" srcId="{36236277-25BC-4344-B9ED-BBE5E185FC08}" destId="{35FDA36A-481F-40EE-8B52-073D827084A0}" srcOrd="0" destOrd="0" presId="urn:microsoft.com/office/officeart/2005/8/layout/vList2"/>
    <dgm:cxn modelId="{2193A12E-B09C-450F-A991-05B23A3420E8}" srcId="{09673318-ADE3-4739-8855-297B5B96C0EF}" destId="{2FF09554-C217-44D3-9352-111CADE467B4}" srcOrd="1" destOrd="0" parTransId="{57AE9AA6-25DF-4CAC-9965-7975B77A8417}" sibTransId="{9B43E559-6644-447E-8877-1DB2B3F26DAE}"/>
    <dgm:cxn modelId="{BEDB2B39-EF0E-46E3-819A-E42F23E28B30}" type="presOf" srcId="{A5ADA41C-C4F0-4BCF-90B2-DEAE5DBF9CFA}" destId="{0168DEA9-39DB-437F-9B50-2265F80BE636}" srcOrd="0" destOrd="1" presId="urn:microsoft.com/office/officeart/2005/8/layout/vList2"/>
    <dgm:cxn modelId="{BEFE363F-3D73-4556-AECB-6DA1B38F8F79}" srcId="{6CE99763-5462-4A86-AF0A-2284C33E642A}" destId="{A5ADA41C-C4F0-4BCF-90B2-DEAE5DBF9CFA}" srcOrd="1" destOrd="0" parTransId="{6A28EED2-D1E2-426A-9CF7-C89684A03041}" sibTransId="{84CAEF0E-0C82-48B1-B22E-C0E42CCEF4C2}"/>
    <dgm:cxn modelId="{0EAD9846-40F3-4785-9A6D-0E707017A779}" srcId="{36236277-25BC-4344-B9ED-BBE5E185FC08}" destId="{777AFA00-7B12-4962-939E-56E4CE7215D7}" srcOrd="2" destOrd="0" parTransId="{82E494C7-6057-4C7A-93B4-F6A6DE152E1F}" sibTransId="{2DD6C112-AC28-4678-A790-17AD7CD6F946}"/>
    <dgm:cxn modelId="{DA800B47-DB28-4F95-921B-73224C3390D8}" srcId="{5957F075-7DF6-4501-A668-7727C6A6BF4A}" destId="{36236277-25BC-4344-B9ED-BBE5E185FC08}" srcOrd="0" destOrd="0" parTransId="{4B26AAE0-B8BE-4242-AEE8-497AD4DE84FD}" sibTransId="{9F918184-9478-469F-86CB-6DCED38713A7}"/>
    <dgm:cxn modelId="{5107274E-134B-4150-A21E-5CECC1269E1E}" type="presOf" srcId="{516C79BA-5634-4EAB-ACA5-48B1B74D050A}" destId="{2203DEEA-E4C3-45F7-A42F-ED6EDF1B435F}" srcOrd="0" destOrd="4" presId="urn:microsoft.com/office/officeart/2005/8/layout/vList2"/>
    <dgm:cxn modelId="{7F55B255-1B2D-4E2F-A35F-509E99AF87DB}" type="presOf" srcId="{7719FC8A-AB0F-458A-8F36-48C3BDF7E715}" destId="{0168DEA9-39DB-437F-9B50-2265F80BE636}" srcOrd="0" destOrd="2" presId="urn:microsoft.com/office/officeart/2005/8/layout/vList2"/>
    <dgm:cxn modelId="{D572835B-E901-4B20-BC7B-94FB6168C460}" type="presOf" srcId="{7A805E69-82D6-4DE4-9F8A-4F9A3FE0EB52}" destId="{2203DEEA-E4C3-45F7-A42F-ED6EDF1B435F}" srcOrd="0" destOrd="1" presId="urn:microsoft.com/office/officeart/2005/8/layout/vList2"/>
    <dgm:cxn modelId="{0A7E3E69-578C-41BE-BB52-3BDD3663541B}" type="presOf" srcId="{6D6CA6F8-33EB-4FD6-9E5C-DEB15F950A04}" destId="{7F8858E7-0B5E-4AE8-8AF7-9CA206D68C75}" srcOrd="0" destOrd="3" presId="urn:microsoft.com/office/officeart/2005/8/layout/vList2"/>
    <dgm:cxn modelId="{F629C66A-7667-40C9-BA40-9418346EC65E}" srcId="{5957F075-7DF6-4501-A668-7727C6A6BF4A}" destId="{6CE99763-5462-4A86-AF0A-2284C33E642A}" srcOrd="1" destOrd="0" parTransId="{F5AC024F-71B0-47C0-BDF1-9C77C88D6F84}" sibTransId="{A6C3AFF4-0C16-4C55-9D8C-ACF731AE2E66}"/>
    <dgm:cxn modelId="{5E5E8876-0F85-4E36-8742-A7439DC84527}" srcId="{09673318-ADE3-4739-8855-297B5B96C0EF}" destId="{062BDE94-21B1-457A-A4EF-118B7B60DA6A}" srcOrd="2" destOrd="0" parTransId="{2EDD91F6-A4CD-440B-AC70-1EC7866FE498}" sibTransId="{F177EBB9-9685-4185-ABB5-FC55B720D352}"/>
    <dgm:cxn modelId="{5C08D87A-3F20-4CBC-B256-8F59AB3D51F0}" srcId="{09673318-ADE3-4739-8855-297B5B96C0EF}" destId="{6D6CA6F8-33EB-4FD6-9E5C-DEB15F950A04}" srcOrd="3" destOrd="0" parTransId="{2901A438-F303-416E-9B87-D2230E32A955}" sibTransId="{70089B5D-EBE9-414F-A804-16EA52A70FFD}"/>
    <dgm:cxn modelId="{8A33D07B-0639-4FE5-A677-9D86B486243D}" type="presOf" srcId="{09673318-ADE3-4739-8855-297B5B96C0EF}" destId="{1B4EEDA0-A442-46E3-AA7F-7D2118961E4D}" srcOrd="0" destOrd="0" presId="urn:microsoft.com/office/officeart/2005/8/layout/vList2"/>
    <dgm:cxn modelId="{9BB49F86-64EC-4DDC-94AA-F2AA6B7449DF}" srcId="{36236277-25BC-4344-B9ED-BBE5E185FC08}" destId="{351B1805-2632-4AEF-AF0E-A0F7B20D47BE}" srcOrd="3" destOrd="0" parTransId="{8B034301-30A2-4E9D-B4D8-EE60ECB6D8C9}" sibTransId="{B2795111-C7C8-4480-BC95-A573F29E5AB0}"/>
    <dgm:cxn modelId="{C405D887-12FB-4A3F-ADA0-D0EDB3A219B8}" srcId="{6CE99763-5462-4A86-AF0A-2284C33E642A}" destId="{53A3CC19-421B-4414-AAF1-5D2A319D769D}" srcOrd="5" destOrd="0" parTransId="{6F49B8FA-873F-49AC-B919-E9F345CBB9E9}" sibTransId="{A4B78FF0-ECA7-4044-964F-535521B81D1C}"/>
    <dgm:cxn modelId="{2B472A88-4594-493C-8FEB-795307DF3128}" type="presOf" srcId="{C5FC387E-0C4A-4AFB-90FA-E6479C78AC27}" destId="{2203DEEA-E4C3-45F7-A42F-ED6EDF1B435F}" srcOrd="0" destOrd="5" presId="urn:microsoft.com/office/officeart/2005/8/layout/vList2"/>
    <dgm:cxn modelId="{B95F7097-0F74-4A56-A130-9B6FC569F7A1}" type="presOf" srcId="{53A3CC19-421B-4414-AAF1-5D2A319D769D}" destId="{0168DEA9-39DB-437F-9B50-2265F80BE636}" srcOrd="0" destOrd="5" presId="urn:microsoft.com/office/officeart/2005/8/layout/vList2"/>
    <dgm:cxn modelId="{CAEB17A4-4070-48AB-A4C6-D9F0C09EA178}" srcId="{6CE99763-5462-4A86-AF0A-2284C33E642A}" destId="{25BBA3AA-5F26-4487-A103-618BD71F6861}" srcOrd="4" destOrd="0" parTransId="{083E4647-20A6-455D-9BEC-DF46777BD1A7}" sibTransId="{D8B16E9D-257F-41CB-994E-148619B36F4D}"/>
    <dgm:cxn modelId="{97F5E7A6-212E-4B12-888C-45ED3B775E3D}" type="presOf" srcId="{AE5AC288-DA49-4BA1-9121-7883D3796FF3}" destId="{7F8858E7-0B5E-4AE8-8AF7-9CA206D68C75}" srcOrd="0" destOrd="0" presId="urn:microsoft.com/office/officeart/2005/8/layout/vList2"/>
    <dgm:cxn modelId="{80BBFEB0-0025-4DFA-890F-73520A5C1DA1}" type="presOf" srcId="{5957F075-7DF6-4501-A668-7727C6A6BF4A}" destId="{FF46CBDC-5312-4245-A25C-85A64C20A588}" srcOrd="0" destOrd="0" presId="urn:microsoft.com/office/officeart/2005/8/layout/vList2"/>
    <dgm:cxn modelId="{DB1AD9B4-070F-4D5F-BE14-F8F7656E1BC0}" srcId="{6CE99763-5462-4A86-AF0A-2284C33E642A}" destId="{25CE9026-C23C-48A6-A54E-EA35B23A0F60}" srcOrd="0" destOrd="0" parTransId="{08DFCE2D-3DEC-4441-B7E9-E8A3D07502D1}" sibTransId="{68AB941D-2F67-4D10-B67D-938D46BB4AB6}"/>
    <dgm:cxn modelId="{156BA2B8-6532-4734-89F4-AC85055685EE}" type="presOf" srcId="{2FF09554-C217-44D3-9352-111CADE467B4}" destId="{7F8858E7-0B5E-4AE8-8AF7-9CA206D68C75}" srcOrd="0" destOrd="1" presId="urn:microsoft.com/office/officeart/2005/8/layout/vList2"/>
    <dgm:cxn modelId="{497A72BE-1D87-418C-B016-BE3D0ECABE06}" type="presOf" srcId="{D8EB9FF9-1671-4960-A73B-1AEFFEAF2A18}" destId="{0168DEA9-39DB-437F-9B50-2265F80BE636}" srcOrd="0" destOrd="3" presId="urn:microsoft.com/office/officeart/2005/8/layout/vList2"/>
    <dgm:cxn modelId="{E61274BF-6D4B-4378-B0D7-0E27DC0FD87C}" srcId="{6CE99763-5462-4A86-AF0A-2284C33E642A}" destId="{7719FC8A-AB0F-458A-8F36-48C3BDF7E715}" srcOrd="2" destOrd="0" parTransId="{3FC0A682-D939-45DA-9AF5-84269179E1BE}" sibTransId="{5A389EB2-6406-4534-AEF9-0FA642BC8633}"/>
    <dgm:cxn modelId="{0E9472C4-6FD6-4F7B-8A10-AB17709DBC3E}" type="presOf" srcId="{6CE99763-5462-4A86-AF0A-2284C33E642A}" destId="{F54316C3-0792-44EB-9E80-8C746B788F9A}" srcOrd="0" destOrd="0" presId="urn:microsoft.com/office/officeart/2005/8/layout/vList2"/>
    <dgm:cxn modelId="{0F13B4D1-30F3-40B5-9229-0E1052DFF0FE}" srcId="{5957F075-7DF6-4501-A668-7727C6A6BF4A}" destId="{09673318-ADE3-4739-8855-297B5B96C0EF}" srcOrd="2" destOrd="0" parTransId="{A84FCB7E-DC3A-488A-889C-40ACE559E3B3}" sibTransId="{C546AFFB-0837-4720-9FC7-5F3E3257906B}"/>
    <dgm:cxn modelId="{04CFB5E2-90EE-447C-B29B-B21759B83512}" type="presOf" srcId="{062BDE94-21B1-457A-A4EF-118B7B60DA6A}" destId="{7F8858E7-0B5E-4AE8-8AF7-9CA206D68C75}" srcOrd="0" destOrd="2" presId="urn:microsoft.com/office/officeart/2005/8/layout/vList2"/>
    <dgm:cxn modelId="{AF6789E7-6960-44DC-A3E1-9CC1F528B561}" srcId="{36236277-25BC-4344-B9ED-BBE5E185FC08}" destId="{516C79BA-5634-4EAB-ACA5-48B1B74D050A}" srcOrd="4" destOrd="0" parTransId="{6892FE9D-1274-49ED-ACF0-510DD3A01194}" sibTransId="{A25A5DD3-8917-47EC-BDC7-2978D11B74F8}"/>
    <dgm:cxn modelId="{612EACE8-8065-44B3-A393-58157D4E71B4}" type="presOf" srcId="{777AFA00-7B12-4962-939E-56E4CE7215D7}" destId="{2203DEEA-E4C3-45F7-A42F-ED6EDF1B435F}" srcOrd="0" destOrd="2" presId="urn:microsoft.com/office/officeart/2005/8/layout/vList2"/>
    <dgm:cxn modelId="{28EAE8FE-6170-41B0-836B-5702DDB333EE}" srcId="{36236277-25BC-4344-B9ED-BBE5E185FC08}" destId="{D664CBD7-0496-4CEF-83FC-16BBDA17EFF2}" srcOrd="0" destOrd="0" parTransId="{F6B0A4FE-D86A-4B4C-8DDE-07503825F70C}" sibTransId="{C3B846A2-5244-4170-B237-A0B11E4CBCF2}"/>
    <dgm:cxn modelId="{A02B8926-BC5E-4FBF-8E47-5D054E8C8C2E}" type="presParOf" srcId="{FF46CBDC-5312-4245-A25C-85A64C20A588}" destId="{35FDA36A-481F-40EE-8B52-073D827084A0}" srcOrd="0" destOrd="0" presId="urn:microsoft.com/office/officeart/2005/8/layout/vList2"/>
    <dgm:cxn modelId="{C0508F9F-7915-431B-8BE7-0C94BF1B419E}" type="presParOf" srcId="{FF46CBDC-5312-4245-A25C-85A64C20A588}" destId="{2203DEEA-E4C3-45F7-A42F-ED6EDF1B435F}" srcOrd="1" destOrd="0" presId="urn:microsoft.com/office/officeart/2005/8/layout/vList2"/>
    <dgm:cxn modelId="{B5AD1A86-E66F-40F5-B415-E95F2FDD1AB0}" type="presParOf" srcId="{FF46CBDC-5312-4245-A25C-85A64C20A588}" destId="{F54316C3-0792-44EB-9E80-8C746B788F9A}" srcOrd="2" destOrd="0" presId="urn:microsoft.com/office/officeart/2005/8/layout/vList2"/>
    <dgm:cxn modelId="{3A79692E-E9A0-41C2-A50A-261273DCF180}" type="presParOf" srcId="{FF46CBDC-5312-4245-A25C-85A64C20A588}" destId="{0168DEA9-39DB-437F-9B50-2265F80BE636}" srcOrd="3" destOrd="0" presId="urn:microsoft.com/office/officeart/2005/8/layout/vList2"/>
    <dgm:cxn modelId="{D59D0AC6-B623-4B01-B064-4FAB72A24C77}" type="presParOf" srcId="{FF46CBDC-5312-4245-A25C-85A64C20A588}" destId="{1B4EEDA0-A442-46E3-AA7F-7D2118961E4D}" srcOrd="4" destOrd="0" presId="urn:microsoft.com/office/officeart/2005/8/layout/vList2"/>
    <dgm:cxn modelId="{4A6B09A8-B34B-473C-ABF3-D9216CBB7C88}" type="presParOf" srcId="{FF46CBDC-5312-4245-A25C-85A64C20A588}" destId="{7F8858E7-0B5E-4AE8-8AF7-9CA206D68C75}" srcOrd="5" destOrd="0" presId="urn:microsoft.com/office/officeart/2005/8/layout/vList2"/>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49A936-FD1B-47F7-92F9-B14BA5F3F8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36AA076-EF08-4E47-8497-D048DE3C04BD}">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0" i="0" dirty="0">
              <a:latin typeface="Browallia New" panose="020B0604020202020204" pitchFamily="34" charset="-34"/>
              <a:cs typeface="Browallia New" panose="020B0604020202020204" pitchFamily="34" charset="-34"/>
            </a:rPr>
            <a:t>Patients with </a:t>
          </a:r>
          <a:r>
            <a:rPr lang="en-GB" sz="2800" b="1" i="0" dirty="0">
              <a:solidFill>
                <a:srgbClr val="FFFF00"/>
              </a:solidFill>
              <a:latin typeface="Browallia New" panose="020B0604020202020204" pitchFamily="34" charset="-34"/>
              <a:cs typeface="Browallia New" panose="020B0604020202020204" pitchFamily="34" charset="-34"/>
            </a:rPr>
            <a:t>Breast cancer receiving AI </a:t>
          </a:r>
          <a:r>
            <a:rPr lang="en-GB" sz="2800" b="0" i="0" dirty="0">
              <a:latin typeface="Browallia New" panose="020B0604020202020204" pitchFamily="34" charset="-34"/>
              <a:cs typeface="Browallia New" panose="020B0604020202020204" pitchFamily="34" charset="-34"/>
            </a:rPr>
            <a:t>experienced a </a:t>
          </a:r>
          <a:r>
            <a:rPr lang="en-GB" sz="2800" b="1" i="0" dirty="0">
              <a:solidFill>
                <a:srgbClr val="FFFF00"/>
              </a:solidFill>
              <a:latin typeface="Browallia New" panose="020B0604020202020204" pitchFamily="34" charset="-34"/>
              <a:cs typeface="Browallia New" panose="020B0604020202020204" pitchFamily="34" charset="-34"/>
            </a:rPr>
            <a:t>35 % increase</a:t>
          </a:r>
          <a:r>
            <a:rPr lang="en-GB" sz="2800" b="0" i="0" dirty="0">
              <a:latin typeface="Browallia New" panose="020B0604020202020204" pitchFamily="34" charset="-34"/>
              <a:cs typeface="Browallia New" panose="020B0604020202020204" pitchFamily="34" charset="-34"/>
            </a:rPr>
            <a:t> in relative </a:t>
          </a:r>
          <a:r>
            <a:rPr lang="en-GB" sz="2800" b="1" i="0" dirty="0">
              <a:solidFill>
                <a:srgbClr val="FFFF00"/>
              </a:solidFill>
              <a:latin typeface="Browallia New" panose="020B0604020202020204" pitchFamily="34" charset="-34"/>
              <a:cs typeface="Browallia New" panose="020B0604020202020204" pitchFamily="34" charset="-34"/>
            </a:rPr>
            <a:t>incidence of fractures</a:t>
          </a:r>
          <a:r>
            <a:rPr lang="en-GB" sz="2800" b="0" i="0" dirty="0">
              <a:latin typeface="Browallia New" panose="020B0604020202020204" pitchFamily="34" charset="-34"/>
              <a:cs typeface="Browallia New" panose="020B0604020202020204" pitchFamily="34" charset="-34"/>
            </a:rPr>
            <a:t> compared with patients not receiving AI.</a:t>
          </a:r>
          <a:endParaRPr lang="en-IN" sz="2800" dirty="0">
            <a:latin typeface="Browallia New" panose="020B0604020202020204" pitchFamily="34" charset="-34"/>
            <a:cs typeface="Browallia New" panose="020B0604020202020204" pitchFamily="34" charset="-34"/>
          </a:endParaRPr>
        </a:p>
      </dgm:t>
    </dgm:pt>
    <dgm:pt modelId="{D9EC5E7B-EFF9-4A75-B500-D57AE629674E}" type="parTrans" cxnId="{CEAB13FC-E802-449D-BB3A-1C66A4845798}">
      <dgm:prSet/>
      <dgm:spPr/>
      <dgm:t>
        <a:bodyPr/>
        <a:lstStyle/>
        <a:p>
          <a:endParaRPr lang="en-IN" sz="2000"/>
        </a:p>
      </dgm:t>
    </dgm:pt>
    <dgm:pt modelId="{CF92DBB4-75DD-4CB3-A19B-3796A5107329}" type="sibTrans" cxnId="{CEAB13FC-E802-449D-BB3A-1C66A4845798}">
      <dgm:prSet/>
      <dgm:spPr/>
      <dgm:t>
        <a:bodyPr/>
        <a:lstStyle/>
        <a:p>
          <a:endParaRPr lang="en-IN" sz="2000"/>
        </a:p>
      </dgm:t>
    </dgm:pt>
    <dgm:pt modelId="{6FCBFE71-18F7-4548-A40F-1F75E16270E0}" type="pres">
      <dgm:prSet presAssocID="{F049A936-FD1B-47F7-92F9-B14BA5F3F81A}" presName="linear" presStyleCnt="0">
        <dgm:presLayoutVars>
          <dgm:animLvl val="lvl"/>
          <dgm:resizeHandles val="exact"/>
        </dgm:presLayoutVars>
      </dgm:prSet>
      <dgm:spPr/>
    </dgm:pt>
    <dgm:pt modelId="{8235876C-9459-4E76-8EA1-18FDCDEF4B5E}" type="pres">
      <dgm:prSet presAssocID="{536AA076-EF08-4E47-8497-D048DE3C04BD}" presName="parentText" presStyleLbl="node1" presStyleIdx="0" presStyleCnt="1" custScaleY="416676" custLinFactNeighborX="-48" custLinFactNeighborY="63527">
        <dgm:presLayoutVars>
          <dgm:chMax val="0"/>
          <dgm:bulletEnabled val="1"/>
        </dgm:presLayoutVars>
      </dgm:prSet>
      <dgm:spPr/>
    </dgm:pt>
  </dgm:ptLst>
  <dgm:cxnLst>
    <dgm:cxn modelId="{BB6BC84D-4B4E-4D5E-8C17-309E99D77BBF}" type="presOf" srcId="{536AA076-EF08-4E47-8497-D048DE3C04BD}" destId="{8235876C-9459-4E76-8EA1-18FDCDEF4B5E}" srcOrd="0" destOrd="0" presId="urn:microsoft.com/office/officeart/2005/8/layout/vList2"/>
    <dgm:cxn modelId="{1132EBBF-4B08-4E2B-9927-06B161E3FB70}" type="presOf" srcId="{F049A936-FD1B-47F7-92F9-B14BA5F3F81A}" destId="{6FCBFE71-18F7-4548-A40F-1F75E16270E0}" srcOrd="0" destOrd="0" presId="urn:microsoft.com/office/officeart/2005/8/layout/vList2"/>
    <dgm:cxn modelId="{CEAB13FC-E802-449D-BB3A-1C66A4845798}" srcId="{F049A936-FD1B-47F7-92F9-B14BA5F3F81A}" destId="{536AA076-EF08-4E47-8497-D048DE3C04BD}" srcOrd="0" destOrd="0" parTransId="{D9EC5E7B-EFF9-4A75-B500-D57AE629674E}" sibTransId="{CF92DBB4-75DD-4CB3-A19B-3796A5107329}"/>
    <dgm:cxn modelId="{BD8DCAAC-EA68-4E0C-AA31-B11BDAD6AD02}" type="presParOf" srcId="{6FCBFE71-18F7-4548-A40F-1F75E16270E0}" destId="{8235876C-9459-4E76-8EA1-18FDCDEF4B5E}"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49A936-FD1B-47F7-92F9-B14BA5F3F8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36AA076-EF08-4E47-8497-D048DE3C04BD}">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400" b="1" i="0" dirty="0">
              <a:solidFill>
                <a:srgbClr val="FFFF00"/>
              </a:solidFill>
              <a:latin typeface="Browallia New" panose="020B0604020202020204" pitchFamily="34" charset="-34"/>
              <a:cs typeface="Browallia New" panose="020B0604020202020204" pitchFamily="34" charset="-34"/>
            </a:rPr>
            <a:t>BMD: </a:t>
          </a:r>
          <a:r>
            <a:rPr lang="en-GB" sz="2400" b="0" i="0" dirty="0">
              <a:latin typeface="Browallia New" panose="020B0604020202020204" pitchFamily="34" charset="-34"/>
              <a:cs typeface="Browallia New" panose="020B0604020202020204" pitchFamily="34" charset="-34"/>
            </a:rPr>
            <a:t>The </a:t>
          </a:r>
          <a:r>
            <a:rPr lang="en-GB" sz="2400" b="1" i="0" dirty="0">
              <a:solidFill>
                <a:srgbClr val="FFFF00"/>
              </a:solidFill>
              <a:latin typeface="Browallia New" panose="020B0604020202020204" pitchFamily="34" charset="-34"/>
              <a:cs typeface="Browallia New" panose="020B0604020202020204" pitchFamily="34" charset="-34"/>
            </a:rPr>
            <a:t>most pronounced rate of bone loss </a:t>
          </a:r>
          <a:r>
            <a:rPr lang="en-GB" sz="2400" b="0" i="0" dirty="0">
              <a:latin typeface="Browallia New" panose="020B0604020202020204" pitchFamily="34" charset="-34"/>
              <a:cs typeface="Browallia New" panose="020B0604020202020204" pitchFamily="34" charset="-34"/>
            </a:rPr>
            <a:t>at the lumbar spine, measured by BMD, </a:t>
          </a:r>
          <a:r>
            <a:rPr lang="en-GB" sz="2400" b="1" i="0" dirty="0">
              <a:solidFill>
                <a:srgbClr val="FFFF00"/>
              </a:solidFill>
              <a:latin typeface="Browallia New" panose="020B0604020202020204" pitchFamily="34" charset="-34"/>
              <a:cs typeface="Browallia New" panose="020B0604020202020204" pitchFamily="34" charset="-34"/>
            </a:rPr>
            <a:t>occurs within the first year of AI therapy (-2.3%)</a:t>
          </a:r>
          <a:endParaRPr lang="en-IN" sz="2400" b="1" dirty="0">
            <a:solidFill>
              <a:srgbClr val="FFFF00"/>
            </a:solidFill>
            <a:latin typeface="Browallia New" panose="020B0604020202020204" pitchFamily="34" charset="-34"/>
            <a:cs typeface="Browallia New" panose="020B0604020202020204" pitchFamily="34" charset="-34"/>
          </a:endParaRPr>
        </a:p>
      </dgm:t>
    </dgm:pt>
    <dgm:pt modelId="{D9EC5E7B-EFF9-4A75-B500-D57AE629674E}" type="parTrans" cxnId="{CEAB13FC-E802-449D-BB3A-1C66A4845798}">
      <dgm:prSet/>
      <dgm:spPr/>
      <dgm:t>
        <a:bodyPr/>
        <a:lstStyle/>
        <a:p>
          <a:endParaRPr lang="en-IN" sz="2000"/>
        </a:p>
      </dgm:t>
    </dgm:pt>
    <dgm:pt modelId="{CF92DBB4-75DD-4CB3-A19B-3796A5107329}" type="sibTrans" cxnId="{CEAB13FC-E802-449D-BB3A-1C66A4845798}">
      <dgm:prSet/>
      <dgm:spPr/>
      <dgm:t>
        <a:bodyPr/>
        <a:lstStyle/>
        <a:p>
          <a:endParaRPr lang="en-IN" sz="2000"/>
        </a:p>
      </dgm:t>
    </dgm:pt>
    <dgm:pt modelId="{6FCBFE71-18F7-4548-A40F-1F75E16270E0}" type="pres">
      <dgm:prSet presAssocID="{F049A936-FD1B-47F7-92F9-B14BA5F3F81A}" presName="linear" presStyleCnt="0">
        <dgm:presLayoutVars>
          <dgm:animLvl val="lvl"/>
          <dgm:resizeHandles val="exact"/>
        </dgm:presLayoutVars>
      </dgm:prSet>
      <dgm:spPr/>
    </dgm:pt>
    <dgm:pt modelId="{8235876C-9459-4E76-8EA1-18FDCDEF4B5E}" type="pres">
      <dgm:prSet presAssocID="{536AA076-EF08-4E47-8497-D048DE3C04BD}" presName="parentText" presStyleLbl="node1" presStyleIdx="0" presStyleCnt="1" custScaleY="416676" custLinFactNeighborY="43107">
        <dgm:presLayoutVars>
          <dgm:chMax val="0"/>
          <dgm:bulletEnabled val="1"/>
        </dgm:presLayoutVars>
      </dgm:prSet>
      <dgm:spPr/>
    </dgm:pt>
  </dgm:ptLst>
  <dgm:cxnLst>
    <dgm:cxn modelId="{BB6BC84D-4B4E-4D5E-8C17-309E99D77BBF}" type="presOf" srcId="{536AA076-EF08-4E47-8497-D048DE3C04BD}" destId="{8235876C-9459-4E76-8EA1-18FDCDEF4B5E}" srcOrd="0" destOrd="0" presId="urn:microsoft.com/office/officeart/2005/8/layout/vList2"/>
    <dgm:cxn modelId="{1132EBBF-4B08-4E2B-9927-06B161E3FB70}" type="presOf" srcId="{F049A936-FD1B-47F7-92F9-B14BA5F3F81A}" destId="{6FCBFE71-18F7-4548-A40F-1F75E16270E0}" srcOrd="0" destOrd="0" presId="urn:microsoft.com/office/officeart/2005/8/layout/vList2"/>
    <dgm:cxn modelId="{CEAB13FC-E802-449D-BB3A-1C66A4845798}" srcId="{F049A936-FD1B-47F7-92F9-B14BA5F3F81A}" destId="{536AA076-EF08-4E47-8497-D048DE3C04BD}" srcOrd="0" destOrd="0" parTransId="{D9EC5E7B-EFF9-4A75-B500-D57AE629674E}" sibTransId="{CF92DBB4-75DD-4CB3-A19B-3796A5107329}"/>
    <dgm:cxn modelId="{BD8DCAAC-EA68-4E0C-AA31-B11BDAD6AD02}" type="presParOf" srcId="{6FCBFE71-18F7-4548-A40F-1F75E16270E0}" destId="{8235876C-9459-4E76-8EA1-18FDCDEF4B5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08E972-033A-4F5A-9F05-408E3A01475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8F9DB36-043C-400E-B9AC-5B8C9DEEAAF5}">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latin typeface="Browallia New" panose="020B0604020202020204" pitchFamily="34" charset="-34"/>
              <a:cs typeface="Browallia New" panose="020B0604020202020204" pitchFamily="34" charset="-34"/>
            </a:rPr>
            <a:t>BP : Zoledronic acid </a:t>
          </a:r>
        </a:p>
      </dgm:t>
    </dgm:pt>
    <dgm:pt modelId="{73744FFD-91F6-4FD6-97A2-9F3B8A338A15}" type="parTrans" cxnId="{AAF83711-F7EE-4D6C-AAC9-45B2ECB1E35D}">
      <dgm:prSet/>
      <dgm:spPr/>
      <dgm:t>
        <a:bodyPr/>
        <a:lstStyle/>
        <a:p>
          <a:endParaRPr lang="en-US"/>
        </a:p>
      </dgm:t>
    </dgm:pt>
    <dgm:pt modelId="{55A609F6-2319-4275-B04D-6797B416C658}" type="sibTrans" cxnId="{AAF83711-F7EE-4D6C-AAC9-45B2ECB1E35D}">
      <dgm:prSet/>
      <dgm:spPr/>
      <dgm:t>
        <a:bodyPr/>
        <a:lstStyle/>
        <a:p>
          <a:endParaRPr lang="en-US"/>
        </a:p>
      </dgm:t>
    </dgm:pt>
    <dgm:pt modelId="{928E613A-BE7F-4417-83F9-C80B90E0B8C7}">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Denosumab </a:t>
          </a:r>
        </a:p>
      </dgm:t>
    </dgm:pt>
    <dgm:pt modelId="{5C4A5EBA-A8FD-4702-92AB-92398DFC2364}" type="parTrans" cxnId="{DE1BA57A-0BDC-404A-9298-CE6A233B3555}">
      <dgm:prSet/>
      <dgm:spPr/>
      <dgm:t>
        <a:bodyPr/>
        <a:lstStyle/>
        <a:p>
          <a:endParaRPr lang="en-US"/>
        </a:p>
      </dgm:t>
    </dgm:pt>
    <dgm:pt modelId="{6C022F70-CD12-4447-8846-FACCDAB4F75A}" type="sibTrans" cxnId="{DE1BA57A-0BDC-404A-9298-CE6A233B3555}">
      <dgm:prSet/>
      <dgm:spPr/>
      <dgm:t>
        <a:bodyPr/>
        <a:lstStyle/>
        <a:p>
          <a:endParaRPr lang="en-US"/>
        </a:p>
      </dgm:t>
    </dgm:pt>
    <dgm:pt modelId="{ED532DC8-9B4F-4C3C-8910-F30EC58D428D}">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Teriparatide </a:t>
          </a:r>
        </a:p>
      </dgm:t>
    </dgm:pt>
    <dgm:pt modelId="{1AEF3F8D-4E00-47D4-BA6F-97698DAC296E}" type="parTrans" cxnId="{C8D8A967-07E4-474A-BECF-8E13BE2A3C20}">
      <dgm:prSet/>
      <dgm:spPr/>
      <dgm:t>
        <a:bodyPr/>
        <a:lstStyle/>
        <a:p>
          <a:endParaRPr lang="en-US"/>
        </a:p>
      </dgm:t>
    </dgm:pt>
    <dgm:pt modelId="{0D4403C1-4711-4B98-8198-00EB4ACB04B0}" type="sibTrans" cxnId="{C8D8A967-07E4-474A-BECF-8E13BE2A3C20}">
      <dgm:prSet/>
      <dgm:spPr/>
      <dgm:t>
        <a:bodyPr/>
        <a:lstStyle/>
        <a:p>
          <a:endParaRPr lang="en-US"/>
        </a:p>
      </dgm:t>
    </dgm:pt>
    <dgm:pt modelId="{88C782F8-E42F-4343-A957-41E8D63487DF}">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Romosozumab </a:t>
          </a:r>
        </a:p>
      </dgm:t>
    </dgm:pt>
    <dgm:pt modelId="{4FE6129C-6A0F-49A4-8ABC-B85C81CF2239}" type="parTrans" cxnId="{6E1A1EDD-F142-462F-B9D3-AC50DE833351}">
      <dgm:prSet/>
      <dgm:spPr/>
      <dgm:t>
        <a:bodyPr/>
        <a:lstStyle/>
        <a:p>
          <a:endParaRPr lang="en-US"/>
        </a:p>
      </dgm:t>
    </dgm:pt>
    <dgm:pt modelId="{4A5263DA-DE29-4046-B0D0-F977D81AE834}" type="sibTrans" cxnId="{6E1A1EDD-F142-462F-B9D3-AC50DE833351}">
      <dgm:prSet/>
      <dgm:spPr/>
      <dgm:t>
        <a:bodyPr/>
        <a:lstStyle/>
        <a:p>
          <a:endParaRPr lang="en-US"/>
        </a:p>
      </dgm:t>
    </dgm:pt>
    <dgm:pt modelId="{F9CCFB80-93FA-4670-AFBF-387B8D771B9F}" type="pres">
      <dgm:prSet presAssocID="{B808E972-033A-4F5A-9F05-408E3A014755}" presName="linear" presStyleCnt="0">
        <dgm:presLayoutVars>
          <dgm:dir/>
          <dgm:animLvl val="lvl"/>
          <dgm:resizeHandles val="exact"/>
        </dgm:presLayoutVars>
      </dgm:prSet>
      <dgm:spPr/>
    </dgm:pt>
    <dgm:pt modelId="{15AFA420-84BB-4229-BF89-0F620636B4BA}" type="pres">
      <dgm:prSet presAssocID="{88F9DB36-043C-400E-B9AC-5B8C9DEEAAF5}" presName="parentLin" presStyleCnt="0"/>
      <dgm:spPr/>
    </dgm:pt>
    <dgm:pt modelId="{7C5B782D-5F50-45BD-9A4B-CBA73DC0DDD0}" type="pres">
      <dgm:prSet presAssocID="{88F9DB36-043C-400E-B9AC-5B8C9DEEAAF5}" presName="parentLeftMargin" presStyleLbl="node1" presStyleIdx="0" presStyleCnt="4"/>
      <dgm:spPr/>
    </dgm:pt>
    <dgm:pt modelId="{0FD30BFA-C17A-4E45-AC04-3C3BB5FAAB62}" type="pres">
      <dgm:prSet presAssocID="{88F9DB36-043C-400E-B9AC-5B8C9DEEAAF5}" presName="parentText" presStyleLbl="node1" presStyleIdx="0" presStyleCnt="4">
        <dgm:presLayoutVars>
          <dgm:chMax val="0"/>
          <dgm:bulletEnabled val="1"/>
        </dgm:presLayoutVars>
      </dgm:prSet>
      <dgm:spPr/>
    </dgm:pt>
    <dgm:pt modelId="{C64AD77F-165D-4A18-B92B-A949A57AB1E6}" type="pres">
      <dgm:prSet presAssocID="{88F9DB36-043C-400E-B9AC-5B8C9DEEAAF5}" presName="negativeSpace" presStyleCnt="0"/>
      <dgm:spPr/>
    </dgm:pt>
    <dgm:pt modelId="{9932DED2-C00C-41C5-B24C-9180470F9F93}" type="pres">
      <dgm:prSet presAssocID="{88F9DB36-043C-400E-B9AC-5B8C9DEEAAF5}" presName="childText" presStyleLbl="conFgAcc1" presStyleIdx="0" presStyleCnt="4">
        <dgm:presLayoutVars>
          <dgm:bulletEnabled val="1"/>
        </dgm:presLayoutVars>
      </dgm:prSet>
      <dgm:spPr/>
    </dgm:pt>
    <dgm:pt modelId="{E116E3E2-B4F2-42C8-BE1C-439E997E68F8}" type="pres">
      <dgm:prSet presAssocID="{55A609F6-2319-4275-B04D-6797B416C658}" presName="spaceBetweenRectangles" presStyleCnt="0"/>
      <dgm:spPr/>
    </dgm:pt>
    <dgm:pt modelId="{86FBABF1-C5BD-4B99-B953-C957362F6B0D}" type="pres">
      <dgm:prSet presAssocID="{928E613A-BE7F-4417-83F9-C80B90E0B8C7}" presName="parentLin" presStyleCnt="0"/>
      <dgm:spPr/>
    </dgm:pt>
    <dgm:pt modelId="{2826BE1E-BB22-4638-A61B-7393918E1CE9}" type="pres">
      <dgm:prSet presAssocID="{928E613A-BE7F-4417-83F9-C80B90E0B8C7}" presName="parentLeftMargin" presStyleLbl="node1" presStyleIdx="0" presStyleCnt="4"/>
      <dgm:spPr/>
    </dgm:pt>
    <dgm:pt modelId="{5EEDEE23-72C0-49AD-8B90-86CB2D21497A}" type="pres">
      <dgm:prSet presAssocID="{928E613A-BE7F-4417-83F9-C80B90E0B8C7}" presName="parentText" presStyleLbl="node1" presStyleIdx="1" presStyleCnt="4">
        <dgm:presLayoutVars>
          <dgm:chMax val="0"/>
          <dgm:bulletEnabled val="1"/>
        </dgm:presLayoutVars>
      </dgm:prSet>
      <dgm:spPr/>
    </dgm:pt>
    <dgm:pt modelId="{3A677199-292F-4581-BBA5-34A19BE5D257}" type="pres">
      <dgm:prSet presAssocID="{928E613A-BE7F-4417-83F9-C80B90E0B8C7}" presName="negativeSpace" presStyleCnt="0"/>
      <dgm:spPr/>
    </dgm:pt>
    <dgm:pt modelId="{BC1549FA-CCA9-4C84-8449-825798B576C1}" type="pres">
      <dgm:prSet presAssocID="{928E613A-BE7F-4417-83F9-C80B90E0B8C7}" presName="childText" presStyleLbl="conFgAcc1" presStyleIdx="1" presStyleCnt="4">
        <dgm:presLayoutVars>
          <dgm:bulletEnabled val="1"/>
        </dgm:presLayoutVars>
      </dgm:prSet>
      <dgm:spPr/>
    </dgm:pt>
    <dgm:pt modelId="{AB4675FC-3B7D-452C-947F-D390FC33EDC2}" type="pres">
      <dgm:prSet presAssocID="{6C022F70-CD12-4447-8846-FACCDAB4F75A}" presName="spaceBetweenRectangles" presStyleCnt="0"/>
      <dgm:spPr/>
    </dgm:pt>
    <dgm:pt modelId="{3D3DF3FA-FBBB-411B-890D-EFFAB988E299}" type="pres">
      <dgm:prSet presAssocID="{ED532DC8-9B4F-4C3C-8910-F30EC58D428D}" presName="parentLin" presStyleCnt="0"/>
      <dgm:spPr/>
    </dgm:pt>
    <dgm:pt modelId="{A112CBCD-6BC2-496A-B35D-57CD535D8FC4}" type="pres">
      <dgm:prSet presAssocID="{ED532DC8-9B4F-4C3C-8910-F30EC58D428D}" presName="parentLeftMargin" presStyleLbl="node1" presStyleIdx="1" presStyleCnt="4"/>
      <dgm:spPr/>
    </dgm:pt>
    <dgm:pt modelId="{BADE5AC1-C9FD-4416-A3D7-D0A060EA6BFD}" type="pres">
      <dgm:prSet presAssocID="{ED532DC8-9B4F-4C3C-8910-F30EC58D428D}" presName="parentText" presStyleLbl="node1" presStyleIdx="2" presStyleCnt="4">
        <dgm:presLayoutVars>
          <dgm:chMax val="0"/>
          <dgm:bulletEnabled val="1"/>
        </dgm:presLayoutVars>
      </dgm:prSet>
      <dgm:spPr/>
    </dgm:pt>
    <dgm:pt modelId="{D94C9068-8B40-48A4-AC7C-68C5675B0F7F}" type="pres">
      <dgm:prSet presAssocID="{ED532DC8-9B4F-4C3C-8910-F30EC58D428D}" presName="negativeSpace" presStyleCnt="0"/>
      <dgm:spPr/>
    </dgm:pt>
    <dgm:pt modelId="{6B00BC96-4C46-4603-880D-9A289373AAAA}" type="pres">
      <dgm:prSet presAssocID="{ED532DC8-9B4F-4C3C-8910-F30EC58D428D}" presName="childText" presStyleLbl="conFgAcc1" presStyleIdx="2" presStyleCnt="4">
        <dgm:presLayoutVars>
          <dgm:bulletEnabled val="1"/>
        </dgm:presLayoutVars>
      </dgm:prSet>
      <dgm:spPr/>
    </dgm:pt>
    <dgm:pt modelId="{0F82DBB1-5654-4F54-8F5A-E595DFEEE462}" type="pres">
      <dgm:prSet presAssocID="{0D4403C1-4711-4B98-8198-00EB4ACB04B0}" presName="spaceBetweenRectangles" presStyleCnt="0"/>
      <dgm:spPr/>
    </dgm:pt>
    <dgm:pt modelId="{7DD7C8A7-8D2D-4491-A356-7A382C439EC3}" type="pres">
      <dgm:prSet presAssocID="{88C782F8-E42F-4343-A957-41E8D63487DF}" presName="parentLin" presStyleCnt="0"/>
      <dgm:spPr/>
    </dgm:pt>
    <dgm:pt modelId="{AEDB7B38-ED2A-49B0-9B99-DDE3C57C6BA1}" type="pres">
      <dgm:prSet presAssocID="{88C782F8-E42F-4343-A957-41E8D63487DF}" presName="parentLeftMargin" presStyleLbl="node1" presStyleIdx="2" presStyleCnt="4"/>
      <dgm:spPr/>
    </dgm:pt>
    <dgm:pt modelId="{70148D38-3269-41CE-9726-66648BBF7AEE}" type="pres">
      <dgm:prSet presAssocID="{88C782F8-E42F-4343-A957-41E8D63487DF}" presName="parentText" presStyleLbl="node1" presStyleIdx="3" presStyleCnt="4">
        <dgm:presLayoutVars>
          <dgm:chMax val="0"/>
          <dgm:bulletEnabled val="1"/>
        </dgm:presLayoutVars>
      </dgm:prSet>
      <dgm:spPr/>
    </dgm:pt>
    <dgm:pt modelId="{F17495C6-A526-43C7-8BBA-7C785F73106A}" type="pres">
      <dgm:prSet presAssocID="{88C782F8-E42F-4343-A957-41E8D63487DF}" presName="negativeSpace" presStyleCnt="0"/>
      <dgm:spPr/>
    </dgm:pt>
    <dgm:pt modelId="{BA6E48CA-6E19-4E53-83B4-BFB6D8264C2C}" type="pres">
      <dgm:prSet presAssocID="{88C782F8-E42F-4343-A957-41E8D63487DF}" presName="childText" presStyleLbl="conFgAcc1" presStyleIdx="3" presStyleCnt="4">
        <dgm:presLayoutVars>
          <dgm:bulletEnabled val="1"/>
        </dgm:presLayoutVars>
      </dgm:prSet>
      <dgm:spPr/>
    </dgm:pt>
  </dgm:ptLst>
  <dgm:cxnLst>
    <dgm:cxn modelId="{AAF83711-F7EE-4D6C-AAC9-45B2ECB1E35D}" srcId="{B808E972-033A-4F5A-9F05-408E3A014755}" destId="{88F9DB36-043C-400E-B9AC-5B8C9DEEAAF5}" srcOrd="0" destOrd="0" parTransId="{73744FFD-91F6-4FD6-97A2-9F3B8A338A15}" sibTransId="{55A609F6-2319-4275-B04D-6797B416C658}"/>
    <dgm:cxn modelId="{E5E5441B-33F4-4613-AE54-FC17A119AB84}" type="presOf" srcId="{88F9DB36-043C-400E-B9AC-5B8C9DEEAAF5}" destId="{7C5B782D-5F50-45BD-9A4B-CBA73DC0DDD0}" srcOrd="0" destOrd="0" presId="urn:microsoft.com/office/officeart/2005/8/layout/list1"/>
    <dgm:cxn modelId="{C8D8A967-07E4-474A-BECF-8E13BE2A3C20}" srcId="{B808E972-033A-4F5A-9F05-408E3A014755}" destId="{ED532DC8-9B4F-4C3C-8910-F30EC58D428D}" srcOrd="2" destOrd="0" parTransId="{1AEF3F8D-4E00-47D4-BA6F-97698DAC296E}" sibTransId="{0D4403C1-4711-4B98-8198-00EB4ACB04B0}"/>
    <dgm:cxn modelId="{DE1BA57A-0BDC-404A-9298-CE6A233B3555}" srcId="{B808E972-033A-4F5A-9F05-408E3A014755}" destId="{928E613A-BE7F-4417-83F9-C80B90E0B8C7}" srcOrd="1" destOrd="0" parTransId="{5C4A5EBA-A8FD-4702-92AB-92398DFC2364}" sibTransId="{6C022F70-CD12-4447-8846-FACCDAB4F75A}"/>
    <dgm:cxn modelId="{0A564BA4-CD7E-4E67-BFDA-53051544B993}" type="presOf" srcId="{928E613A-BE7F-4417-83F9-C80B90E0B8C7}" destId="{5EEDEE23-72C0-49AD-8B90-86CB2D21497A}" srcOrd="1" destOrd="0" presId="urn:microsoft.com/office/officeart/2005/8/layout/list1"/>
    <dgm:cxn modelId="{FCF948C3-9426-488B-B484-F60241FA928A}" type="presOf" srcId="{88C782F8-E42F-4343-A957-41E8D63487DF}" destId="{AEDB7B38-ED2A-49B0-9B99-DDE3C57C6BA1}" srcOrd="0" destOrd="0" presId="urn:microsoft.com/office/officeart/2005/8/layout/list1"/>
    <dgm:cxn modelId="{769898C7-F766-4235-BCD1-BFE8BFD00E94}" type="presOf" srcId="{88F9DB36-043C-400E-B9AC-5B8C9DEEAAF5}" destId="{0FD30BFA-C17A-4E45-AC04-3C3BB5FAAB62}" srcOrd="1" destOrd="0" presId="urn:microsoft.com/office/officeart/2005/8/layout/list1"/>
    <dgm:cxn modelId="{6E1A1EDD-F142-462F-B9D3-AC50DE833351}" srcId="{B808E972-033A-4F5A-9F05-408E3A014755}" destId="{88C782F8-E42F-4343-A957-41E8D63487DF}" srcOrd="3" destOrd="0" parTransId="{4FE6129C-6A0F-49A4-8ABC-B85C81CF2239}" sibTransId="{4A5263DA-DE29-4046-B0D0-F977D81AE834}"/>
    <dgm:cxn modelId="{7EE1EEDD-AEA2-4466-A50D-1B68875CBFA2}" type="presOf" srcId="{B808E972-033A-4F5A-9F05-408E3A014755}" destId="{F9CCFB80-93FA-4670-AFBF-387B8D771B9F}" srcOrd="0" destOrd="0" presId="urn:microsoft.com/office/officeart/2005/8/layout/list1"/>
    <dgm:cxn modelId="{E316AFE7-BB75-418C-88F4-E56FBE2E12BE}" type="presOf" srcId="{88C782F8-E42F-4343-A957-41E8D63487DF}" destId="{70148D38-3269-41CE-9726-66648BBF7AEE}" srcOrd="1" destOrd="0" presId="urn:microsoft.com/office/officeart/2005/8/layout/list1"/>
    <dgm:cxn modelId="{4A71EAEF-F8D6-413E-AD14-E7AC8CCF56BD}" type="presOf" srcId="{ED532DC8-9B4F-4C3C-8910-F30EC58D428D}" destId="{BADE5AC1-C9FD-4416-A3D7-D0A060EA6BFD}" srcOrd="1" destOrd="0" presId="urn:microsoft.com/office/officeart/2005/8/layout/list1"/>
    <dgm:cxn modelId="{A3E803F0-0858-4C1C-8B5E-08B2519ED226}" type="presOf" srcId="{ED532DC8-9B4F-4C3C-8910-F30EC58D428D}" destId="{A112CBCD-6BC2-496A-B35D-57CD535D8FC4}" srcOrd="0" destOrd="0" presId="urn:microsoft.com/office/officeart/2005/8/layout/list1"/>
    <dgm:cxn modelId="{35ABB5F3-5690-4BAB-A953-D4605B4BACE8}" type="presOf" srcId="{928E613A-BE7F-4417-83F9-C80B90E0B8C7}" destId="{2826BE1E-BB22-4638-A61B-7393918E1CE9}" srcOrd="0" destOrd="0" presId="urn:microsoft.com/office/officeart/2005/8/layout/list1"/>
    <dgm:cxn modelId="{2DE7EDB5-7F8B-4850-A798-1E719DFD4FA3}" type="presParOf" srcId="{F9CCFB80-93FA-4670-AFBF-387B8D771B9F}" destId="{15AFA420-84BB-4229-BF89-0F620636B4BA}" srcOrd="0" destOrd="0" presId="urn:microsoft.com/office/officeart/2005/8/layout/list1"/>
    <dgm:cxn modelId="{BAF48B9F-3D6F-47FB-87B7-E8A08E315E86}" type="presParOf" srcId="{15AFA420-84BB-4229-BF89-0F620636B4BA}" destId="{7C5B782D-5F50-45BD-9A4B-CBA73DC0DDD0}" srcOrd="0" destOrd="0" presId="urn:microsoft.com/office/officeart/2005/8/layout/list1"/>
    <dgm:cxn modelId="{A1D6C27A-A607-409F-814D-A1F2A3170494}" type="presParOf" srcId="{15AFA420-84BB-4229-BF89-0F620636B4BA}" destId="{0FD30BFA-C17A-4E45-AC04-3C3BB5FAAB62}" srcOrd="1" destOrd="0" presId="urn:microsoft.com/office/officeart/2005/8/layout/list1"/>
    <dgm:cxn modelId="{3ECBE7CA-2711-4FB8-8F73-0320D2074E44}" type="presParOf" srcId="{F9CCFB80-93FA-4670-AFBF-387B8D771B9F}" destId="{C64AD77F-165D-4A18-B92B-A949A57AB1E6}" srcOrd="1" destOrd="0" presId="urn:microsoft.com/office/officeart/2005/8/layout/list1"/>
    <dgm:cxn modelId="{FF3F1B61-012B-4853-BDD2-391CC2006F20}" type="presParOf" srcId="{F9CCFB80-93FA-4670-AFBF-387B8D771B9F}" destId="{9932DED2-C00C-41C5-B24C-9180470F9F93}" srcOrd="2" destOrd="0" presId="urn:microsoft.com/office/officeart/2005/8/layout/list1"/>
    <dgm:cxn modelId="{238D1CCF-1961-4F3A-8DAB-7BB308A12226}" type="presParOf" srcId="{F9CCFB80-93FA-4670-AFBF-387B8D771B9F}" destId="{E116E3E2-B4F2-42C8-BE1C-439E997E68F8}" srcOrd="3" destOrd="0" presId="urn:microsoft.com/office/officeart/2005/8/layout/list1"/>
    <dgm:cxn modelId="{191C5B7E-6A9A-49D5-9E63-B19A9BAEF221}" type="presParOf" srcId="{F9CCFB80-93FA-4670-AFBF-387B8D771B9F}" destId="{86FBABF1-C5BD-4B99-B953-C957362F6B0D}" srcOrd="4" destOrd="0" presId="urn:microsoft.com/office/officeart/2005/8/layout/list1"/>
    <dgm:cxn modelId="{8F3AC0A1-074C-4CD1-9E28-9567817E073B}" type="presParOf" srcId="{86FBABF1-C5BD-4B99-B953-C957362F6B0D}" destId="{2826BE1E-BB22-4638-A61B-7393918E1CE9}" srcOrd="0" destOrd="0" presId="urn:microsoft.com/office/officeart/2005/8/layout/list1"/>
    <dgm:cxn modelId="{1A892B5D-98A7-4389-BE0E-49A24612D1D5}" type="presParOf" srcId="{86FBABF1-C5BD-4B99-B953-C957362F6B0D}" destId="{5EEDEE23-72C0-49AD-8B90-86CB2D21497A}" srcOrd="1" destOrd="0" presId="urn:microsoft.com/office/officeart/2005/8/layout/list1"/>
    <dgm:cxn modelId="{0EEEEBA7-F47F-4AE1-BE3E-D90A4E5DC1BA}" type="presParOf" srcId="{F9CCFB80-93FA-4670-AFBF-387B8D771B9F}" destId="{3A677199-292F-4581-BBA5-34A19BE5D257}" srcOrd="5" destOrd="0" presId="urn:microsoft.com/office/officeart/2005/8/layout/list1"/>
    <dgm:cxn modelId="{1769F5B3-BE21-41BD-BBF0-50CE9B19E968}" type="presParOf" srcId="{F9CCFB80-93FA-4670-AFBF-387B8D771B9F}" destId="{BC1549FA-CCA9-4C84-8449-825798B576C1}" srcOrd="6" destOrd="0" presId="urn:microsoft.com/office/officeart/2005/8/layout/list1"/>
    <dgm:cxn modelId="{AFC54851-BC01-4BF0-BDF6-49F0546E7335}" type="presParOf" srcId="{F9CCFB80-93FA-4670-AFBF-387B8D771B9F}" destId="{AB4675FC-3B7D-452C-947F-D390FC33EDC2}" srcOrd="7" destOrd="0" presId="urn:microsoft.com/office/officeart/2005/8/layout/list1"/>
    <dgm:cxn modelId="{16936CEB-DB27-40D2-8CC2-FF5A55653930}" type="presParOf" srcId="{F9CCFB80-93FA-4670-AFBF-387B8D771B9F}" destId="{3D3DF3FA-FBBB-411B-890D-EFFAB988E299}" srcOrd="8" destOrd="0" presId="urn:microsoft.com/office/officeart/2005/8/layout/list1"/>
    <dgm:cxn modelId="{10F6F35A-F237-46C5-B55E-F5CE2D50BD8F}" type="presParOf" srcId="{3D3DF3FA-FBBB-411B-890D-EFFAB988E299}" destId="{A112CBCD-6BC2-496A-B35D-57CD535D8FC4}" srcOrd="0" destOrd="0" presId="urn:microsoft.com/office/officeart/2005/8/layout/list1"/>
    <dgm:cxn modelId="{D2998094-B551-498A-973F-A150AFC6B372}" type="presParOf" srcId="{3D3DF3FA-FBBB-411B-890D-EFFAB988E299}" destId="{BADE5AC1-C9FD-4416-A3D7-D0A060EA6BFD}" srcOrd="1" destOrd="0" presId="urn:microsoft.com/office/officeart/2005/8/layout/list1"/>
    <dgm:cxn modelId="{59988672-3B0E-462B-BF1E-EC6EC21F624F}" type="presParOf" srcId="{F9CCFB80-93FA-4670-AFBF-387B8D771B9F}" destId="{D94C9068-8B40-48A4-AC7C-68C5675B0F7F}" srcOrd="9" destOrd="0" presId="urn:microsoft.com/office/officeart/2005/8/layout/list1"/>
    <dgm:cxn modelId="{812401B4-B908-475D-8F96-54DF5098A83F}" type="presParOf" srcId="{F9CCFB80-93FA-4670-AFBF-387B8D771B9F}" destId="{6B00BC96-4C46-4603-880D-9A289373AAAA}" srcOrd="10" destOrd="0" presId="urn:microsoft.com/office/officeart/2005/8/layout/list1"/>
    <dgm:cxn modelId="{ACB670D7-0407-45CF-80CF-AE55E70DF73F}" type="presParOf" srcId="{F9CCFB80-93FA-4670-AFBF-387B8D771B9F}" destId="{0F82DBB1-5654-4F54-8F5A-E595DFEEE462}" srcOrd="11" destOrd="0" presId="urn:microsoft.com/office/officeart/2005/8/layout/list1"/>
    <dgm:cxn modelId="{88B89C0B-CD4F-494E-A38E-EE2490673712}" type="presParOf" srcId="{F9CCFB80-93FA-4670-AFBF-387B8D771B9F}" destId="{7DD7C8A7-8D2D-4491-A356-7A382C439EC3}" srcOrd="12" destOrd="0" presId="urn:microsoft.com/office/officeart/2005/8/layout/list1"/>
    <dgm:cxn modelId="{90E53BBB-B1D7-4AEE-896D-E359F7B45143}" type="presParOf" srcId="{7DD7C8A7-8D2D-4491-A356-7A382C439EC3}" destId="{AEDB7B38-ED2A-49B0-9B99-DDE3C57C6BA1}" srcOrd="0" destOrd="0" presId="urn:microsoft.com/office/officeart/2005/8/layout/list1"/>
    <dgm:cxn modelId="{C5106390-8F90-42DD-B9DB-31DDBEA2E8B0}" type="presParOf" srcId="{7DD7C8A7-8D2D-4491-A356-7A382C439EC3}" destId="{70148D38-3269-41CE-9726-66648BBF7AEE}" srcOrd="1" destOrd="0" presId="urn:microsoft.com/office/officeart/2005/8/layout/list1"/>
    <dgm:cxn modelId="{AE5BEA9E-267C-4B3B-9BB2-4B10D331BCF4}" type="presParOf" srcId="{F9CCFB80-93FA-4670-AFBF-387B8D771B9F}" destId="{F17495C6-A526-43C7-8BBA-7C785F73106A}" srcOrd="13" destOrd="0" presId="urn:microsoft.com/office/officeart/2005/8/layout/list1"/>
    <dgm:cxn modelId="{97EDB89C-9D24-4DFE-B6AF-520B22CA678D}" type="presParOf" srcId="{F9CCFB80-93FA-4670-AFBF-387B8D771B9F}" destId="{BA6E48CA-6E19-4E53-83B4-BFB6D8264C2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treatment of </a:t>
          </a:r>
          <a:r>
            <a:rPr lang="en-GB" b="1" dirty="0">
              <a:solidFill>
                <a:srgbClr val="FFFF00"/>
              </a:solidFill>
            </a:rPr>
            <a:t>postmenopausal women with osteoporosis at high risk for fracture</a:t>
          </a:r>
          <a:endParaRPr lang="en-IN" b="1" dirty="0">
            <a:solidFill>
              <a:srgbClr val="FFFF00"/>
            </a:solidFill>
          </a:endParaRPr>
        </a:p>
      </dgm:t>
    </dgm:pt>
    <dgm:pt modelId="{3A1144EA-A6D4-4E4C-946F-38DF7F2FEA53}" type="parTrans" cxnId="{23C635A3-958F-420D-8937-ECD6F36EEFD8}">
      <dgm:prSet/>
      <dgm:spPr/>
      <dgm:t>
        <a:bodyPr/>
        <a:lstStyle/>
        <a:p>
          <a:pPr algn="ctr"/>
          <a:endParaRPr lang="en-IN" b="1" dirty="0"/>
        </a:p>
      </dgm:t>
    </dgm:pt>
    <dgm:pt modelId="{E20CBE26-36A4-41C4-99BA-E446EC75A14E}" type="sibTrans" cxnId="{23C635A3-958F-420D-8937-ECD6F36EEFD8}">
      <dgm:prSet/>
      <dgm:spPr/>
      <dgm:t>
        <a:bodyPr/>
        <a:lstStyle/>
        <a:p>
          <a:pPr algn="ctr"/>
          <a:endParaRPr lang="en-IN" b="1" dirty="0"/>
        </a:p>
      </dgm:t>
    </dgm:pt>
    <dgm:pt modelId="{8D819B03-A90D-45C0-9611-54DA3F359D37}">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Treatment of </a:t>
          </a:r>
          <a:r>
            <a:rPr lang="en-GB" b="1" dirty="0">
              <a:solidFill>
                <a:srgbClr val="FFFF00"/>
              </a:solidFill>
            </a:rPr>
            <a:t>bone loss in patients with prostate </a:t>
          </a:r>
          <a:r>
            <a:rPr lang="en-GB" b="1" dirty="0"/>
            <a:t>or </a:t>
          </a:r>
          <a:r>
            <a:rPr lang="en-GB" b="1" dirty="0">
              <a:solidFill>
                <a:srgbClr val="FFFF00"/>
              </a:solidFill>
            </a:rPr>
            <a:t>breast cancer undergoing ADT or AI Treatment</a:t>
          </a:r>
          <a:endParaRPr lang="en-IN" b="1" dirty="0">
            <a:solidFill>
              <a:srgbClr val="FFFF00"/>
            </a:solidFill>
          </a:endParaRPr>
        </a:p>
      </dgm:t>
    </dgm:pt>
    <dgm:pt modelId="{65668F5A-9EB9-4523-8EF8-2A8AFA7DE473}" type="parTrans" cxnId="{C59E8205-BDDF-4E18-940F-193296A2C119}">
      <dgm:prSet/>
      <dgm:spPr/>
      <dgm:t>
        <a:bodyPr/>
        <a:lstStyle/>
        <a:p>
          <a:pPr algn="ctr"/>
          <a:endParaRPr lang="en-IN" b="1" dirty="0"/>
        </a:p>
      </dgm:t>
    </dgm:pt>
    <dgm:pt modelId="{EA5A5F05-CE6C-44A4-8BC1-98AA8166DA3B}" type="sibTrans" cxnId="{C59E8205-BDDF-4E18-940F-193296A2C119}">
      <dgm:prSet/>
      <dgm:spPr/>
      <dgm:t>
        <a:bodyPr/>
        <a:lstStyle/>
        <a:p>
          <a:pPr algn="ctr"/>
          <a:endParaRPr lang="en-IN" b="1" dirty="0"/>
        </a:p>
      </dgm:t>
    </dgm:pt>
    <dgm:pt modelId="{0D52C650-1885-4B8F-B399-AF04D43E95C2}">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the treatment of </a:t>
          </a:r>
          <a:r>
            <a:rPr lang="en-GB" b="1" dirty="0">
              <a:solidFill>
                <a:srgbClr val="FFFF00"/>
              </a:solidFill>
            </a:rPr>
            <a:t>bone loss in men with osteoporosis at high risk for fracture</a:t>
          </a:r>
          <a:endParaRPr lang="en-IN" b="1" dirty="0">
            <a:solidFill>
              <a:srgbClr val="FFFF00"/>
            </a:solidFill>
          </a:endParaRPr>
        </a:p>
      </dgm:t>
    </dgm:pt>
    <dgm:pt modelId="{6702C7EA-3776-4821-AB4C-2513FB858E3E}" type="parTrans" cxnId="{114937C5-480D-45A6-91AB-808C5E510385}">
      <dgm:prSet/>
      <dgm:spPr/>
      <dgm:t>
        <a:bodyPr/>
        <a:lstStyle/>
        <a:p>
          <a:pPr algn="ctr"/>
          <a:endParaRPr lang="en-IN" b="1" dirty="0"/>
        </a:p>
      </dgm:t>
    </dgm:pt>
    <dgm:pt modelId="{EE9ED6DD-C74F-4C7A-98EB-EBEE8985F301}" type="sibTrans" cxnId="{114937C5-480D-45A6-91AB-808C5E510385}">
      <dgm:prSet/>
      <dgm:spPr/>
      <dgm:t>
        <a:bodyPr/>
        <a:lstStyle/>
        <a:p>
          <a:pPr algn="ctr"/>
          <a:endParaRPr lang="en-IN" b="1" dirty="0"/>
        </a:p>
      </dgm:t>
    </dgm:pt>
    <dgm:pt modelId="{64E7C124-8E8E-405A-9147-09F40576908E}">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a:t>
          </a:r>
          <a:r>
            <a:rPr lang="en-GB" b="1" dirty="0">
              <a:solidFill>
                <a:srgbClr val="FFFF00"/>
              </a:solidFill>
            </a:rPr>
            <a:t>glucocorticoid-induced osteoporosis</a:t>
          </a:r>
          <a:endParaRPr lang="en-IN" b="1" dirty="0">
            <a:solidFill>
              <a:srgbClr val="FFFF00"/>
            </a:solidFill>
          </a:endParaRPr>
        </a:p>
      </dgm:t>
    </dgm:pt>
    <dgm:pt modelId="{113DDA1A-94F0-4E75-AD03-00943FBD21D1}" type="parTrans" cxnId="{FECEF858-4D15-47EB-9216-9B06D5586827}">
      <dgm:prSet/>
      <dgm:spPr/>
      <dgm:t>
        <a:bodyPr/>
        <a:lstStyle/>
        <a:p>
          <a:pPr algn="ctr"/>
          <a:endParaRPr lang="en-IN" b="1" dirty="0"/>
        </a:p>
      </dgm:t>
    </dgm:pt>
    <dgm:pt modelId="{0A33E1E5-BF69-4597-9B17-0CBAB995CD7D}" type="sibTrans" cxnId="{FECEF858-4D15-47EB-9216-9B06D5586827}">
      <dgm:prSet/>
      <dgm:spPr/>
      <dgm:t>
        <a:bodyPr/>
        <a:lstStyle/>
        <a:p>
          <a:pPr algn="ctr"/>
          <a:endParaRPr lang="en-IN" b="1" dirty="0"/>
        </a:p>
      </dgm:t>
    </dgm:pt>
    <dgm:pt modelId="{B7377FC2-72CB-4295-B4E5-123C7D9671EE}">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Prevention of </a:t>
          </a:r>
          <a:r>
            <a:rPr lang="en-GB" b="1" dirty="0">
              <a:solidFill>
                <a:srgbClr val="FFFF00"/>
              </a:solidFill>
            </a:rPr>
            <a:t>skeletal-related events in patients with bone metastases </a:t>
          </a:r>
          <a:r>
            <a:rPr lang="en-GB" b="1" dirty="0"/>
            <a:t>from </a:t>
          </a:r>
          <a:r>
            <a:rPr lang="en-GB" b="1" dirty="0">
              <a:solidFill>
                <a:srgbClr val="FFFF00"/>
              </a:solidFill>
            </a:rPr>
            <a:t>solid tumor</a:t>
          </a:r>
          <a:endParaRPr lang="en-IN" b="1" dirty="0">
            <a:solidFill>
              <a:srgbClr val="FFFF00"/>
            </a:solidFill>
          </a:endParaRPr>
        </a:p>
      </dgm:t>
    </dgm:pt>
    <dgm:pt modelId="{4C2CF890-ED5E-4A9F-A1DC-35F0C4A1071C}" type="parTrans" cxnId="{B1BDFAB4-0961-44B8-AE71-CAADEB66D7C3}">
      <dgm:prSet/>
      <dgm:spPr/>
      <dgm:t>
        <a:bodyPr/>
        <a:lstStyle/>
        <a:p>
          <a:pPr algn="ctr"/>
          <a:endParaRPr lang="en-IN" b="1" dirty="0"/>
        </a:p>
      </dgm:t>
    </dgm:pt>
    <dgm:pt modelId="{139E3697-E2B7-4781-857B-F87FB2AA4381}" type="sibTrans" cxnId="{B1BDFAB4-0961-44B8-AE71-CAADEB66D7C3}">
      <dgm:prSet/>
      <dgm:spPr/>
      <dgm:t>
        <a:bodyPr/>
        <a:lstStyle/>
        <a:p>
          <a:pPr algn="ctr"/>
          <a:endParaRPr lang="en-IN" b="1" dirty="0"/>
        </a:p>
      </dgm:t>
    </dgm:pt>
    <dgm:pt modelId="{67C825C9-504B-4781-96E4-2169C8B33DDA}">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To treat </a:t>
          </a:r>
          <a:r>
            <a:rPr lang="en-GB" b="1" dirty="0">
              <a:solidFill>
                <a:srgbClr val="FFFF00"/>
              </a:solidFill>
            </a:rPr>
            <a:t>giant cell tumor of the bone</a:t>
          </a:r>
          <a:endParaRPr lang="en-IN" b="1" dirty="0">
            <a:solidFill>
              <a:srgbClr val="FFFF00"/>
            </a:solidFill>
          </a:endParaRPr>
        </a:p>
      </dgm:t>
    </dgm:pt>
    <dgm:pt modelId="{3AE8D7A3-6E0F-44D2-BDBE-8EF6EED6428E}" type="parTrans" cxnId="{4BCD89FF-3A8F-48F6-8E07-1C48B2F48A8D}">
      <dgm:prSet/>
      <dgm:spPr/>
      <dgm:t>
        <a:bodyPr/>
        <a:lstStyle/>
        <a:p>
          <a:pPr algn="ctr"/>
          <a:endParaRPr lang="en-IN" b="1" dirty="0"/>
        </a:p>
      </dgm:t>
    </dgm:pt>
    <dgm:pt modelId="{0E40197D-488A-4DF2-81B7-755ACA05D7CE}" type="sibTrans" cxnId="{4BCD89FF-3A8F-48F6-8E07-1C48B2F48A8D}">
      <dgm:prSet/>
      <dgm:spPr/>
      <dgm:t>
        <a:bodyPr/>
        <a:lstStyle/>
        <a:p>
          <a:pPr algn="ctr"/>
          <a:endParaRPr lang="en-IN" b="1" dirty="0"/>
        </a:p>
      </dgm:t>
    </dgm:pt>
    <dgm:pt modelId="{6A09178E-4166-4D80-BFF4-75E1B2FDFF4C}">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solidFill>
                <a:srgbClr val="FFFF00"/>
              </a:solidFill>
            </a:rPr>
            <a:t>Hypercalcemia of malignancy refractory to bisphosphonate therapy</a:t>
          </a:r>
          <a:endParaRPr lang="en-IN" b="1" dirty="0">
            <a:solidFill>
              <a:srgbClr val="FFFF00"/>
            </a:solidFill>
          </a:endParaRPr>
        </a:p>
      </dgm:t>
    </dgm:pt>
    <dgm:pt modelId="{FA160DAD-132B-40D8-9BC7-A092F0F9F6FD}" type="parTrans" cxnId="{C63BA9B7-6B2E-4DEC-95F4-37A55B81E7A8}">
      <dgm:prSet/>
      <dgm:spPr/>
      <dgm:t>
        <a:bodyPr/>
        <a:lstStyle/>
        <a:p>
          <a:pPr algn="ctr"/>
          <a:endParaRPr lang="en-IN" b="1" dirty="0"/>
        </a:p>
      </dgm:t>
    </dgm:pt>
    <dgm:pt modelId="{AA2F5FEE-1C88-43E2-A57F-192A8F766638}" type="sibTrans" cxnId="{C63BA9B7-6B2E-4DEC-95F4-37A55B81E7A8}">
      <dgm:prSet/>
      <dgm:spPr/>
      <dgm:t>
        <a:bodyPr/>
        <a:lstStyle/>
        <a:p>
          <a:pPr algn="ctr"/>
          <a:endParaRPr lang="en-IN" b="1" dirty="0"/>
        </a:p>
      </dgm:t>
    </dgm:pt>
    <dgm:pt modelId="{8CCDE562-3C90-4B28-AC7E-B41D71CF2D58}">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For the prevention of </a:t>
          </a:r>
          <a:r>
            <a:rPr lang="en-GB" b="1" dirty="0">
              <a:solidFill>
                <a:srgbClr val="FFFF00"/>
              </a:solidFill>
            </a:rPr>
            <a:t>skeletal-related events in patients </a:t>
          </a:r>
          <a:r>
            <a:rPr lang="en-GB" b="1" dirty="0"/>
            <a:t>with </a:t>
          </a:r>
          <a:r>
            <a:rPr lang="en-GB" b="1" dirty="0">
              <a:solidFill>
                <a:srgbClr val="FFFF00"/>
              </a:solidFill>
            </a:rPr>
            <a:t>multiple myeloma</a:t>
          </a:r>
          <a:endParaRPr lang="en-IN" b="1" dirty="0">
            <a:solidFill>
              <a:srgbClr val="FFFF00"/>
            </a:solidFill>
          </a:endParaRPr>
        </a:p>
      </dgm:t>
    </dgm:pt>
    <dgm:pt modelId="{1DBC2EEE-945F-4C7F-B870-49B8EB9DCD1C}" type="parTrans" cxnId="{2B1997F4-E376-4098-BA14-B3685AE8971D}">
      <dgm:prSet/>
      <dgm:spPr/>
      <dgm:t>
        <a:bodyPr/>
        <a:lstStyle/>
        <a:p>
          <a:pPr algn="ctr"/>
          <a:endParaRPr lang="en-IN" b="1" dirty="0"/>
        </a:p>
      </dgm:t>
    </dgm:pt>
    <dgm:pt modelId="{759E9C8F-DBA4-4F9C-8174-D89FDFE3269C}" type="sibTrans" cxnId="{2B1997F4-E376-4098-BA14-B3685AE8971D}">
      <dgm:prSet/>
      <dgm:spPr/>
      <dgm:t>
        <a:bodyPr/>
        <a:lstStyle/>
        <a:p>
          <a:pPr algn="ctr"/>
          <a:endParaRPr lang="en-IN" b="1" dirty="0"/>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custScaleY="160537">
        <dgm:presLayoutVars>
          <dgm:chMax val="0"/>
          <dgm:bulletEnabled val="1"/>
        </dgm:presLayoutVars>
      </dgm:prSet>
      <dgm:spPr/>
    </dgm:pt>
    <dgm:pt modelId="{DA03F3C8-6DF1-4146-A303-3CDA47E53334}" type="pres">
      <dgm:prSet presAssocID="{E20CBE26-36A4-41C4-99BA-E446EC75A14E}" presName="spacer" presStyleCnt="0"/>
      <dgm:spPr/>
    </dgm:pt>
    <dgm:pt modelId="{679E5137-64EF-46F9-8B65-98F508137F1D}" type="pres">
      <dgm:prSet presAssocID="{B7377FC2-72CB-4295-B4E5-123C7D9671EE}" presName="parentText" presStyleLbl="node1" presStyleIdx="1" presStyleCnt="8" custScaleY="160537">
        <dgm:presLayoutVars>
          <dgm:chMax val="0"/>
          <dgm:bulletEnabled val="1"/>
        </dgm:presLayoutVars>
      </dgm:prSet>
      <dgm:spPr/>
    </dgm:pt>
    <dgm:pt modelId="{E3019F4E-D985-4441-92EA-F959986B291B}" type="pres">
      <dgm:prSet presAssocID="{139E3697-E2B7-4781-857B-F87FB2AA4381}" presName="spacer" presStyleCnt="0"/>
      <dgm:spPr/>
    </dgm:pt>
    <dgm:pt modelId="{ED7F5BC7-C3AA-493D-96A6-EA1DF127E072}" type="pres">
      <dgm:prSet presAssocID="{8D819B03-A90D-45C0-9611-54DA3F359D37}" presName="parentText" presStyleLbl="node1" presStyleIdx="2" presStyleCnt="8" custScaleY="160537">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custScaleY="160537">
        <dgm:presLayoutVars>
          <dgm:chMax val="0"/>
          <dgm:bulletEnabled val="1"/>
        </dgm:presLayoutVars>
      </dgm:prSet>
      <dgm:spPr/>
    </dgm:pt>
    <dgm:pt modelId="{C6DBC2AA-93EE-4349-ADCF-5C798CDB2E94}" type="pres">
      <dgm:prSet presAssocID="{EE9ED6DD-C74F-4C7A-98EB-EBEE8985F301}" presName="spacer" presStyleCnt="0"/>
      <dgm:spPr/>
    </dgm:pt>
    <dgm:pt modelId="{0753D01F-7FF9-4BB9-BB67-26264348789B}" type="pres">
      <dgm:prSet presAssocID="{67C825C9-504B-4781-96E4-2169C8B33DDA}" presName="parentText" presStyleLbl="node1" presStyleIdx="4" presStyleCnt="8" custScaleY="160537">
        <dgm:presLayoutVars>
          <dgm:chMax val="0"/>
          <dgm:bulletEnabled val="1"/>
        </dgm:presLayoutVars>
      </dgm:prSet>
      <dgm:spPr/>
    </dgm:pt>
    <dgm:pt modelId="{A6070E51-AD44-4F2C-BCD6-463FB69C41D0}" type="pres">
      <dgm:prSet presAssocID="{0E40197D-488A-4DF2-81B7-755ACA05D7CE}" presName="spacer" presStyleCnt="0"/>
      <dgm:spPr/>
    </dgm:pt>
    <dgm:pt modelId="{3B0E93E1-07E3-46AE-BEDD-350CEB7E3915}" type="pres">
      <dgm:prSet presAssocID="{6A09178E-4166-4D80-BFF4-75E1B2FDFF4C}" presName="parentText" presStyleLbl="node1" presStyleIdx="5" presStyleCnt="8" custScaleY="160537">
        <dgm:presLayoutVars>
          <dgm:chMax val="0"/>
          <dgm:bulletEnabled val="1"/>
        </dgm:presLayoutVars>
      </dgm:prSet>
      <dgm:spPr/>
    </dgm:pt>
    <dgm:pt modelId="{B2827DFA-65AF-469E-A41A-358A5C211BD5}" type="pres">
      <dgm:prSet presAssocID="{AA2F5FEE-1C88-43E2-A57F-192A8F766638}" presName="spacer" presStyleCnt="0"/>
      <dgm:spPr/>
    </dgm:pt>
    <dgm:pt modelId="{11019C67-F365-447A-8C19-E1877B41D9F9}" type="pres">
      <dgm:prSet presAssocID="{8CCDE562-3C90-4B28-AC7E-B41D71CF2D58}" presName="parentText" presStyleLbl="node1" presStyleIdx="6" presStyleCnt="8" custScaleY="160537">
        <dgm:presLayoutVars>
          <dgm:chMax val="0"/>
          <dgm:bulletEnabled val="1"/>
        </dgm:presLayoutVars>
      </dgm:prSet>
      <dgm:spPr/>
    </dgm:pt>
    <dgm:pt modelId="{243530FC-70A0-43CD-9F7E-FDA4DE8BBAEA}" type="pres">
      <dgm:prSet presAssocID="{759E9C8F-DBA4-4F9C-8174-D89FDFE3269C}" presName="spacer" presStyleCnt="0"/>
      <dgm:spPr/>
    </dgm:pt>
    <dgm:pt modelId="{6210710C-834F-4272-9329-458B4350BDA0}" type="pres">
      <dgm:prSet presAssocID="{64E7C124-8E8E-405A-9147-09F40576908E}" presName="parentText" presStyleLbl="node1" presStyleIdx="7" presStyleCnt="8" custScaleY="160537">
        <dgm:presLayoutVars>
          <dgm:chMax val="0"/>
          <dgm:bulletEnabled val="1"/>
        </dgm:presLayoutVars>
      </dgm:prSet>
      <dgm:spPr/>
    </dgm:pt>
  </dgm:ptLst>
  <dgm:cxnLst>
    <dgm:cxn modelId="{3D444400-0499-4C85-A42B-23DB7858EA0A}" type="presOf" srcId="{B7377FC2-72CB-4295-B4E5-123C7D9671EE}" destId="{679E5137-64EF-46F9-8B65-98F508137F1D}" srcOrd="0" destOrd="0" presId="urn:microsoft.com/office/officeart/2005/8/layout/vList2"/>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119EE066-4BF1-4805-99DF-9DBC82C80FD3}" type="presOf" srcId="{67C825C9-504B-4781-96E4-2169C8B33DDA}" destId="{0753D01F-7FF9-4BB9-BB67-26264348789B}"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6256B18B-7C31-43CB-A21E-2C80FD6E726E}" type="presOf" srcId="{6A09178E-4166-4D80-BFF4-75E1B2FDFF4C}" destId="{3B0E93E1-07E3-46AE-BEDD-350CEB7E3915}"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C70637AE-4CA7-4B2A-A76D-8CD7AA654468}" type="presOf" srcId="{8CCDE562-3C90-4B28-AC7E-B41D71CF2D58}" destId="{11019C67-F365-447A-8C19-E1877B41D9F9}" srcOrd="0" destOrd="0" presId="urn:microsoft.com/office/officeart/2005/8/layout/vList2"/>
    <dgm:cxn modelId="{B1BDFAB4-0961-44B8-AE71-CAADEB66D7C3}" srcId="{A9ACD7DB-CF1E-42D7-B6DC-25D1DB50E0AE}" destId="{B7377FC2-72CB-4295-B4E5-123C7D9671EE}" srcOrd="1" destOrd="0" parTransId="{4C2CF890-ED5E-4A9F-A1DC-35F0C4A1071C}" sibTransId="{139E3697-E2B7-4781-857B-F87FB2AA4381}"/>
    <dgm:cxn modelId="{C63BA9B7-6B2E-4DEC-95F4-37A55B81E7A8}" srcId="{A9ACD7DB-CF1E-42D7-B6DC-25D1DB50E0AE}" destId="{6A09178E-4166-4D80-BFF4-75E1B2FDFF4C}" srcOrd="5" destOrd="0" parTransId="{FA160DAD-132B-40D8-9BC7-A092F0F9F6FD}" sibTransId="{AA2F5FEE-1C88-43E2-A57F-192A8F766638}"/>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2B1997F4-E376-4098-BA14-B3685AE8971D}" srcId="{A9ACD7DB-CF1E-42D7-B6DC-25D1DB50E0AE}" destId="{8CCDE562-3C90-4B28-AC7E-B41D71CF2D58}" srcOrd="6" destOrd="0" parTransId="{1DBC2EEE-945F-4C7F-B870-49B8EB9DCD1C}" sibTransId="{759E9C8F-DBA4-4F9C-8174-D89FDFE3269C}"/>
    <dgm:cxn modelId="{4BCD89FF-3A8F-48F6-8E07-1C48B2F48A8D}" srcId="{A9ACD7DB-CF1E-42D7-B6DC-25D1DB50E0AE}" destId="{67C825C9-504B-4781-96E4-2169C8B33DDA}" srcOrd="4" destOrd="0" parTransId="{3AE8D7A3-6E0F-44D2-BDBE-8EF6EED6428E}" sibTransId="{0E40197D-488A-4DF2-81B7-755ACA05D7CE}"/>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047462C6-BDDC-4357-9A5B-DBF5AE027E80}" type="presParOf" srcId="{516950E5-B600-499F-8C6B-5011511B9F5B}" destId="{679E5137-64EF-46F9-8B65-98F508137F1D}" srcOrd="2" destOrd="0" presId="urn:microsoft.com/office/officeart/2005/8/layout/vList2"/>
    <dgm:cxn modelId="{9DC7FEDD-1EA5-4F4F-A1B0-8E81A21C7E07}" type="presParOf" srcId="{516950E5-B600-499F-8C6B-5011511B9F5B}" destId="{E3019F4E-D985-4441-92EA-F959986B291B}"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0D44294-B8BC-4511-8E95-B5D0E46142FE}" type="presParOf" srcId="{516950E5-B600-499F-8C6B-5011511B9F5B}" destId="{0753D01F-7FF9-4BB9-BB67-26264348789B}" srcOrd="8" destOrd="0" presId="urn:microsoft.com/office/officeart/2005/8/layout/vList2"/>
    <dgm:cxn modelId="{DF1F99EE-A157-43A9-93F2-629AA69D0733}" type="presParOf" srcId="{516950E5-B600-499F-8C6B-5011511B9F5B}" destId="{A6070E51-AD44-4F2C-BCD6-463FB69C41D0}" srcOrd="9" destOrd="0" presId="urn:microsoft.com/office/officeart/2005/8/layout/vList2"/>
    <dgm:cxn modelId="{0E577146-F655-4CED-9D28-8B10C03F5F64}" type="presParOf" srcId="{516950E5-B600-499F-8C6B-5011511B9F5B}" destId="{3B0E93E1-07E3-46AE-BEDD-350CEB7E3915}" srcOrd="10" destOrd="0" presId="urn:microsoft.com/office/officeart/2005/8/layout/vList2"/>
    <dgm:cxn modelId="{F958E45F-1688-4559-AF1F-D52AD0CAC940}" type="presParOf" srcId="{516950E5-B600-499F-8C6B-5011511B9F5B}" destId="{B2827DFA-65AF-469E-A41A-358A5C211BD5}" srcOrd="11" destOrd="0" presId="urn:microsoft.com/office/officeart/2005/8/layout/vList2"/>
    <dgm:cxn modelId="{53686589-DA39-44EC-831C-730ED512A5C6}" type="presParOf" srcId="{516950E5-B600-499F-8C6B-5011511B9F5B}" destId="{11019C67-F365-447A-8C19-E1877B41D9F9}" srcOrd="12" destOrd="0" presId="urn:microsoft.com/office/officeart/2005/8/layout/vList2"/>
    <dgm:cxn modelId="{931CCF54-C57F-4F5C-9E8D-CFBE3AC82C1C}" type="presParOf" srcId="{516950E5-B600-499F-8C6B-5011511B9F5B}" destId="{243530FC-70A0-43CD-9F7E-FDA4DE8BBAEA}"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Jun  1, 2010</a:t>
          </a:r>
        </a:p>
      </dgm:t>
    </dgm:pt>
    <dgm:pt modelId="{3A1144EA-A6D4-4E4C-946F-38DF7F2FEA53}" type="parTrans" cxnId="{23C635A3-958F-420D-8937-ECD6F36EEFD8}">
      <dgm:prSet/>
      <dgm:spPr/>
      <dgm:t>
        <a:bodyPr/>
        <a:lstStyle/>
        <a:p>
          <a:pPr algn="ctr"/>
          <a:endParaRPr lang="en-IN" sz="1600"/>
        </a:p>
      </dgm:t>
    </dgm:pt>
    <dgm:pt modelId="{E20CBE26-36A4-41C4-99BA-E446EC75A14E}" type="sibTrans" cxnId="{23C635A3-958F-420D-8937-ECD6F36EEFD8}">
      <dgm:prSet/>
      <dgm:spPr/>
      <dgm:t>
        <a:bodyPr/>
        <a:lstStyle/>
        <a:p>
          <a:pPr algn="ctr"/>
          <a:endParaRPr lang="en-IN" sz="1600"/>
        </a:p>
      </dgm:t>
    </dgm:pt>
    <dgm:pt modelId="{8D819B03-A90D-45C0-9611-54DA3F359D3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a:t>Sep 19, 2011</a:t>
          </a:r>
          <a:endParaRPr lang="en-IN" sz="1600" b="1" dirty="0"/>
        </a:p>
      </dgm:t>
    </dgm:pt>
    <dgm:pt modelId="{65668F5A-9EB9-4523-8EF8-2A8AFA7DE473}" type="parTrans" cxnId="{C59E8205-BDDF-4E18-940F-193296A2C119}">
      <dgm:prSet/>
      <dgm:spPr/>
      <dgm:t>
        <a:bodyPr/>
        <a:lstStyle/>
        <a:p>
          <a:pPr algn="ctr"/>
          <a:endParaRPr lang="en-IN" sz="1600"/>
        </a:p>
      </dgm:t>
    </dgm:pt>
    <dgm:pt modelId="{EA5A5F05-CE6C-44A4-8BC1-98AA8166DA3B}" type="sibTrans" cxnId="{C59E8205-BDDF-4E18-940F-193296A2C119}">
      <dgm:prSet/>
      <dgm:spPr/>
      <dgm:t>
        <a:bodyPr/>
        <a:lstStyle/>
        <a:p>
          <a:pPr algn="ctr"/>
          <a:endParaRPr lang="en-IN" sz="1600"/>
        </a:p>
      </dgm:t>
    </dgm:pt>
    <dgm:pt modelId="{0D52C650-1885-4B8F-B399-AF04D43E95C2}">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Sep 21, 2012</a:t>
          </a:r>
        </a:p>
      </dgm:t>
    </dgm:pt>
    <dgm:pt modelId="{6702C7EA-3776-4821-AB4C-2513FB858E3E}" type="parTrans" cxnId="{114937C5-480D-45A6-91AB-808C5E510385}">
      <dgm:prSet/>
      <dgm:spPr/>
      <dgm:t>
        <a:bodyPr/>
        <a:lstStyle/>
        <a:p>
          <a:pPr algn="ctr"/>
          <a:endParaRPr lang="en-IN" sz="1600"/>
        </a:p>
      </dgm:t>
    </dgm:pt>
    <dgm:pt modelId="{EE9ED6DD-C74F-4C7A-98EB-EBEE8985F301}" type="sibTrans" cxnId="{114937C5-480D-45A6-91AB-808C5E510385}">
      <dgm:prSet/>
      <dgm:spPr/>
      <dgm:t>
        <a:bodyPr/>
        <a:lstStyle/>
        <a:p>
          <a:pPr algn="ctr"/>
          <a:endParaRPr lang="en-IN" sz="1600"/>
        </a:p>
      </dgm:t>
    </dgm:pt>
    <dgm:pt modelId="{64E7C124-8E8E-405A-9147-09F40576908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l"/>
          <a:r>
            <a:rPr lang="en-IN" sz="1600" b="1" dirty="0"/>
            <a:t>May 21, 2018</a:t>
          </a:r>
        </a:p>
      </dgm:t>
    </dgm:pt>
    <dgm:pt modelId="{113DDA1A-94F0-4E75-AD03-00943FBD21D1}" type="parTrans" cxnId="{FECEF858-4D15-47EB-9216-9B06D5586827}">
      <dgm:prSet/>
      <dgm:spPr/>
      <dgm:t>
        <a:bodyPr/>
        <a:lstStyle/>
        <a:p>
          <a:pPr algn="ctr"/>
          <a:endParaRPr lang="en-IN" sz="1600"/>
        </a:p>
      </dgm:t>
    </dgm:pt>
    <dgm:pt modelId="{0A33E1E5-BF69-4597-9B17-0CBAB995CD7D}" type="sibTrans" cxnId="{FECEF858-4D15-47EB-9216-9B06D5586827}">
      <dgm:prSet/>
      <dgm:spPr/>
      <dgm:t>
        <a:bodyPr/>
        <a:lstStyle/>
        <a:p>
          <a:pPr algn="ctr"/>
          <a:endParaRPr lang="en-IN" sz="1600"/>
        </a:p>
      </dgm:t>
    </dgm:pt>
    <dgm:pt modelId="{D0E0325D-9C0D-4884-92D1-993CBBE1EDA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Nov 19, 2010</a:t>
          </a:r>
        </a:p>
      </dgm:t>
    </dgm:pt>
    <dgm:pt modelId="{FDC5DC3A-914F-41D6-9A07-CDD5926E369C}" type="parTrans" cxnId="{A4064900-6328-4750-87F4-3B6CD63F023A}">
      <dgm:prSet/>
      <dgm:spPr/>
      <dgm:t>
        <a:bodyPr/>
        <a:lstStyle/>
        <a:p>
          <a:pPr algn="ctr"/>
          <a:endParaRPr lang="en-IN" sz="1600"/>
        </a:p>
      </dgm:t>
    </dgm:pt>
    <dgm:pt modelId="{91221C83-F38D-4A2F-8018-F0694D072490}" type="sibTrans" cxnId="{A4064900-6328-4750-87F4-3B6CD63F023A}">
      <dgm:prSet/>
      <dgm:spPr/>
      <dgm:t>
        <a:bodyPr/>
        <a:lstStyle/>
        <a:p>
          <a:pPr algn="ctr"/>
          <a:endParaRPr lang="en-IN" sz="1600"/>
        </a:p>
      </dgm:t>
    </dgm:pt>
    <dgm:pt modelId="{80AF3B89-7EFC-499C-B134-C0C02F071B1B}">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Jun 13, 2013</a:t>
          </a:r>
        </a:p>
      </dgm:t>
    </dgm:pt>
    <dgm:pt modelId="{CE162DC1-3A1A-4126-B8AF-36F094001FE4}" type="parTrans" cxnId="{A8FA9CF0-84CD-4412-B567-C3C9DC6ACB59}">
      <dgm:prSet/>
      <dgm:spPr/>
      <dgm:t>
        <a:bodyPr/>
        <a:lstStyle/>
        <a:p>
          <a:pPr algn="ctr"/>
          <a:endParaRPr lang="en-IN" sz="1600"/>
        </a:p>
      </dgm:t>
    </dgm:pt>
    <dgm:pt modelId="{3402F459-F345-4879-9F2B-0209F30EE969}" type="sibTrans" cxnId="{A8FA9CF0-84CD-4412-B567-C3C9DC6ACB59}">
      <dgm:prSet/>
      <dgm:spPr/>
      <dgm:t>
        <a:bodyPr/>
        <a:lstStyle/>
        <a:p>
          <a:pPr algn="ctr"/>
          <a:endParaRPr lang="en-IN" sz="1600"/>
        </a:p>
      </dgm:t>
    </dgm:pt>
    <dgm:pt modelId="{91F3D6A3-FCD8-45FC-B07F-85B48238D61C}">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Dec  8, 2014</a:t>
          </a:r>
        </a:p>
      </dgm:t>
    </dgm:pt>
    <dgm:pt modelId="{681EF542-70C4-4362-8C5C-8D687601D22E}" type="parTrans" cxnId="{8210D3F7-6864-4C4B-A293-5658D68978E1}">
      <dgm:prSet/>
      <dgm:spPr/>
      <dgm:t>
        <a:bodyPr/>
        <a:lstStyle/>
        <a:p>
          <a:pPr algn="ctr"/>
          <a:endParaRPr lang="en-IN" sz="1600"/>
        </a:p>
      </dgm:t>
    </dgm:pt>
    <dgm:pt modelId="{F1B305F8-5CF6-4984-8FA1-5C262DC74C47}" type="sibTrans" cxnId="{8210D3F7-6864-4C4B-A293-5658D68978E1}">
      <dgm:prSet/>
      <dgm:spPr/>
      <dgm:t>
        <a:bodyPr/>
        <a:lstStyle/>
        <a:p>
          <a:pPr algn="ctr"/>
          <a:endParaRPr lang="en-IN" sz="1600"/>
        </a:p>
      </dgm:t>
    </dgm:pt>
    <dgm:pt modelId="{9BE960E3-C4AE-4EC6-95BB-0E766710BBB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Jan  5, 2018</a:t>
          </a:r>
        </a:p>
      </dgm:t>
    </dgm:pt>
    <dgm:pt modelId="{DEAB5F74-DFBF-4EC3-8D5C-DBCD55D94E9A}" type="parTrans" cxnId="{E487AF00-D6C7-449A-98F1-064E9E57036E}">
      <dgm:prSet/>
      <dgm:spPr/>
      <dgm:t>
        <a:bodyPr/>
        <a:lstStyle/>
        <a:p>
          <a:pPr algn="ctr"/>
          <a:endParaRPr lang="en-IN" sz="1600"/>
        </a:p>
      </dgm:t>
    </dgm:pt>
    <dgm:pt modelId="{667322A1-1038-476A-B4AA-EDE2699C139B}" type="sibTrans" cxnId="{E487AF00-D6C7-449A-98F1-064E9E57036E}">
      <dgm:prSet/>
      <dgm:spPr/>
      <dgm:t>
        <a:bodyPr/>
        <a:lstStyle/>
        <a:p>
          <a:pPr algn="ctr"/>
          <a:endParaRPr lang="en-IN" sz="1600"/>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dgm:presLayoutVars>
          <dgm:chMax val="0"/>
          <dgm:bulletEnabled val="1"/>
        </dgm:presLayoutVars>
      </dgm:prSet>
      <dgm:spPr/>
    </dgm:pt>
    <dgm:pt modelId="{DA03F3C8-6DF1-4146-A303-3CDA47E53334}" type="pres">
      <dgm:prSet presAssocID="{E20CBE26-36A4-41C4-99BA-E446EC75A14E}" presName="spacer" presStyleCnt="0"/>
      <dgm:spPr/>
    </dgm:pt>
    <dgm:pt modelId="{9C7EC913-6C2D-46A2-A118-1F3D8B070708}" type="pres">
      <dgm:prSet presAssocID="{D0E0325D-9C0D-4884-92D1-993CBBE1EDA7}" presName="parentText" presStyleLbl="node1" presStyleIdx="1" presStyleCnt="8">
        <dgm:presLayoutVars>
          <dgm:chMax val="0"/>
          <dgm:bulletEnabled val="1"/>
        </dgm:presLayoutVars>
      </dgm:prSet>
      <dgm:spPr/>
    </dgm:pt>
    <dgm:pt modelId="{85CDD239-1B8F-4984-8567-439459153314}" type="pres">
      <dgm:prSet presAssocID="{91221C83-F38D-4A2F-8018-F0694D072490}" presName="spacer" presStyleCnt="0"/>
      <dgm:spPr/>
    </dgm:pt>
    <dgm:pt modelId="{ED7F5BC7-C3AA-493D-96A6-EA1DF127E072}" type="pres">
      <dgm:prSet presAssocID="{8D819B03-A90D-45C0-9611-54DA3F359D37}" presName="parentText" presStyleLbl="node1" presStyleIdx="2" presStyleCnt="8">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dgm:presLayoutVars>
          <dgm:chMax val="0"/>
          <dgm:bulletEnabled val="1"/>
        </dgm:presLayoutVars>
      </dgm:prSet>
      <dgm:spPr/>
    </dgm:pt>
    <dgm:pt modelId="{C6DBC2AA-93EE-4349-ADCF-5C798CDB2E94}" type="pres">
      <dgm:prSet presAssocID="{EE9ED6DD-C74F-4C7A-98EB-EBEE8985F301}" presName="spacer" presStyleCnt="0"/>
      <dgm:spPr/>
    </dgm:pt>
    <dgm:pt modelId="{AA879800-5B08-45B9-9BAE-37369BCB89F6}" type="pres">
      <dgm:prSet presAssocID="{80AF3B89-7EFC-499C-B134-C0C02F071B1B}" presName="parentText" presStyleLbl="node1" presStyleIdx="4" presStyleCnt="8">
        <dgm:presLayoutVars>
          <dgm:chMax val="0"/>
          <dgm:bulletEnabled val="1"/>
        </dgm:presLayoutVars>
      </dgm:prSet>
      <dgm:spPr/>
    </dgm:pt>
    <dgm:pt modelId="{40815BBC-EC20-4610-B86F-38222D1E9D5D}" type="pres">
      <dgm:prSet presAssocID="{3402F459-F345-4879-9F2B-0209F30EE969}" presName="spacer" presStyleCnt="0"/>
      <dgm:spPr/>
    </dgm:pt>
    <dgm:pt modelId="{20F41D95-16E2-4C5B-9517-D7AEAE3E9473}" type="pres">
      <dgm:prSet presAssocID="{91F3D6A3-FCD8-45FC-B07F-85B48238D61C}" presName="parentText" presStyleLbl="node1" presStyleIdx="5" presStyleCnt="8">
        <dgm:presLayoutVars>
          <dgm:chMax val="0"/>
          <dgm:bulletEnabled val="1"/>
        </dgm:presLayoutVars>
      </dgm:prSet>
      <dgm:spPr/>
    </dgm:pt>
    <dgm:pt modelId="{0808CD30-C9C3-4D14-8C7F-6B5C7B4B644D}" type="pres">
      <dgm:prSet presAssocID="{F1B305F8-5CF6-4984-8FA1-5C262DC74C47}" presName="spacer" presStyleCnt="0"/>
      <dgm:spPr/>
    </dgm:pt>
    <dgm:pt modelId="{44D5247A-CEE5-48C5-9A0E-6C83E7ED2AED}" type="pres">
      <dgm:prSet presAssocID="{9BE960E3-C4AE-4EC6-95BB-0E766710BBB7}" presName="parentText" presStyleLbl="node1" presStyleIdx="6" presStyleCnt="8">
        <dgm:presLayoutVars>
          <dgm:chMax val="0"/>
          <dgm:bulletEnabled val="1"/>
        </dgm:presLayoutVars>
      </dgm:prSet>
      <dgm:spPr/>
    </dgm:pt>
    <dgm:pt modelId="{EC70AF69-1288-44A0-8BD9-014431DEE06B}" type="pres">
      <dgm:prSet presAssocID="{667322A1-1038-476A-B4AA-EDE2699C139B}" presName="spacer" presStyleCnt="0"/>
      <dgm:spPr/>
    </dgm:pt>
    <dgm:pt modelId="{6210710C-834F-4272-9329-458B4350BDA0}" type="pres">
      <dgm:prSet presAssocID="{64E7C124-8E8E-405A-9147-09F40576908E}" presName="parentText" presStyleLbl="node1" presStyleIdx="7" presStyleCnt="8">
        <dgm:presLayoutVars>
          <dgm:chMax val="0"/>
          <dgm:bulletEnabled val="1"/>
        </dgm:presLayoutVars>
      </dgm:prSet>
      <dgm:spPr/>
    </dgm:pt>
  </dgm:ptLst>
  <dgm:cxnLst>
    <dgm:cxn modelId="{A4064900-6328-4750-87F4-3B6CD63F023A}" srcId="{A9ACD7DB-CF1E-42D7-B6DC-25D1DB50E0AE}" destId="{D0E0325D-9C0D-4884-92D1-993CBBE1EDA7}" srcOrd="1" destOrd="0" parTransId="{FDC5DC3A-914F-41D6-9A07-CDD5926E369C}" sibTransId="{91221C83-F38D-4A2F-8018-F0694D072490}"/>
    <dgm:cxn modelId="{E487AF00-D6C7-449A-98F1-064E9E57036E}" srcId="{A9ACD7DB-CF1E-42D7-B6DC-25D1DB50E0AE}" destId="{9BE960E3-C4AE-4EC6-95BB-0E766710BBB7}" srcOrd="6" destOrd="0" parTransId="{DEAB5F74-DFBF-4EC3-8D5C-DBCD55D94E9A}" sibTransId="{667322A1-1038-476A-B4AA-EDE2699C139B}"/>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8247944A-DB58-4A63-8C3C-71FF520645E9}" type="presOf" srcId="{80AF3B89-7EFC-499C-B134-C0C02F071B1B}" destId="{AA879800-5B08-45B9-9BAE-37369BCB89F6}"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B3EFF46C-6C0B-4456-8F43-59310C6CB8A8}" type="presOf" srcId="{D0E0325D-9C0D-4884-92D1-993CBBE1EDA7}" destId="{9C7EC913-6C2D-46A2-A118-1F3D8B070708}"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974D03A7-34C1-4544-83BB-DE8AA1F32520}" type="presOf" srcId="{9BE960E3-C4AE-4EC6-95BB-0E766710BBB7}" destId="{44D5247A-CEE5-48C5-9A0E-6C83E7ED2AED}" srcOrd="0" destOrd="0" presId="urn:microsoft.com/office/officeart/2005/8/layout/vList2"/>
    <dgm:cxn modelId="{F9D736AE-FEEE-4C2E-9816-148E447C02BB}" type="presOf" srcId="{91F3D6A3-FCD8-45FC-B07F-85B48238D61C}" destId="{20F41D95-16E2-4C5B-9517-D7AEAE3E9473}" srcOrd="0" destOrd="0" presId="urn:microsoft.com/office/officeart/2005/8/layout/vList2"/>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A8FA9CF0-84CD-4412-B567-C3C9DC6ACB59}" srcId="{A9ACD7DB-CF1E-42D7-B6DC-25D1DB50E0AE}" destId="{80AF3B89-7EFC-499C-B134-C0C02F071B1B}" srcOrd="4" destOrd="0" parTransId="{CE162DC1-3A1A-4126-B8AF-36F094001FE4}" sibTransId="{3402F459-F345-4879-9F2B-0209F30EE969}"/>
    <dgm:cxn modelId="{8210D3F7-6864-4C4B-A293-5658D68978E1}" srcId="{A9ACD7DB-CF1E-42D7-B6DC-25D1DB50E0AE}" destId="{91F3D6A3-FCD8-45FC-B07F-85B48238D61C}" srcOrd="5" destOrd="0" parTransId="{681EF542-70C4-4362-8C5C-8D687601D22E}" sibTransId="{F1B305F8-5CF6-4984-8FA1-5C262DC74C47}"/>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C4E571B6-21B3-49D2-B81B-BBB850714CAD}" type="presParOf" srcId="{516950E5-B600-499F-8C6B-5011511B9F5B}" destId="{9C7EC913-6C2D-46A2-A118-1F3D8B070708}" srcOrd="2" destOrd="0" presId="urn:microsoft.com/office/officeart/2005/8/layout/vList2"/>
    <dgm:cxn modelId="{D3FF14A6-AD71-4AE4-9A7E-8706FB11CFA8}" type="presParOf" srcId="{516950E5-B600-499F-8C6B-5011511B9F5B}" destId="{85CDD239-1B8F-4984-8567-439459153314}"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979622C-8BB8-439C-B40D-90319BF903F7}" type="presParOf" srcId="{516950E5-B600-499F-8C6B-5011511B9F5B}" destId="{AA879800-5B08-45B9-9BAE-37369BCB89F6}" srcOrd="8" destOrd="0" presId="urn:microsoft.com/office/officeart/2005/8/layout/vList2"/>
    <dgm:cxn modelId="{9784E372-BB2A-4DAA-9631-C0D6F0648570}" type="presParOf" srcId="{516950E5-B600-499F-8C6B-5011511B9F5B}" destId="{40815BBC-EC20-4610-B86F-38222D1E9D5D}" srcOrd="9" destOrd="0" presId="urn:microsoft.com/office/officeart/2005/8/layout/vList2"/>
    <dgm:cxn modelId="{535F4E8A-712A-4B0F-B63E-0614AC817287}" type="presParOf" srcId="{516950E5-B600-499F-8C6B-5011511B9F5B}" destId="{20F41D95-16E2-4C5B-9517-D7AEAE3E9473}" srcOrd="10" destOrd="0" presId="urn:microsoft.com/office/officeart/2005/8/layout/vList2"/>
    <dgm:cxn modelId="{660A7E58-7377-4510-9E04-64D84B44FA5E}" type="presParOf" srcId="{516950E5-B600-499F-8C6B-5011511B9F5B}" destId="{0808CD30-C9C3-4D14-8C7F-6B5C7B4B644D}" srcOrd="11" destOrd="0" presId="urn:microsoft.com/office/officeart/2005/8/layout/vList2"/>
    <dgm:cxn modelId="{6F0CE161-D1F6-4608-B33C-18D7DADE7F04}" type="presParOf" srcId="{516950E5-B600-499F-8C6B-5011511B9F5B}" destId="{44D5247A-CEE5-48C5-9A0E-6C83E7ED2AED}" srcOrd="12" destOrd="0" presId="urn:microsoft.com/office/officeart/2005/8/layout/vList2"/>
    <dgm:cxn modelId="{60ED4C2A-04A8-4D79-97A2-265AA46CBAB5}" type="presParOf" srcId="{516950E5-B600-499F-8C6B-5011511B9F5B}" destId="{EC70AF69-1288-44A0-8BD9-014431DEE06B}"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custT="1"/>
      <dgm:spPr>
        <a:solidFill>
          <a:schemeClr val="bg1"/>
        </a:solidFill>
      </dgm:spPr>
      <dgm:t>
        <a:bodyPr/>
        <a:lstStyle/>
        <a:p>
          <a:pPr algn="ctr"/>
          <a:endParaRPr lang="en-IN" sz="1600" b="1" dirty="0"/>
        </a:p>
      </dgm:t>
    </dgm:pt>
    <dgm:pt modelId="{3A1144EA-A6D4-4E4C-946F-38DF7F2FEA53}" type="parTrans" cxnId="{23C635A3-958F-420D-8937-ECD6F36EEFD8}">
      <dgm:prSet/>
      <dgm:spPr/>
      <dgm:t>
        <a:bodyPr/>
        <a:lstStyle/>
        <a:p>
          <a:pPr algn="ctr"/>
          <a:endParaRPr lang="en-IN" sz="1600"/>
        </a:p>
      </dgm:t>
    </dgm:pt>
    <dgm:pt modelId="{E20CBE26-36A4-41C4-99BA-E446EC75A14E}" type="sibTrans" cxnId="{23C635A3-958F-420D-8937-ECD6F36EEFD8}">
      <dgm:prSet/>
      <dgm:spPr/>
      <dgm:t>
        <a:bodyPr/>
        <a:lstStyle/>
        <a:p>
          <a:pPr algn="ctr"/>
          <a:endParaRPr lang="en-IN" sz="1600"/>
        </a:p>
      </dgm:t>
    </dgm:pt>
    <dgm:pt modelId="{8D819B03-A90D-45C0-9611-54DA3F359D3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65668F5A-9EB9-4523-8EF8-2A8AFA7DE473}" type="parTrans" cxnId="{C59E8205-BDDF-4E18-940F-193296A2C119}">
      <dgm:prSet/>
      <dgm:spPr/>
      <dgm:t>
        <a:bodyPr/>
        <a:lstStyle/>
        <a:p>
          <a:pPr algn="ctr"/>
          <a:endParaRPr lang="en-IN" sz="1600"/>
        </a:p>
      </dgm:t>
    </dgm:pt>
    <dgm:pt modelId="{EA5A5F05-CE6C-44A4-8BC1-98AA8166DA3B}" type="sibTrans" cxnId="{C59E8205-BDDF-4E18-940F-193296A2C119}">
      <dgm:prSet/>
      <dgm:spPr/>
      <dgm:t>
        <a:bodyPr/>
        <a:lstStyle/>
        <a:p>
          <a:pPr algn="ctr"/>
          <a:endParaRPr lang="en-IN" sz="1600"/>
        </a:p>
      </dgm:t>
    </dgm:pt>
    <dgm:pt modelId="{0D52C650-1885-4B8F-B399-AF04D43E95C2}">
      <dgm:prSet custT="1"/>
      <dgm:spPr>
        <a:solidFill>
          <a:schemeClr val="bg1"/>
        </a:solidFill>
      </dgm:spPr>
      <dgm:t>
        <a:bodyPr/>
        <a:lstStyle/>
        <a:p>
          <a:pPr algn="ctr"/>
          <a:endParaRPr lang="en-IN" sz="1600" b="1" dirty="0"/>
        </a:p>
      </dgm:t>
    </dgm:pt>
    <dgm:pt modelId="{6702C7EA-3776-4821-AB4C-2513FB858E3E}" type="parTrans" cxnId="{114937C5-480D-45A6-91AB-808C5E510385}">
      <dgm:prSet/>
      <dgm:spPr/>
      <dgm:t>
        <a:bodyPr/>
        <a:lstStyle/>
        <a:p>
          <a:pPr algn="ctr"/>
          <a:endParaRPr lang="en-IN" sz="1600"/>
        </a:p>
      </dgm:t>
    </dgm:pt>
    <dgm:pt modelId="{EE9ED6DD-C74F-4C7A-98EB-EBEE8985F301}" type="sibTrans" cxnId="{114937C5-480D-45A6-91AB-808C5E510385}">
      <dgm:prSet/>
      <dgm:spPr/>
      <dgm:t>
        <a:bodyPr/>
        <a:lstStyle/>
        <a:p>
          <a:pPr algn="ctr"/>
          <a:endParaRPr lang="en-IN" sz="1600"/>
        </a:p>
      </dgm:t>
    </dgm:pt>
    <dgm:pt modelId="{64E7C124-8E8E-405A-9147-09F40576908E}">
      <dgm:prSet custT="1"/>
      <dgm:spPr>
        <a:solidFill>
          <a:schemeClr val="bg1"/>
        </a:solidFill>
      </dgm:spPr>
      <dgm:t>
        <a:bodyPr/>
        <a:lstStyle/>
        <a:p>
          <a:pPr algn="l"/>
          <a:endParaRPr lang="en-IN" sz="1600" b="1" dirty="0"/>
        </a:p>
      </dgm:t>
    </dgm:pt>
    <dgm:pt modelId="{113DDA1A-94F0-4E75-AD03-00943FBD21D1}" type="parTrans" cxnId="{FECEF858-4D15-47EB-9216-9B06D5586827}">
      <dgm:prSet/>
      <dgm:spPr/>
      <dgm:t>
        <a:bodyPr/>
        <a:lstStyle/>
        <a:p>
          <a:pPr algn="ctr"/>
          <a:endParaRPr lang="en-IN" sz="1600"/>
        </a:p>
      </dgm:t>
    </dgm:pt>
    <dgm:pt modelId="{0A33E1E5-BF69-4597-9B17-0CBAB995CD7D}" type="sibTrans" cxnId="{FECEF858-4D15-47EB-9216-9B06D5586827}">
      <dgm:prSet/>
      <dgm:spPr/>
      <dgm:t>
        <a:bodyPr/>
        <a:lstStyle/>
        <a:p>
          <a:pPr algn="ctr"/>
          <a:endParaRPr lang="en-IN" sz="1600"/>
        </a:p>
      </dgm:t>
    </dgm:pt>
    <dgm:pt modelId="{D0E0325D-9C0D-4884-92D1-993CBBE1EDA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FDC5DC3A-914F-41D6-9A07-CDD5926E369C}" type="parTrans" cxnId="{A4064900-6328-4750-87F4-3B6CD63F023A}">
      <dgm:prSet/>
      <dgm:spPr/>
      <dgm:t>
        <a:bodyPr/>
        <a:lstStyle/>
        <a:p>
          <a:pPr algn="ctr"/>
          <a:endParaRPr lang="en-IN" sz="1600"/>
        </a:p>
      </dgm:t>
    </dgm:pt>
    <dgm:pt modelId="{91221C83-F38D-4A2F-8018-F0694D072490}" type="sibTrans" cxnId="{A4064900-6328-4750-87F4-3B6CD63F023A}">
      <dgm:prSet/>
      <dgm:spPr/>
      <dgm:t>
        <a:bodyPr/>
        <a:lstStyle/>
        <a:p>
          <a:pPr algn="ctr"/>
          <a:endParaRPr lang="en-IN" sz="1600"/>
        </a:p>
      </dgm:t>
    </dgm:pt>
    <dgm:pt modelId="{80AF3B89-7EFC-499C-B134-C0C02F071B1B}">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CE162DC1-3A1A-4126-B8AF-36F094001FE4}" type="parTrans" cxnId="{A8FA9CF0-84CD-4412-B567-C3C9DC6ACB59}">
      <dgm:prSet/>
      <dgm:spPr/>
      <dgm:t>
        <a:bodyPr/>
        <a:lstStyle/>
        <a:p>
          <a:pPr algn="ctr"/>
          <a:endParaRPr lang="en-IN" sz="1600"/>
        </a:p>
      </dgm:t>
    </dgm:pt>
    <dgm:pt modelId="{3402F459-F345-4879-9F2B-0209F30EE969}" type="sibTrans" cxnId="{A8FA9CF0-84CD-4412-B567-C3C9DC6ACB59}">
      <dgm:prSet/>
      <dgm:spPr/>
      <dgm:t>
        <a:bodyPr/>
        <a:lstStyle/>
        <a:p>
          <a:pPr algn="ctr"/>
          <a:endParaRPr lang="en-IN" sz="1600"/>
        </a:p>
      </dgm:t>
    </dgm:pt>
    <dgm:pt modelId="{2ABFE9A4-E7B4-4DA1-B740-0586A2309C0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DE19A5C3-F159-4759-8A4B-2E4491401278}" type="parTrans" cxnId="{CECF663A-3251-41FE-8F4B-742101C02951}">
      <dgm:prSet/>
      <dgm:spPr/>
      <dgm:t>
        <a:bodyPr/>
        <a:lstStyle/>
        <a:p>
          <a:endParaRPr lang="en-IN"/>
        </a:p>
      </dgm:t>
    </dgm:pt>
    <dgm:pt modelId="{A048FC82-0E3B-4323-B4DF-A71F901D4811}" type="sibTrans" cxnId="{CECF663A-3251-41FE-8F4B-742101C02951}">
      <dgm:prSet/>
      <dgm:spPr/>
      <dgm:t>
        <a:bodyPr/>
        <a:lstStyle/>
        <a:p>
          <a:endParaRPr lang="en-IN"/>
        </a:p>
      </dgm:t>
    </dgm:pt>
    <dgm:pt modelId="{20A0E0AD-1856-43BF-9BA7-F3F8124A6C04}">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19297ECC-0BAB-4944-A712-08329E3F29CB}" type="parTrans" cxnId="{DE53D0B4-7A3F-46A4-92A1-1712C0A90C0A}">
      <dgm:prSet/>
      <dgm:spPr/>
      <dgm:t>
        <a:bodyPr/>
        <a:lstStyle/>
        <a:p>
          <a:endParaRPr lang="en-IN"/>
        </a:p>
      </dgm:t>
    </dgm:pt>
    <dgm:pt modelId="{E03B525B-CE70-42C4-9A80-14E66D216F5B}" type="sibTrans" cxnId="{DE53D0B4-7A3F-46A4-92A1-1712C0A90C0A}">
      <dgm:prSet/>
      <dgm:spPr/>
      <dgm:t>
        <a:bodyPr/>
        <a:lstStyle/>
        <a:p>
          <a:endParaRPr lang="en-IN"/>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dgm:presLayoutVars>
          <dgm:chMax val="0"/>
          <dgm:bulletEnabled val="1"/>
        </dgm:presLayoutVars>
      </dgm:prSet>
      <dgm:spPr/>
    </dgm:pt>
    <dgm:pt modelId="{DA03F3C8-6DF1-4146-A303-3CDA47E53334}" type="pres">
      <dgm:prSet presAssocID="{E20CBE26-36A4-41C4-99BA-E446EC75A14E}" presName="spacer" presStyleCnt="0"/>
      <dgm:spPr/>
    </dgm:pt>
    <dgm:pt modelId="{9C7EC913-6C2D-46A2-A118-1F3D8B070708}" type="pres">
      <dgm:prSet presAssocID="{D0E0325D-9C0D-4884-92D1-993CBBE1EDA7}" presName="parentText" presStyleLbl="node1" presStyleIdx="1" presStyleCnt="8">
        <dgm:presLayoutVars>
          <dgm:chMax val="0"/>
          <dgm:bulletEnabled val="1"/>
        </dgm:presLayoutVars>
      </dgm:prSet>
      <dgm:spPr/>
    </dgm:pt>
    <dgm:pt modelId="{85CDD239-1B8F-4984-8567-439459153314}" type="pres">
      <dgm:prSet presAssocID="{91221C83-F38D-4A2F-8018-F0694D072490}" presName="spacer" presStyleCnt="0"/>
      <dgm:spPr/>
    </dgm:pt>
    <dgm:pt modelId="{ED7F5BC7-C3AA-493D-96A6-EA1DF127E072}" type="pres">
      <dgm:prSet presAssocID="{8D819B03-A90D-45C0-9611-54DA3F359D37}" presName="parentText" presStyleLbl="node1" presStyleIdx="2" presStyleCnt="8">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dgm:presLayoutVars>
          <dgm:chMax val="0"/>
          <dgm:bulletEnabled val="1"/>
        </dgm:presLayoutVars>
      </dgm:prSet>
      <dgm:spPr/>
    </dgm:pt>
    <dgm:pt modelId="{C6DBC2AA-93EE-4349-ADCF-5C798CDB2E94}" type="pres">
      <dgm:prSet presAssocID="{EE9ED6DD-C74F-4C7A-98EB-EBEE8985F301}" presName="spacer" presStyleCnt="0"/>
      <dgm:spPr/>
    </dgm:pt>
    <dgm:pt modelId="{AA879800-5B08-45B9-9BAE-37369BCB89F6}" type="pres">
      <dgm:prSet presAssocID="{80AF3B89-7EFC-499C-B134-C0C02F071B1B}" presName="parentText" presStyleLbl="node1" presStyleIdx="4" presStyleCnt="8">
        <dgm:presLayoutVars>
          <dgm:chMax val="0"/>
          <dgm:bulletEnabled val="1"/>
        </dgm:presLayoutVars>
      </dgm:prSet>
      <dgm:spPr/>
    </dgm:pt>
    <dgm:pt modelId="{40815BBC-EC20-4610-B86F-38222D1E9D5D}" type="pres">
      <dgm:prSet presAssocID="{3402F459-F345-4879-9F2B-0209F30EE969}" presName="spacer" presStyleCnt="0"/>
      <dgm:spPr/>
    </dgm:pt>
    <dgm:pt modelId="{42843B03-D128-4DD6-8052-B949301A2849}" type="pres">
      <dgm:prSet presAssocID="{2ABFE9A4-E7B4-4DA1-B740-0586A2309C0E}" presName="parentText" presStyleLbl="node1" presStyleIdx="5" presStyleCnt="8">
        <dgm:presLayoutVars>
          <dgm:chMax val="0"/>
          <dgm:bulletEnabled val="1"/>
        </dgm:presLayoutVars>
      </dgm:prSet>
      <dgm:spPr/>
    </dgm:pt>
    <dgm:pt modelId="{B9D04A96-0920-47F5-9314-AA1D70EBAFD3}" type="pres">
      <dgm:prSet presAssocID="{A048FC82-0E3B-4323-B4DF-A71F901D4811}" presName="spacer" presStyleCnt="0"/>
      <dgm:spPr/>
    </dgm:pt>
    <dgm:pt modelId="{857408BE-B2C2-4E10-A38A-7A7F3B3BA723}" type="pres">
      <dgm:prSet presAssocID="{20A0E0AD-1856-43BF-9BA7-F3F8124A6C04}" presName="parentText" presStyleLbl="node1" presStyleIdx="6" presStyleCnt="8">
        <dgm:presLayoutVars>
          <dgm:chMax val="0"/>
          <dgm:bulletEnabled val="1"/>
        </dgm:presLayoutVars>
      </dgm:prSet>
      <dgm:spPr/>
    </dgm:pt>
    <dgm:pt modelId="{EED4D23A-6857-4F5E-8A23-003811D33A8E}" type="pres">
      <dgm:prSet presAssocID="{E03B525B-CE70-42C4-9A80-14E66D216F5B}" presName="spacer" presStyleCnt="0"/>
      <dgm:spPr/>
    </dgm:pt>
    <dgm:pt modelId="{6210710C-834F-4272-9329-458B4350BDA0}" type="pres">
      <dgm:prSet presAssocID="{64E7C124-8E8E-405A-9147-09F40576908E}" presName="parentText" presStyleLbl="node1" presStyleIdx="7" presStyleCnt="8">
        <dgm:presLayoutVars>
          <dgm:chMax val="0"/>
          <dgm:bulletEnabled val="1"/>
        </dgm:presLayoutVars>
      </dgm:prSet>
      <dgm:spPr/>
    </dgm:pt>
  </dgm:ptLst>
  <dgm:cxnLst>
    <dgm:cxn modelId="{A4064900-6328-4750-87F4-3B6CD63F023A}" srcId="{A9ACD7DB-CF1E-42D7-B6DC-25D1DB50E0AE}" destId="{D0E0325D-9C0D-4884-92D1-993CBBE1EDA7}" srcOrd="1" destOrd="0" parTransId="{FDC5DC3A-914F-41D6-9A07-CDD5926E369C}" sibTransId="{91221C83-F38D-4A2F-8018-F0694D072490}"/>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956EBB10-0F0D-44D8-AE60-A93320DB03A7}" type="presOf" srcId="{2ABFE9A4-E7B4-4DA1-B740-0586A2309C0E}" destId="{42843B03-D128-4DD6-8052-B949301A2849}"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CECF663A-3251-41FE-8F4B-742101C02951}" srcId="{A9ACD7DB-CF1E-42D7-B6DC-25D1DB50E0AE}" destId="{2ABFE9A4-E7B4-4DA1-B740-0586A2309C0E}" srcOrd="5" destOrd="0" parTransId="{DE19A5C3-F159-4759-8A4B-2E4491401278}" sibTransId="{A048FC82-0E3B-4323-B4DF-A71F901D4811}"/>
    <dgm:cxn modelId="{8247944A-DB58-4A63-8C3C-71FF520645E9}" type="presOf" srcId="{80AF3B89-7EFC-499C-B134-C0C02F071B1B}" destId="{AA879800-5B08-45B9-9BAE-37369BCB89F6}"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B3EFF46C-6C0B-4456-8F43-59310C6CB8A8}" type="presOf" srcId="{D0E0325D-9C0D-4884-92D1-993CBBE1EDA7}" destId="{9C7EC913-6C2D-46A2-A118-1F3D8B070708}"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D4C80493-059D-482E-99F4-6C6C0CCC09EF}" type="presOf" srcId="{20A0E0AD-1856-43BF-9BA7-F3F8124A6C04}" destId="{857408BE-B2C2-4E10-A38A-7A7F3B3BA723}"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DE53D0B4-7A3F-46A4-92A1-1712C0A90C0A}" srcId="{A9ACD7DB-CF1E-42D7-B6DC-25D1DB50E0AE}" destId="{20A0E0AD-1856-43BF-9BA7-F3F8124A6C04}" srcOrd="6" destOrd="0" parTransId="{19297ECC-0BAB-4944-A712-08329E3F29CB}" sibTransId="{E03B525B-CE70-42C4-9A80-14E66D216F5B}"/>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A8FA9CF0-84CD-4412-B567-C3C9DC6ACB59}" srcId="{A9ACD7DB-CF1E-42D7-B6DC-25D1DB50E0AE}" destId="{80AF3B89-7EFC-499C-B134-C0C02F071B1B}" srcOrd="4" destOrd="0" parTransId="{CE162DC1-3A1A-4126-B8AF-36F094001FE4}" sibTransId="{3402F459-F345-4879-9F2B-0209F30EE969}"/>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C4E571B6-21B3-49D2-B81B-BBB850714CAD}" type="presParOf" srcId="{516950E5-B600-499F-8C6B-5011511B9F5B}" destId="{9C7EC913-6C2D-46A2-A118-1F3D8B070708}" srcOrd="2" destOrd="0" presId="urn:microsoft.com/office/officeart/2005/8/layout/vList2"/>
    <dgm:cxn modelId="{D3FF14A6-AD71-4AE4-9A7E-8706FB11CFA8}" type="presParOf" srcId="{516950E5-B600-499F-8C6B-5011511B9F5B}" destId="{85CDD239-1B8F-4984-8567-439459153314}"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979622C-8BB8-439C-B40D-90319BF903F7}" type="presParOf" srcId="{516950E5-B600-499F-8C6B-5011511B9F5B}" destId="{AA879800-5B08-45B9-9BAE-37369BCB89F6}" srcOrd="8" destOrd="0" presId="urn:microsoft.com/office/officeart/2005/8/layout/vList2"/>
    <dgm:cxn modelId="{9784E372-BB2A-4DAA-9631-C0D6F0648570}" type="presParOf" srcId="{516950E5-B600-499F-8C6B-5011511B9F5B}" destId="{40815BBC-EC20-4610-B86F-38222D1E9D5D}" srcOrd="9" destOrd="0" presId="urn:microsoft.com/office/officeart/2005/8/layout/vList2"/>
    <dgm:cxn modelId="{334CEEB6-39BC-443F-B369-9A254024AEDA}" type="presParOf" srcId="{516950E5-B600-499F-8C6B-5011511B9F5B}" destId="{42843B03-D128-4DD6-8052-B949301A2849}" srcOrd="10" destOrd="0" presId="urn:microsoft.com/office/officeart/2005/8/layout/vList2"/>
    <dgm:cxn modelId="{2A808864-FFD4-41CF-8763-CF3D0592C3F0}" type="presParOf" srcId="{516950E5-B600-499F-8C6B-5011511B9F5B}" destId="{B9D04A96-0920-47F5-9314-AA1D70EBAFD3}" srcOrd="11" destOrd="0" presId="urn:microsoft.com/office/officeart/2005/8/layout/vList2"/>
    <dgm:cxn modelId="{60C46424-52AB-47E2-A5A8-40D41C70563F}" type="presParOf" srcId="{516950E5-B600-499F-8C6B-5011511B9F5B}" destId="{857408BE-B2C2-4E10-A38A-7A7F3B3BA723}" srcOrd="12" destOrd="0" presId="urn:microsoft.com/office/officeart/2005/8/layout/vList2"/>
    <dgm:cxn modelId="{A6AC18E7-F6CF-46B8-9E6A-9E703CC6D236}" type="presParOf" srcId="{516950E5-B600-499F-8C6B-5011511B9F5B}" destId="{EED4D23A-6857-4F5E-8A23-003811D33A8E}"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95943F-708F-4208-85D1-F2EA530DBE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A1AFCAF-8E30-4943-839D-5D051E7608D5}">
      <dgm:prSet custT="1"/>
      <dgm:spPr>
        <a:solidFill>
          <a:srgbClr val="002060"/>
        </a:solidFill>
      </dgm:spPr>
      <dgm:t>
        <a:bodyPr/>
        <a:lstStyle/>
        <a:p>
          <a:r>
            <a:rPr lang="en-IN" sz="2800" b="1" dirty="0">
              <a:solidFill>
                <a:srgbClr val="FFFF00"/>
              </a:solidFill>
              <a:latin typeface="Browallia New" panose="020B0604020202020204" pitchFamily="34" charset="-34"/>
              <a:cs typeface="Browallia New" panose="020B0604020202020204" pitchFamily="34" charset="-34"/>
            </a:rPr>
            <a:t>Pre-existing hypocalcemia must be corrected </a:t>
          </a:r>
          <a:r>
            <a:rPr lang="en-IN" sz="2800" dirty="0">
              <a:latin typeface="Browallia New" panose="020B0604020202020204" pitchFamily="34" charset="-34"/>
              <a:cs typeface="Browallia New" panose="020B0604020202020204" pitchFamily="34" charset="-34"/>
            </a:rPr>
            <a:t>prior to initiating therapy with Denosumab</a:t>
          </a:r>
        </a:p>
      </dgm:t>
    </dgm:pt>
    <dgm:pt modelId="{93B250F6-7026-40FF-844D-188F57349544}" type="parTrans" cxnId="{B792DABA-71CF-480A-BC98-496D67754763}">
      <dgm:prSet/>
      <dgm:spPr/>
      <dgm:t>
        <a:bodyPr/>
        <a:lstStyle/>
        <a:p>
          <a:endParaRPr lang="en-IN" sz="2800">
            <a:latin typeface="Browallia New" panose="020B0604020202020204" pitchFamily="34" charset="-34"/>
            <a:cs typeface="Browallia New" panose="020B0604020202020204" pitchFamily="34" charset="-34"/>
          </a:endParaRPr>
        </a:p>
      </dgm:t>
    </dgm:pt>
    <dgm:pt modelId="{B8BD643F-3F32-44C6-8C5B-4511CEFBA559}" type="sibTrans" cxnId="{B792DABA-71CF-480A-BC98-496D67754763}">
      <dgm:prSet/>
      <dgm:spPr/>
      <dgm:t>
        <a:bodyPr/>
        <a:lstStyle/>
        <a:p>
          <a:endParaRPr lang="en-IN" sz="2800">
            <a:latin typeface="Browallia New" panose="020B0604020202020204" pitchFamily="34" charset="-34"/>
            <a:cs typeface="Browallia New" panose="020B0604020202020204" pitchFamily="34" charset="-34"/>
          </a:endParaRPr>
        </a:p>
      </dgm:t>
    </dgm:pt>
    <dgm:pt modelId="{F6120B03-4D66-4449-99A7-3730B9217E49}">
      <dgm:prSet custT="1"/>
      <dgm:spPr>
        <a:solidFill>
          <a:srgbClr val="002060"/>
        </a:solidFill>
      </dgm:spPr>
      <dgm:t>
        <a:bodyPr/>
        <a:lstStyle/>
        <a:p>
          <a:r>
            <a:rPr lang="en-IN" sz="2800" dirty="0">
              <a:latin typeface="Browallia New" panose="020B0604020202020204" pitchFamily="34" charset="-34"/>
              <a:cs typeface="Browallia New" panose="020B0604020202020204" pitchFamily="34" charset="-34"/>
            </a:rPr>
            <a:t>Adequately </a:t>
          </a:r>
          <a:r>
            <a:rPr lang="en-IN" sz="2800" b="1" dirty="0">
              <a:solidFill>
                <a:srgbClr val="FFFF00"/>
              </a:solidFill>
              <a:latin typeface="Browallia New" panose="020B0604020202020204" pitchFamily="34" charset="-34"/>
              <a:cs typeface="Browallia New" panose="020B0604020202020204" pitchFamily="34" charset="-34"/>
            </a:rPr>
            <a:t>supplement all patients with calcium and vitamin D</a:t>
          </a:r>
        </a:p>
      </dgm:t>
    </dgm:pt>
    <dgm:pt modelId="{E7C21A37-8E93-40F1-8E90-748BAA04147E}" type="parTrans" cxnId="{598FECAE-3B28-4026-A8CE-3B3D93B1D237}">
      <dgm:prSet/>
      <dgm:spPr/>
      <dgm:t>
        <a:bodyPr/>
        <a:lstStyle/>
        <a:p>
          <a:endParaRPr lang="en-IN" sz="2800">
            <a:latin typeface="Browallia New" panose="020B0604020202020204" pitchFamily="34" charset="-34"/>
            <a:cs typeface="Browallia New" panose="020B0604020202020204" pitchFamily="34" charset="-34"/>
          </a:endParaRPr>
        </a:p>
      </dgm:t>
    </dgm:pt>
    <dgm:pt modelId="{54F97D39-E197-4119-9ADF-6F13EFAA4738}" type="sibTrans" cxnId="{598FECAE-3B28-4026-A8CE-3B3D93B1D237}">
      <dgm:prSet/>
      <dgm:spPr/>
      <dgm:t>
        <a:bodyPr/>
        <a:lstStyle/>
        <a:p>
          <a:endParaRPr lang="en-IN" sz="2800">
            <a:latin typeface="Browallia New" panose="020B0604020202020204" pitchFamily="34" charset="-34"/>
            <a:cs typeface="Browallia New" panose="020B0604020202020204" pitchFamily="34" charset="-34"/>
          </a:endParaRPr>
        </a:p>
      </dgm:t>
    </dgm:pt>
    <dgm:pt modelId="{7E1E2C3F-2A80-40D4-9506-7A1FEA860E8F}">
      <dgm:prSet custT="1"/>
      <dgm:spPr>
        <a:solidFill>
          <a:srgbClr val="002060"/>
        </a:solidFill>
      </dgm:spPr>
      <dgm:t>
        <a:bodyPr/>
        <a:lstStyle/>
        <a:p>
          <a:r>
            <a:rPr lang="en-IN" sz="2800" b="1" dirty="0">
              <a:solidFill>
                <a:srgbClr val="FFFF00"/>
              </a:solidFill>
              <a:latin typeface="Browallia New" panose="020B0604020202020204" pitchFamily="34" charset="-34"/>
              <a:cs typeface="Browallia New" panose="020B0604020202020204" pitchFamily="34" charset="-34"/>
            </a:rPr>
            <a:t>Multiple vertebral fractures </a:t>
          </a:r>
          <a:r>
            <a:rPr lang="en-IN" sz="2800" dirty="0">
              <a:latin typeface="Browallia New" panose="020B0604020202020204" pitchFamily="34" charset="-34"/>
              <a:cs typeface="Browallia New" panose="020B0604020202020204" pitchFamily="34" charset="-34"/>
            </a:rPr>
            <a:t>have been </a:t>
          </a:r>
          <a:r>
            <a:rPr lang="en-IN" sz="2800" b="1" dirty="0">
              <a:solidFill>
                <a:srgbClr val="FFFF00"/>
              </a:solidFill>
              <a:latin typeface="Browallia New" panose="020B0604020202020204" pitchFamily="34" charset="-34"/>
              <a:cs typeface="Browallia New" panose="020B0604020202020204" pitchFamily="34" charset="-34"/>
            </a:rPr>
            <a:t>reported following Denosumab discontinuation</a:t>
          </a:r>
        </a:p>
      </dgm:t>
    </dgm:pt>
    <dgm:pt modelId="{8F042C0D-DBF3-4ACA-BC5F-166C222BC250}" type="parTrans" cxnId="{6CA4A618-8B15-4A9E-B619-ECF41FEF4121}">
      <dgm:prSet/>
      <dgm:spPr/>
      <dgm:t>
        <a:bodyPr/>
        <a:lstStyle/>
        <a:p>
          <a:endParaRPr lang="en-IN" sz="2800">
            <a:latin typeface="Browallia New" panose="020B0604020202020204" pitchFamily="34" charset="-34"/>
            <a:cs typeface="Browallia New" panose="020B0604020202020204" pitchFamily="34" charset="-34"/>
          </a:endParaRPr>
        </a:p>
      </dgm:t>
    </dgm:pt>
    <dgm:pt modelId="{D95A50F1-2F74-49B0-B160-62C99C6E9B7D}" type="sibTrans" cxnId="{6CA4A618-8B15-4A9E-B619-ECF41FEF4121}">
      <dgm:prSet/>
      <dgm:spPr/>
      <dgm:t>
        <a:bodyPr/>
        <a:lstStyle/>
        <a:p>
          <a:endParaRPr lang="en-IN" sz="2800">
            <a:latin typeface="Browallia New" panose="020B0604020202020204" pitchFamily="34" charset="-34"/>
            <a:cs typeface="Browallia New" panose="020B0604020202020204" pitchFamily="34" charset="-34"/>
          </a:endParaRPr>
        </a:p>
      </dgm:t>
    </dgm:pt>
    <dgm:pt modelId="{060369F6-5710-4909-8494-ABE51AB3092F}">
      <dgm:prSet custT="1"/>
      <dgm:spPr>
        <a:solidFill>
          <a:srgbClr val="002060"/>
        </a:solidFill>
      </dgm:spPr>
      <dgm:t>
        <a:bodyPr/>
        <a:lstStyle/>
        <a:p>
          <a:r>
            <a:rPr lang="en-IN" sz="2800" dirty="0">
              <a:latin typeface="Browallia New" panose="020B0604020202020204" pitchFamily="34" charset="-34"/>
              <a:cs typeface="Browallia New" panose="020B0604020202020204" pitchFamily="34" charset="-34"/>
            </a:rPr>
            <a:t>As a </a:t>
          </a:r>
          <a:r>
            <a:rPr lang="en-IN" sz="2800" b="1" dirty="0">
              <a:solidFill>
                <a:srgbClr val="FFFF00"/>
              </a:solidFill>
              <a:latin typeface="Browallia New" panose="020B0604020202020204" pitchFamily="34" charset="-34"/>
              <a:cs typeface="Browallia New" panose="020B0604020202020204" pitchFamily="34" charset="-34"/>
            </a:rPr>
            <a:t>subcutaneous injection</a:t>
          </a:r>
          <a:r>
            <a:rPr lang="en-IN" sz="2800" dirty="0">
              <a:latin typeface="Browallia New" panose="020B0604020202020204" pitchFamily="34" charset="-34"/>
              <a:cs typeface="Browallia New" panose="020B0604020202020204" pitchFamily="34" charset="-34"/>
            </a:rPr>
            <a:t>, Denosumab </a:t>
          </a:r>
          <a:r>
            <a:rPr lang="en-IN" sz="2800" b="1" dirty="0">
              <a:solidFill>
                <a:srgbClr val="FFFF00"/>
              </a:solidFill>
              <a:latin typeface="Browallia New" panose="020B0604020202020204" pitchFamily="34" charset="-34"/>
              <a:cs typeface="Browallia New" panose="020B0604020202020204" pitchFamily="34" charset="-34"/>
            </a:rPr>
            <a:t>does not undergo first-pass metabolism</a:t>
          </a:r>
          <a:r>
            <a:rPr lang="en-IN" sz="2800" baseline="30000" dirty="0">
              <a:latin typeface="Browallia New" panose="020B0604020202020204" pitchFamily="34" charset="-34"/>
              <a:cs typeface="Browallia New" panose="020B0604020202020204" pitchFamily="34" charset="-34"/>
            </a:rPr>
            <a:t>1</a:t>
          </a:r>
        </a:p>
      </dgm:t>
    </dgm:pt>
    <dgm:pt modelId="{F1A8854B-BFA9-40CD-8650-F437FC4659DB}" type="parTrans" cxnId="{DCC5BA4E-507B-4D99-A086-E4ED5A7093C9}">
      <dgm:prSet/>
      <dgm:spPr/>
      <dgm:t>
        <a:bodyPr/>
        <a:lstStyle/>
        <a:p>
          <a:endParaRPr lang="en-IN" sz="2800">
            <a:latin typeface="Browallia New" panose="020B0604020202020204" pitchFamily="34" charset="-34"/>
            <a:cs typeface="Browallia New" panose="020B0604020202020204" pitchFamily="34" charset="-34"/>
          </a:endParaRPr>
        </a:p>
      </dgm:t>
    </dgm:pt>
    <dgm:pt modelId="{1E45B3E5-FF1E-4FDD-A2F5-73D3C20875F5}" type="sibTrans" cxnId="{DCC5BA4E-507B-4D99-A086-E4ED5A7093C9}">
      <dgm:prSet/>
      <dgm:spPr/>
      <dgm:t>
        <a:bodyPr/>
        <a:lstStyle/>
        <a:p>
          <a:endParaRPr lang="en-IN" sz="2800">
            <a:latin typeface="Browallia New" panose="020B0604020202020204" pitchFamily="34" charset="-34"/>
            <a:cs typeface="Browallia New" panose="020B0604020202020204" pitchFamily="34" charset="-34"/>
          </a:endParaRPr>
        </a:p>
      </dgm:t>
    </dgm:pt>
    <dgm:pt modelId="{66665DD3-2FC1-474B-8B2D-A67778822458}">
      <dgm:prSet custT="1"/>
      <dgm:spPr>
        <a:solidFill>
          <a:srgbClr val="002060"/>
        </a:solidFill>
      </dgm:spPr>
      <dgm:t>
        <a:bodyPr/>
        <a:lstStyle/>
        <a:p>
          <a:r>
            <a:rPr lang="en-IN" sz="2800" dirty="0">
              <a:latin typeface="Browallia New" panose="020B0604020202020204" pitchFamily="34" charset="-34"/>
              <a:cs typeface="Browallia New" panose="020B0604020202020204" pitchFamily="34" charset="-34"/>
            </a:rPr>
            <a:t>May </a:t>
          </a:r>
          <a:r>
            <a:rPr lang="en-IN" sz="2800" b="1" dirty="0">
              <a:solidFill>
                <a:srgbClr val="FFFF00"/>
              </a:solidFill>
              <a:latin typeface="Browallia New" panose="020B0604020202020204" pitchFamily="34" charset="-34"/>
              <a:cs typeface="Browallia New" panose="020B0604020202020204" pitchFamily="34" charset="-34"/>
            </a:rPr>
            <a:t>lessen patient pill burden</a:t>
          </a:r>
        </a:p>
      </dgm:t>
    </dgm:pt>
    <dgm:pt modelId="{924A3143-DD70-47FF-A982-0855C7578511}" type="parTrans" cxnId="{7E64F8AA-539F-49CF-BF84-51D16670AF57}">
      <dgm:prSet/>
      <dgm:spPr/>
      <dgm:t>
        <a:bodyPr/>
        <a:lstStyle/>
        <a:p>
          <a:endParaRPr lang="en-IN" sz="2800">
            <a:latin typeface="Browallia New" panose="020B0604020202020204" pitchFamily="34" charset="-34"/>
            <a:cs typeface="Browallia New" panose="020B0604020202020204" pitchFamily="34" charset="-34"/>
          </a:endParaRPr>
        </a:p>
      </dgm:t>
    </dgm:pt>
    <dgm:pt modelId="{5F4D066B-6270-4E2F-A7DD-B0ADBA73928C}" type="sibTrans" cxnId="{7E64F8AA-539F-49CF-BF84-51D16670AF57}">
      <dgm:prSet/>
      <dgm:spPr/>
      <dgm:t>
        <a:bodyPr/>
        <a:lstStyle/>
        <a:p>
          <a:endParaRPr lang="en-IN" sz="2800">
            <a:latin typeface="Browallia New" panose="020B0604020202020204" pitchFamily="34" charset="-34"/>
            <a:cs typeface="Browallia New" panose="020B0604020202020204" pitchFamily="34" charset="-34"/>
          </a:endParaRPr>
        </a:p>
      </dgm:t>
    </dgm:pt>
    <dgm:pt modelId="{A54338EE-A917-4B47-B825-9638ABBF4AEB}" type="pres">
      <dgm:prSet presAssocID="{A595943F-708F-4208-85D1-F2EA530DBE75}" presName="linear" presStyleCnt="0">
        <dgm:presLayoutVars>
          <dgm:animLvl val="lvl"/>
          <dgm:resizeHandles val="exact"/>
        </dgm:presLayoutVars>
      </dgm:prSet>
      <dgm:spPr/>
    </dgm:pt>
    <dgm:pt modelId="{12E39434-026E-40C1-8CF4-D80B67011794}" type="pres">
      <dgm:prSet presAssocID="{9A1AFCAF-8E30-4943-839D-5D051E7608D5}" presName="parentText" presStyleLbl="node1" presStyleIdx="0" presStyleCnt="5">
        <dgm:presLayoutVars>
          <dgm:chMax val="0"/>
          <dgm:bulletEnabled val="1"/>
        </dgm:presLayoutVars>
      </dgm:prSet>
      <dgm:spPr/>
    </dgm:pt>
    <dgm:pt modelId="{2C1A79EF-E3E5-48B1-B560-121EA86E235F}" type="pres">
      <dgm:prSet presAssocID="{B8BD643F-3F32-44C6-8C5B-4511CEFBA559}" presName="spacer" presStyleCnt="0"/>
      <dgm:spPr/>
    </dgm:pt>
    <dgm:pt modelId="{A4A14C62-C38F-45E8-8D62-2345D5FE188D}" type="pres">
      <dgm:prSet presAssocID="{F6120B03-4D66-4449-99A7-3730B9217E49}" presName="parentText" presStyleLbl="node1" presStyleIdx="1" presStyleCnt="5">
        <dgm:presLayoutVars>
          <dgm:chMax val="0"/>
          <dgm:bulletEnabled val="1"/>
        </dgm:presLayoutVars>
      </dgm:prSet>
      <dgm:spPr/>
    </dgm:pt>
    <dgm:pt modelId="{40BFFB4E-EB84-49A1-B842-F07478CB1825}" type="pres">
      <dgm:prSet presAssocID="{54F97D39-E197-4119-9ADF-6F13EFAA4738}" presName="spacer" presStyleCnt="0"/>
      <dgm:spPr/>
    </dgm:pt>
    <dgm:pt modelId="{F0622D54-E39E-4169-954B-505FDBB91A05}" type="pres">
      <dgm:prSet presAssocID="{7E1E2C3F-2A80-40D4-9506-7A1FEA860E8F}" presName="parentText" presStyleLbl="node1" presStyleIdx="2" presStyleCnt="5">
        <dgm:presLayoutVars>
          <dgm:chMax val="0"/>
          <dgm:bulletEnabled val="1"/>
        </dgm:presLayoutVars>
      </dgm:prSet>
      <dgm:spPr/>
    </dgm:pt>
    <dgm:pt modelId="{C968D668-41D7-4B9A-9922-F88B47A683D1}" type="pres">
      <dgm:prSet presAssocID="{D95A50F1-2F74-49B0-B160-62C99C6E9B7D}" presName="spacer" presStyleCnt="0"/>
      <dgm:spPr/>
    </dgm:pt>
    <dgm:pt modelId="{B3799EB9-5E36-4A6C-B952-9DDC37706BC5}" type="pres">
      <dgm:prSet presAssocID="{060369F6-5710-4909-8494-ABE51AB3092F}" presName="parentText" presStyleLbl="node1" presStyleIdx="3" presStyleCnt="5">
        <dgm:presLayoutVars>
          <dgm:chMax val="0"/>
          <dgm:bulletEnabled val="1"/>
        </dgm:presLayoutVars>
      </dgm:prSet>
      <dgm:spPr/>
    </dgm:pt>
    <dgm:pt modelId="{6C709A9F-EEF6-4047-B9C9-62D58138794F}" type="pres">
      <dgm:prSet presAssocID="{1E45B3E5-FF1E-4FDD-A2F5-73D3C20875F5}" presName="spacer" presStyleCnt="0"/>
      <dgm:spPr/>
    </dgm:pt>
    <dgm:pt modelId="{B02B3031-A7AC-42BD-88DF-E81778BB6503}" type="pres">
      <dgm:prSet presAssocID="{66665DD3-2FC1-474B-8B2D-A67778822458}" presName="parentText" presStyleLbl="node1" presStyleIdx="4" presStyleCnt="5">
        <dgm:presLayoutVars>
          <dgm:chMax val="0"/>
          <dgm:bulletEnabled val="1"/>
        </dgm:presLayoutVars>
      </dgm:prSet>
      <dgm:spPr/>
    </dgm:pt>
  </dgm:ptLst>
  <dgm:cxnLst>
    <dgm:cxn modelId="{6CA4A618-8B15-4A9E-B619-ECF41FEF4121}" srcId="{A595943F-708F-4208-85D1-F2EA530DBE75}" destId="{7E1E2C3F-2A80-40D4-9506-7A1FEA860E8F}" srcOrd="2" destOrd="0" parTransId="{8F042C0D-DBF3-4ACA-BC5F-166C222BC250}" sibTransId="{D95A50F1-2F74-49B0-B160-62C99C6E9B7D}"/>
    <dgm:cxn modelId="{4BE4CA26-54B8-43B4-BFC4-995CEDF8F4F7}" type="presOf" srcId="{7E1E2C3F-2A80-40D4-9506-7A1FEA860E8F}" destId="{F0622D54-E39E-4169-954B-505FDBB91A05}" srcOrd="0" destOrd="0" presId="urn:microsoft.com/office/officeart/2005/8/layout/vList2"/>
    <dgm:cxn modelId="{3C114A30-F418-4D49-8D69-40E51298BFDD}" type="presOf" srcId="{F6120B03-4D66-4449-99A7-3730B9217E49}" destId="{A4A14C62-C38F-45E8-8D62-2345D5FE188D}" srcOrd="0" destOrd="0" presId="urn:microsoft.com/office/officeart/2005/8/layout/vList2"/>
    <dgm:cxn modelId="{DCC5BA4E-507B-4D99-A086-E4ED5A7093C9}" srcId="{A595943F-708F-4208-85D1-F2EA530DBE75}" destId="{060369F6-5710-4909-8494-ABE51AB3092F}" srcOrd="3" destOrd="0" parTransId="{F1A8854B-BFA9-40CD-8650-F437FC4659DB}" sibTransId="{1E45B3E5-FF1E-4FDD-A2F5-73D3C20875F5}"/>
    <dgm:cxn modelId="{24E81EA8-13D5-4161-A606-BC984A5BC66C}" type="presOf" srcId="{060369F6-5710-4909-8494-ABE51AB3092F}" destId="{B3799EB9-5E36-4A6C-B952-9DDC37706BC5}" srcOrd="0" destOrd="0" presId="urn:microsoft.com/office/officeart/2005/8/layout/vList2"/>
    <dgm:cxn modelId="{2AB4AFAA-63D7-4CF1-BB1A-00C9E09DA7B9}" type="presOf" srcId="{66665DD3-2FC1-474B-8B2D-A67778822458}" destId="{B02B3031-A7AC-42BD-88DF-E81778BB6503}" srcOrd="0" destOrd="0" presId="urn:microsoft.com/office/officeart/2005/8/layout/vList2"/>
    <dgm:cxn modelId="{7E64F8AA-539F-49CF-BF84-51D16670AF57}" srcId="{A595943F-708F-4208-85D1-F2EA530DBE75}" destId="{66665DD3-2FC1-474B-8B2D-A67778822458}" srcOrd="4" destOrd="0" parTransId="{924A3143-DD70-47FF-A982-0855C7578511}" sibTransId="{5F4D066B-6270-4E2F-A7DD-B0ADBA73928C}"/>
    <dgm:cxn modelId="{598FECAE-3B28-4026-A8CE-3B3D93B1D237}" srcId="{A595943F-708F-4208-85D1-F2EA530DBE75}" destId="{F6120B03-4D66-4449-99A7-3730B9217E49}" srcOrd="1" destOrd="0" parTransId="{E7C21A37-8E93-40F1-8E90-748BAA04147E}" sibTransId="{54F97D39-E197-4119-9ADF-6F13EFAA4738}"/>
    <dgm:cxn modelId="{CE8093AF-59D2-4BD8-96B9-F5DA33ECC5BA}" type="presOf" srcId="{9A1AFCAF-8E30-4943-839D-5D051E7608D5}" destId="{12E39434-026E-40C1-8CF4-D80B67011794}" srcOrd="0" destOrd="0" presId="urn:microsoft.com/office/officeart/2005/8/layout/vList2"/>
    <dgm:cxn modelId="{B792DABA-71CF-480A-BC98-496D67754763}" srcId="{A595943F-708F-4208-85D1-F2EA530DBE75}" destId="{9A1AFCAF-8E30-4943-839D-5D051E7608D5}" srcOrd="0" destOrd="0" parTransId="{93B250F6-7026-40FF-844D-188F57349544}" sibTransId="{B8BD643F-3F32-44C6-8C5B-4511CEFBA559}"/>
    <dgm:cxn modelId="{2A0051F1-778F-4505-B35C-BDD8777F6959}" type="presOf" srcId="{A595943F-708F-4208-85D1-F2EA530DBE75}" destId="{A54338EE-A917-4B47-B825-9638ABBF4AEB}" srcOrd="0" destOrd="0" presId="urn:microsoft.com/office/officeart/2005/8/layout/vList2"/>
    <dgm:cxn modelId="{EBE9740A-F90C-422B-BFD7-A6390122A3C4}" type="presParOf" srcId="{A54338EE-A917-4B47-B825-9638ABBF4AEB}" destId="{12E39434-026E-40C1-8CF4-D80B67011794}" srcOrd="0" destOrd="0" presId="urn:microsoft.com/office/officeart/2005/8/layout/vList2"/>
    <dgm:cxn modelId="{77B3D43D-D92E-42E4-9BB9-51002B6BEFF3}" type="presParOf" srcId="{A54338EE-A917-4B47-B825-9638ABBF4AEB}" destId="{2C1A79EF-E3E5-48B1-B560-121EA86E235F}" srcOrd="1" destOrd="0" presId="urn:microsoft.com/office/officeart/2005/8/layout/vList2"/>
    <dgm:cxn modelId="{B9472AB2-DDD1-4072-8D60-6A0D2CA6B8FF}" type="presParOf" srcId="{A54338EE-A917-4B47-B825-9638ABBF4AEB}" destId="{A4A14C62-C38F-45E8-8D62-2345D5FE188D}" srcOrd="2" destOrd="0" presId="urn:microsoft.com/office/officeart/2005/8/layout/vList2"/>
    <dgm:cxn modelId="{6FF9B19F-3641-4D26-8DE1-83BE5406392C}" type="presParOf" srcId="{A54338EE-A917-4B47-B825-9638ABBF4AEB}" destId="{40BFFB4E-EB84-49A1-B842-F07478CB1825}" srcOrd="3" destOrd="0" presId="urn:microsoft.com/office/officeart/2005/8/layout/vList2"/>
    <dgm:cxn modelId="{AEA6F475-C8C7-4334-B2EC-629901D4CE39}" type="presParOf" srcId="{A54338EE-A917-4B47-B825-9638ABBF4AEB}" destId="{F0622D54-E39E-4169-954B-505FDBB91A05}" srcOrd="4" destOrd="0" presId="urn:microsoft.com/office/officeart/2005/8/layout/vList2"/>
    <dgm:cxn modelId="{A956AED0-DF46-4B21-B2B5-AE1FC9000551}" type="presParOf" srcId="{A54338EE-A917-4B47-B825-9638ABBF4AEB}" destId="{C968D668-41D7-4B9A-9922-F88B47A683D1}" srcOrd="5" destOrd="0" presId="urn:microsoft.com/office/officeart/2005/8/layout/vList2"/>
    <dgm:cxn modelId="{F5379D3D-DFDA-49D3-915B-0B02EF3212E9}" type="presParOf" srcId="{A54338EE-A917-4B47-B825-9638ABBF4AEB}" destId="{B3799EB9-5E36-4A6C-B952-9DDC37706BC5}" srcOrd="6" destOrd="0" presId="urn:microsoft.com/office/officeart/2005/8/layout/vList2"/>
    <dgm:cxn modelId="{5124DEAA-B570-4FED-A849-64B833ECF8AB}" type="presParOf" srcId="{A54338EE-A917-4B47-B825-9638ABBF4AEB}" destId="{6C709A9F-EEF6-4047-B9C9-62D58138794F}" srcOrd="7" destOrd="0" presId="urn:microsoft.com/office/officeart/2005/8/layout/vList2"/>
    <dgm:cxn modelId="{DF4181C1-4C24-49BE-A6C9-EC015DA00340}" type="presParOf" srcId="{A54338EE-A917-4B47-B825-9638ABBF4AEB}" destId="{B02B3031-A7AC-42BD-88DF-E81778BB6503}" srcOrd="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CC9CA3-0024-4AC2-941B-2965BB2232A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C510BD81-50C1-48ED-A7C5-0B592B8B0374}">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4: </a:t>
          </a:r>
          <a:r>
            <a:rPr lang="en-US" sz="2400" b="0" dirty="0">
              <a:solidFill>
                <a:schemeClr val="bg1"/>
              </a:solidFill>
              <a:latin typeface="+mn-lt"/>
            </a:rPr>
            <a:t>Rx Information </a:t>
          </a:r>
        </a:p>
      </dgm:t>
    </dgm:pt>
    <dgm:pt modelId="{52EFE216-C1DD-4248-88DD-761A27E761B1}" type="parTrans" cxnId="{53EAB8B7-4F10-47AD-8886-E8D8AC9C46AA}">
      <dgm:prSet/>
      <dgm:spPr/>
      <dgm:t>
        <a:bodyPr/>
        <a:lstStyle/>
        <a:p>
          <a:endParaRPr lang="en-US"/>
        </a:p>
      </dgm:t>
    </dgm:pt>
    <dgm:pt modelId="{78AE1851-D10B-4C6A-9E9D-176DE37ED8EB}" type="sibTrans" cxnId="{53EAB8B7-4F10-47AD-8886-E8D8AC9C46AA}">
      <dgm:prSet/>
      <dgm:spPr/>
      <dgm:t>
        <a:bodyPr/>
        <a:lstStyle/>
        <a:p>
          <a:endParaRPr lang="en-US"/>
        </a:p>
      </dgm:t>
    </dgm:pt>
    <dgm:pt modelId="{9DF0F410-89BD-42A4-AFAC-133C4330B59C}">
      <dgm:prSet/>
      <dgm:spPr>
        <a:solidFill>
          <a:schemeClr val="bg1"/>
        </a:solidFill>
        <a:ln>
          <a:noFill/>
        </a:ln>
      </dgm:spPr>
      <dgm:t>
        <a:bodyPr/>
        <a:lstStyle/>
        <a:p>
          <a:r>
            <a:rPr lang="en-US" dirty="0"/>
            <a:t>Description &amp; Key Facts</a:t>
          </a:r>
        </a:p>
      </dgm:t>
    </dgm:pt>
    <dgm:pt modelId="{25FA313F-EC68-4DA2-AEBA-4816B516DA0E}" type="parTrans" cxnId="{F87B96A1-3E30-4A89-903D-5C18B37FE1DE}">
      <dgm:prSet/>
      <dgm:spPr/>
      <dgm:t>
        <a:bodyPr/>
        <a:lstStyle/>
        <a:p>
          <a:endParaRPr lang="en-US"/>
        </a:p>
      </dgm:t>
    </dgm:pt>
    <dgm:pt modelId="{3506FABC-7A49-4853-8415-45A40330A350}" type="sibTrans" cxnId="{F87B96A1-3E30-4A89-903D-5C18B37FE1DE}">
      <dgm:prSet/>
      <dgm:spPr/>
      <dgm:t>
        <a:bodyPr/>
        <a:lstStyle/>
        <a:p>
          <a:endParaRPr lang="en-US"/>
        </a:p>
      </dgm:t>
    </dgm:pt>
    <dgm:pt modelId="{49ED8AB2-82CD-43F8-AFA1-3C502BD73341}">
      <dgm:prSet/>
      <dgm:spPr>
        <a:solidFill>
          <a:schemeClr val="bg1"/>
        </a:solidFill>
        <a:ln>
          <a:noFill/>
        </a:ln>
      </dgm:spPr>
      <dgm:t>
        <a:bodyPr/>
        <a:lstStyle/>
        <a:p>
          <a:r>
            <a:rPr lang="en-US" dirty="0"/>
            <a:t>Indications</a:t>
          </a:r>
        </a:p>
      </dgm:t>
    </dgm:pt>
    <dgm:pt modelId="{99891AE0-F296-47C5-9CB1-94DE9654F8CD}" type="parTrans" cxnId="{6631A915-7C12-474C-ACCF-A6F304DC9402}">
      <dgm:prSet/>
      <dgm:spPr/>
      <dgm:t>
        <a:bodyPr/>
        <a:lstStyle/>
        <a:p>
          <a:endParaRPr lang="en-US"/>
        </a:p>
      </dgm:t>
    </dgm:pt>
    <dgm:pt modelId="{D632575B-836C-4FF0-A1CF-E3E55519E4DB}" type="sibTrans" cxnId="{6631A915-7C12-474C-ACCF-A6F304DC9402}">
      <dgm:prSet/>
      <dgm:spPr/>
      <dgm:t>
        <a:bodyPr/>
        <a:lstStyle/>
        <a:p>
          <a:endParaRPr lang="en-US"/>
        </a:p>
      </dgm:t>
    </dgm:pt>
    <dgm:pt modelId="{A0847F8A-81A6-4AA5-ADD2-1CD30A47BCF8}">
      <dgm:prSet/>
      <dgm:spPr>
        <a:solidFill>
          <a:schemeClr val="bg1"/>
        </a:solidFill>
        <a:ln>
          <a:noFill/>
        </a:ln>
      </dgm:spPr>
      <dgm:t>
        <a:bodyPr/>
        <a:lstStyle/>
        <a:p>
          <a:r>
            <a:rPr lang="en-US" dirty="0"/>
            <a:t>Contraindications </a:t>
          </a:r>
        </a:p>
      </dgm:t>
    </dgm:pt>
    <dgm:pt modelId="{81FCD1A7-06BA-4657-9677-8BEEB6E2B60A}" type="parTrans" cxnId="{93EC3378-4681-49DF-AEA6-7796D1A4A360}">
      <dgm:prSet/>
      <dgm:spPr/>
      <dgm:t>
        <a:bodyPr/>
        <a:lstStyle/>
        <a:p>
          <a:endParaRPr lang="en-US"/>
        </a:p>
      </dgm:t>
    </dgm:pt>
    <dgm:pt modelId="{D71EEF07-2E68-45D2-AE7E-FE13B7B20409}" type="sibTrans" cxnId="{93EC3378-4681-49DF-AEA6-7796D1A4A360}">
      <dgm:prSet/>
      <dgm:spPr/>
      <dgm:t>
        <a:bodyPr/>
        <a:lstStyle/>
        <a:p>
          <a:endParaRPr lang="en-US"/>
        </a:p>
      </dgm:t>
    </dgm:pt>
    <dgm:pt modelId="{F95E31BE-6CFF-4437-9011-87853672850A}">
      <dgm:prSet/>
      <dgm:spPr>
        <a:solidFill>
          <a:schemeClr val="bg1"/>
        </a:solidFill>
        <a:ln>
          <a:noFill/>
        </a:ln>
      </dgm:spPr>
      <dgm:t>
        <a:bodyPr/>
        <a:lstStyle/>
        <a:p>
          <a:r>
            <a:rPr lang="en-US" dirty="0"/>
            <a:t>Warning and precautions </a:t>
          </a:r>
        </a:p>
      </dgm:t>
    </dgm:pt>
    <dgm:pt modelId="{09C2E902-CEE9-45A3-8937-4C8CF2895FE8}" type="parTrans" cxnId="{7FEBAE1E-AE51-4F84-9CBB-5C6DC912FF3E}">
      <dgm:prSet/>
      <dgm:spPr/>
      <dgm:t>
        <a:bodyPr/>
        <a:lstStyle/>
        <a:p>
          <a:endParaRPr lang="en-US"/>
        </a:p>
      </dgm:t>
    </dgm:pt>
    <dgm:pt modelId="{5A597C26-9E5C-46DB-8685-64BC7EF2C2D8}" type="sibTrans" cxnId="{7FEBAE1E-AE51-4F84-9CBB-5C6DC912FF3E}">
      <dgm:prSet/>
      <dgm:spPr/>
      <dgm:t>
        <a:bodyPr/>
        <a:lstStyle/>
        <a:p>
          <a:endParaRPr lang="en-US"/>
        </a:p>
      </dgm:t>
    </dgm:pt>
    <dgm:pt modelId="{9B581D77-22CD-439C-9ECA-0344A3AF1C68}">
      <dgm:prSet/>
      <dgm:spPr>
        <a:solidFill>
          <a:schemeClr val="bg1"/>
        </a:solidFill>
        <a:ln>
          <a:noFill/>
        </a:ln>
      </dgm:spPr>
      <dgm:t>
        <a:bodyPr/>
        <a:lstStyle/>
        <a:p>
          <a:r>
            <a:rPr lang="en-US" dirty="0"/>
            <a:t>Adverse Reaction</a:t>
          </a:r>
        </a:p>
      </dgm:t>
    </dgm:pt>
    <dgm:pt modelId="{269A16C6-5A43-4CE6-A3F0-0086751088B8}" type="parTrans" cxnId="{8CC55423-2ACC-4C03-8B6D-B2F2EC1314AD}">
      <dgm:prSet/>
      <dgm:spPr/>
      <dgm:t>
        <a:bodyPr/>
        <a:lstStyle/>
        <a:p>
          <a:endParaRPr lang="en-US"/>
        </a:p>
      </dgm:t>
    </dgm:pt>
    <dgm:pt modelId="{58369792-F13D-4577-8DE8-60625210288F}" type="sibTrans" cxnId="{8CC55423-2ACC-4C03-8B6D-B2F2EC1314AD}">
      <dgm:prSet/>
      <dgm:spPr/>
      <dgm:t>
        <a:bodyPr/>
        <a:lstStyle/>
        <a:p>
          <a:endParaRPr lang="en-US"/>
        </a:p>
      </dgm:t>
    </dgm:pt>
    <dgm:pt modelId="{F3A217E6-31DA-473E-A578-9A3B5C4AEE0E}">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5: </a:t>
          </a:r>
          <a:r>
            <a:rPr lang="en-US" sz="2400" b="0" dirty="0">
              <a:solidFill>
                <a:schemeClr val="bg1"/>
              </a:solidFill>
              <a:latin typeface="+mn-lt"/>
            </a:rPr>
            <a:t>Guidelines &amp; Recommendations</a:t>
          </a:r>
        </a:p>
      </dgm:t>
    </dgm:pt>
    <dgm:pt modelId="{360922EE-A057-487D-A26A-1EAF8BBA256D}" type="parTrans" cxnId="{77CBA19D-045F-4F49-B4A3-96D90A29EFD6}">
      <dgm:prSet/>
      <dgm:spPr/>
      <dgm:t>
        <a:bodyPr/>
        <a:lstStyle/>
        <a:p>
          <a:endParaRPr lang="en-US"/>
        </a:p>
      </dgm:t>
    </dgm:pt>
    <dgm:pt modelId="{CFE75944-15AE-4227-8A3A-8AFA3C8F653C}" type="sibTrans" cxnId="{77CBA19D-045F-4F49-B4A3-96D90A29EFD6}">
      <dgm:prSet/>
      <dgm:spPr/>
      <dgm:t>
        <a:bodyPr/>
        <a:lstStyle/>
        <a:p>
          <a:endParaRPr lang="en-US"/>
        </a:p>
      </dgm:t>
    </dgm:pt>
    <dgm:pt modelId="{2C37F8BA-F1F8-4057-B32B-E5F3B26DDEF4}">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7: </a:t>
          </a:r>
          <a:r>
            <a:rPr lang="en-US" sz="2400" b="0" dirty="0">
              <a:solidFill>
                <a:schemeClr val="bg1"/>
              </a:solidFill>
              <a:latin typeface="+mn-lt"/>
            </a:rPr>
            <a:t>Clinical Overview </a:t>
          </a:r>
        </a:p>
      </dgm:t>
    </dgm:pt>
    <dgm:pt modelId="{9B72D349-5201-489C-A2B0-6C4121837C44}" type="parTrans" cxnId="{EB0055FD-32F3-4E77-809A-25E98BF9316E}">
      <dgm:prSet/>
      <dgm:spPr/>
      <dgm:t>
        <a:bodyPr/>
        <a:lstStyle/>
        <a:p>
          <a:endParaRPr lang="en-US"/>
        </a:p>
      </dgm:t>
    </dgm:pt>
    <dgm:pt modelId="{CE47652D-7712-4765-8F77-87EADC91CFBD}" type="sibTrans" cxnId="{EB0055FD-32F3-4E77-809A-25E98BF9316E}">
      <dgm:prSet/>
      <dgm:spPr/>
      <dgm:t>
        <a:bodyPr/>
        <a:lstStyle/>
        <a:p>
          <a:endParaRPr lang="en-US"/>
        </a:p>
      </dgm:t>
    </dgm:pt>
    <dgm:pt modelId="{634A19BD-FFE8-40BD-B59F-9EC56B3FD9A6}">
      <dgm:prSet/>
      <dgm:spPr>
        <a:solidFill>
          <a:schemeClr val="bg1"/>
        </a:solidFill>
        <a:ln>
          <a:noFill/>
        </a:ln>
      </dgm:spPr>
      <dgm:t>
        <a:bodyPr/>
        <a:lstStyle/>
        <a:p>
          <a:r>
            <a:rPr lang="en-US" dirty="0"/>
            <a:t>MOA : Denosumab</a:t>
          </a:r>
        </a:p>
      </dgm:t>
    </dgm:pt>
    <dgm:pt modelId="{2692B8CF-2D95-4D16-AAD7-8AC2D01B5B4B}" type="parTrans" cxnId="{829D0048-8055-4E25-A440-7EC13A6C187A}">
      <dgm:prSet/>
      <dgm:spPr/>
      <dgm:t>
        <a:bodyPr/>
        <a:lstStyle/>
        <a:p>
          <a:endParaRPr lang="en-US"/>
        </a:p>
      </dgm:t>
    </dgm:pt>
    <dgm:pt modelId="{8C6F506A-3866-490B-B389-5D4A99AFA50E}" type="sibTrans" cxnId="{829D0048-8055-4E25-A440-7EC13A6C187A}">
      <dgm:prSet/>
      <dgm:spPr/>
      <dgm:t>
        <a:bodyPr/>
        <a:lstStyle/>
        <a:p>
          <a:endParaRPr lang="en-US"/>
        </a:p>
      </dgm:t>
    </dgm:pt>
    <dgm:pt modelId="{410D8554-F7A0-4951-A8A9-7BEB283DFB2E}">
      <dgm:prSet/>
      <dgm:spPr>
        <a:solidFill>
          <a:schemeClr val="bg1"/>
        </a:solidFill>
        <a:ln>
          <a:noFill/>
        </a:ln>
      </dgm:spPr>
      <dgm:t>
        <a:bodyPr/>
        <a:lstStyle/>
        <a:p>
          <a:r>
            <a:rPr lang="en-US" dirty="0"/>
            <a:t>MOA: Denosumab Vs Bisphosphonates </a:t>
          </a:r>
        </a:p>
      </dgm:t>
    </dgm:pt>
    <dgm:pt modelId="{38C0E9E0-711B-4195-B519-0DC87692F874}" type="parTrans" cxnId="{3794513C-229E-4993-B49C-3DEAAAC23853}">
      <dgm:prSet/>
      <dgm:spPr/>
      <dgm:t>
        <a:bodyPr/>
        <a:lstStyle/>
        <a:p>
          <a:endParaRPr lang="en-US"/>
        </a:p>
      </dgm:t>
    </dgm:pt>
    <dgm:pt modelId="{267086D3-3A8D-4E32-A78A-693E22005CAB}" type="sibTrans" cxnId="{3794513C-229E-4993-B49C-3DEAAAC23853}">
      <dgm:prSet/>
      <dgm:spPr/>
      <dgm:t>
        <a:bodyPr/>
        <a:lstStyle/>
        <a:p>
          <a:endParaRPr lang="en-US"/>
        </a:p>
      </dgm:t>
    </dgm:pt>
    <dgm:pt modelId="{E112885D-4B8F-4CE7-A0F6-831977F4EF12}">
      <dgm:prSet/>
      <dgm:spPr>
        <a:solidFill>
          <a:schemeClr val="bg1"/>
        </a:solidFill>
        <a:ln>
          <a:noFill/>
        </a:ln>
      </dgm:spPr>
      <dgm:t>
        <a:bodyPr/>
        <a:lstStyle/>
        <a:p>
          <a:r>
            <a:rPr lang="en-US" dirty="0"/>
            <a:t>Dosage &amp; Administration</a:t>
          </a:r>
        </a:p>
      </dgm:t>
    </dgm:pt>
    <dgm:pt modelId="{D6CB528A-5FF3-4C60-B3FC-017E0E2EA0DE}" type="parTrans" cxnId="{48BE9707-442B-4B09-AC88-123CEB85F114}">
      <dgm:prSet/>
      <dgm:spPr/>
      <dgm:t>
        <a:bodyPr/>
        <a:lstStyle/>
        <a:p>
          <a:endParaRPr lang="en-US"/>
        </a:p>
      </dgm:t>
    </dgm:pt>
    <dgm:pt modelId="{92E40FEB-98B7-4A8A-B4DF-1F0B7F42CA1A}" type="sibTrans" cxnId="{48BE9707-442B-4B09-AC88-123CEB85F114}">
      <dgm:prSet/>
      <dgm:spPr/>
      <dgm:t>
        <a:bodyPr/>
        <a:lstStyle/>
        <a:p>
          <a:endParaRPr lang="en-US"/>
        </a:p>
      </dgm:t>
    </dgm:pt>
    <dgm:pt modelId="{2E78EF7D-9562-4DB4-8C64-C04BF32DD9EF}">
      <dgm:prSet/>
      <dgm:spPr>
        <a:solidFill>
          <a:schemeClr val="bg1"/>
        </a:solidFill>
        <a:ln>
          <a:noFill/>
        </a:ln>
      </dgm:spPr>
      <dgm:t>
        <a:bodyPr/>
        <a:lstStyle/>
        <a:p>
          <a:r>
            <a:rPr lang="en-US" dirty="0"/>
            <a:t>PK/PD</a:t>
          </a:r>
        </a:p>
      </dgm:t>
    </dgm:pt>
    <dgm:pt modelId="{AB3F1220-BE79-4CEE-9F44-C8D434F90203}" type="parTrans" cxnId="{3E107B72-165F-4BAF-92D8-FA93CD0DC4D0}">
      <dgm:prSet/>
      <dgm:spPr/>
      <dgm:t>
        <a:bodyPr/>
        <a:lstStyle/>
        <a:p>
          <a:endParaRPr lang="en-US"/>
        </a:p>
      </dgm:t>
    </dgm:pt>
    <dgm:pt modelId="{79BF5580-EF6E-4C30-A76F-0F7BAD10A8AD}" type="sibTrans" cxnId="{3E107B72-165F-4BAF-92D8-FA93CD0DC4D0}">
      <dgm:prSet/>
      <dgm:spPr/>
      <dgm:t>
        <a:bodyPr/>
        <a:lstStyle/>
        <a:p>
          <a:endParaRPr lang="en-US"/>
        </a:p>
      </dgm:t>
    </dgm:pt>
    <dgm:pt modelId="{074F7C53-16E2-4F1D-AD9E-47BB015227B6}">
      <dgm:prSet/>
      <dgm:spPr>
        <a:solidFill>
          <a:schemeClr val="bg1"/>
        </a:solidFill>
        <a:ln>
          <a:noFill/>
        </a:ln>
      </dgm:spPr>
      <dgm:t>
        <a:bodyPr/>
        <a:lstStyle/>
        <a:p>
          <a:r>
            <a:rPr lang="en-US" dirty="0"/>
            <a:t>Use in Specific population </a:t>
          </a:r>
        </a:p>
      </dgm:t>
    </dgm:pt>
    <dgm:pt modelId="{DAE77E67-6360-40CA-A276-26D180A8A262}" type="parTrans" cxnId="{0C147DD5-5918-4493-970B-26816C9ED481}">
      <dgm:prSet/>
      <dgm:spPr/>
      <dgm:t>
        <a:bodyPr/>
        <a:lstStyle/>
        <a:p>
          <a:endParaRPr lang="en-US"/>
        </a:p>
      </dgm:t>
    </dgm:pt>
    <dgm:pt modelId="{2A9FB6CE-902A-44F5-BA1B-7E6345320FFA}" type="sibTrans" cxnId="{0C147DD5-5918-4493-970B-26816C9ED481}">
      <dgm:prSet/>
      <dgm:spPr/>
      <dgm:t>
        <a:bodyPr/>
        <a:lstStyle/>
        <a:p>
          <a:endParaRPr lang="en-US"/>
        </a:p>
      </dgm:t>
    </dgm:pt>
    <dgm:pt modelId="{74BF5A42-A980-4869-99E5-DF0012816925}">
      <dgm:prSet/>
      <dgm:spPr>
        <a:solidFill>
          <a:schemeClr val="bg1"/>
        </a:solidFill>
        <a:ln>
          <a:noFill/>
        </a:ln>
      </dgm:spPr>
      <dgm:t>
        <a:bodyPr/>
        <a:lstStyle/>
        <a:p>
          <a:r>
            <a:rPr lang="en-US" dirty="0"/>
            <a:t>Over Dosage </a:t>
          </a:r>
        </a:p>
      </dgm:t>
    </dgm:pt>
    <dgm:pt modelId="{A5F16520-AD62-4275-AD2F-4FD4F4F7BFA0}" type="parTrans" cxnId="{7C714AC6-C324-49A8-82AA-9F8013C7D7D8}">
      <dgm:prSet/>
      <dgm:spPr/>
      <dgm:t>
        <a:bodyPr/>
        <a:lstStyle/>
        <a:p>
          <a:endParaRPr lang="en-US"/>
        </a:p>
      </dgm:t>
    </dgm:pt>
    <dgm:pt modelId="{84012391-DA75-4DD6-AA92-8ABAE2E2F490}" type="sibTrans" cxnId="{7C714AC6-C324-49A8-82AA-9F8013C7D7D8}">
      <dgm:prSet/>
      <dgm:spPr/>
      <dgm:t>
        <a:bodyPr/>
        <a:lstStyle/>
        <a:p>
          <a:endParaRPr lang="en-US"/>
        </a:p>
      </dgm:t>
    </dgm:pt>
    <dgm:pt modelId="{1D0F8F33-AB86-437C-9214-2ACF17D551A9}">
      <dgm:prSet/>
      <dgm:spPr>
        <a:solidFill>
          <a:schemeClr val="bg1"/>
        </a:solidFill>
        <a:ln>
          <a:noFill/>
        </a:ln>
      </dgm:spPr>
      <dgm:t>
        <a:bodyPr/>
        <a:lstStyle/>
        <a:p>
          <a:r>
            <a:rPr lang="en-GB" dirty="0"/>
            <a:t>Key differences : bisphosphonates Vs Denosumab</a:t>
          </a:r>
          <a:endParaRPr lang="en-US" dirty="0"/>
        </a:p>
      </dgm:t>
    </dgm:pt>
    <dgm:pt modelId="{2A1CE2AA-15F9-4387-9D7E-A015FDEBFFF6}" type="parTrans" cxnId="{9CB6785C-DA3E-4FE9-A7FF-C51328DDD5B4}">
      <dgm:prSet/>
      <dgm:spPr/>
      <dgm:t>
        <a:bodyPr/>
        <a:lstStyle/>
        <a:p>
          <a:endParaRPr lang="en-US"/>
        </a:p>
      </dgm:t>
    </dgm:pt>
    <dgm:pt modelId="{6CA09A93-218B-43FE-9080-2908391AD903}" type="sibTrans" cxnId="{9CB6785C-DA3E-4FE9-A7FF-C51328DDD5B4}">
      <dgm:prSet/>
      <dgm:spPr/>
      <dgm:t>
        <a:bodyPr/>
        <a:lstStyle/>
        <a:p>
          <a:endParaRPr lang="en-US"/>
        </a:p>
      </dgm:t>
    </dgm:pt>
    <dgm:pt modelId="{2615B6D3-C6E7-4F2C-ABC0-E28A37A07DF1}">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8 : </a:t>
          </a:r>
          <a:r>
            <a:rPr lang="en-US" sz="2400" b="0" dirty="0">
              <a:solidFill>
                <a:schemeClr val="bg1"/>
              </a:solidFill>
              <a:latin typeface="+mn-lt"/>
            </a:rPr>
            <a:t>FAQ</a:t>
          </a:r>
        </a:p>
      </dgm:t>
    </dgm:pt>
    <dgm:pt modelId="{68E86A92-77D1-423E-BAFC-BFF2F5D5B2E6}" type="parTrans" cxnId="{5FBA2D15-F2E1-4CB1-AE1A-A5C75027468A}">
      <dgm:prSet/>
      <dgm:spPr/>
      <dgm:t>
        <a:bodyPr/>
        <a:lstStyle/>
        <a:p>
          <a:endParaRPr lang="en-US"/>
        </a:p>
      </dgm:t>
    </dgm:pt>
    <dgm:pt modelId="{6688BCB2-179D-4B91-894D-213644CD5BAF}" type="sibTrans" cxnId="{5FBA2D15-F2E1-4CB1-AE1A-A5C75027468A}">
      <dgm:prSet/>
      <dgm:spPr/>
      <dgm:t>
        <a:bodyPr/>
        <a:lstStyle/>
        <a:p>
          <a:endParaRPr lang="en-US"/>
        </a:p>
      </dgm:t>
    </dgm:pt>
    <dgm:pt modelId="{B51344FF-99A9-4AA4-9E0D-CF9747C6EC22}" type="pres">
      <dgm:prSet presAssocID="{DBCC9CA3-0024-4AC2-941B-2965BB2232A5}" presName="linear" presStyleCnt="0">
        <dgm:presLayoutVars>
          <dgm:animLvl val="lvl"/>
          <dgm:resizeHandles val="exact"/>
        </dgm:presLayoutVars>
      </dgm:prSet>
      <dgm:spPr/>
    </dgm:pt>
    <dgm:pt modelId="{8E27F162-33CA-4988-9DAE-D1CA668712F6}" type="pres">
      <dgm:prSet presAssocID="{C510BD81-50C1-48ED-A7C5-0B592B8B0374}" presName="parentText" presStyleLbl="node1" presStyleIdx="0" presStyleCnt="4">
        <dgm:presLayoutVars>
          <dgm:chMax val="0"/>
          <dgm:bulletEnabled val="1"/>
        </dgm:presLayoutVars>
      </dgm:prSet>
      <dgm:spPr/>
    </dgm:pt>
    <dgm:pt modelId="{6C2A926A-7A4E-4626-8804-448EEB58B7B5}" type="pres">
      <dgm:prSet presAssocID="{C510BD81-50C1-48ED-A7C5-0B592B8B0374}" presName="childText" presStyleLbl="revTx" presStyleIdx="0" presStyleCnt="1" custLinFactNeighborX="0" custLinFactNeighborY="5346">
        <dgm:presLayoutVars>
          <dgm:bulletEnabled val="1"/>
        </dgm:presLayoutVars>
      </dgm:prSet>
      <dgm:spPr/>
    </dgm:pt>
    <dgm:pt modelId="{ECB89C96-5827-4FB6-BB7E-AD32916538C8}" type="pres">
      <dgm:prSet presAssocID="{F3A217E6-31DA-473E-A578-9A3B5C4AEE0E}" presName="parentText" presStyleLbl="node1" presStyleIdx="1" presStyleCnt="4">
        <dgm:presLayoutVars>
          <dgm:chMax val="0"/>
          <dgm:bulletEnabled val="1"/>
        </dgm:presLayoutVars>
      </dgm:prSet>
      <dgm:spPr/>
    </dgm:pt>
    <dgm:pt modelId="{B94D1D82-CFC3-40F5-9F0A-F0A72A3CFA28}" type="pres">
      <dgm:prSet presAssocID="{CFE75944-15AE-4227-8A3A-8AFA3C8F653C}" presName="spacer" presStyleCnt="0"/>
      <dgm:spPr/>
    </dgm:pt>
    <dgm:pt modelId="{DAD6D983-BEC2-4E50-9739-C1B833853547}" type="pres">
      <dgm:prSet presAssocID="{2C37F8BA-F1F8-4057-B32B-E5F3B26DDEF4}" presName="parentText" presStyleLbl="node1" presStyleIdx="2" presStyleCnt="4">
        <dgm:presLayoutVars>
          <dgm:chMax val="0"/>
          <dgm:bulletEnabled val="1"/>
        </dgm:presLayoutVars>
      </dgm:prSet>
      <dgm:spPr/>
    </dgm:pt>
    <dgm:pt modelId="{62AE70D2-80F6-4FF3-935F-DB1263151E86}" type="pres">
      <dgm:prSet presAssocID="{CE47652D-7712-4765-8F77-87EADC91CFBD}" presName="spacer" presStyleCnt="0"/>
      <dgm:spPr/>
    </dgm:pt>
    <dgm:pt modelId="{CEF83185-D276-4E28-86BD-4B4B9E4EDD72}" type="pres">
      <dgm:prSet presAssocID="{2615B6D3-C6E7-4F2C-ABC0-E28A37A07DF1}" presName="parentText" presStyleLbl="node1" presStyleIdx="3" presStyleCnt="4">
        <dgm:presLayoutVars>
          <dgm:chMax val="0"/>
          <dgm:bulletEnabled val="1"/>
        </dgm:presLayoutVars>
      </dgm:prSet>
      <dgm:spPr/>
    </dgm:pt>
  </dgm:ptLst>
  <dgm:cxnLst>
    <dgm:cxn modelId="{2105D206-BB27-4B2F-8FB2-45A03A5A8AA2}" type="presOf" srcId="{9DF0F410-89BD-42A4-AFAC-133C4330B59C}" destId="{6C2A926A-7A4E-4626-8804-448EEB58B7B5}" srcOrd="0" destOrd="0" presId="urn:microsoft.com/office/officeart/2005/8/layout/vList2"/>
    <dgm:cxn modelId="{48BE9707-442B-4B09-AC88-123CEB85F114}" srcId="{C510BD81-50C1-48ED-A7C5-0B592B8B0374}" destId="{E112885D-4B8F-4CE7-A0F6-831977F4EF12}" srcOrd="6" destOrd="0" parTransId="{D6CB528A-5FF3-4C60-B3FC-017E0E2EA0DE}" sibTransId="{92E40FEB-98B7-4A8A-B4DF-1F0B7F42CA1A}"/>
    <dgm:cxn modelId="{2EEA8F09-6401-47B2-BC4C-4D585ABE9E0C}" type="presOf" srcId="{2E78EF7D-9562-4DB4-8C64-C04BF32DD9EF}" destId="{6C2A926A-7A4E-4626-8804-448EEB58B7B5}" srcOrd="0" destOrd="2" presId="urn:microsoft.com/office/officeart/2005/8/layout/vList2"/>
    <dgm:cxn modelId="{5FBA2D15-F2E1-4CB1-AE1A-A5C75027468A}" srcId="{DBCC9CA3-0024-4AC2-941B-2965BB2232A5}" destId="{2615B6D3-C6E7-4F2C-ABC0-E28A37A07DF1}" srcOrd="3" destOrd="0" parTransId="{68E86A92-77D1-423E-BAFC-BFF2F5D5B2E6}" sibTransId="{6688BCB2-179D-4B91-894D-213644CD5BAF}"/>
    <dgm:cxn modelId="{6631A915-7C12-474C-ACCF-A6F304DC9402}" srcId="{C510BD81-50C1-48ED-A7C5-0B592B8B0374}" destId="{49ED8AB2-82CD-43F8-AFA1-3C502BD73341}" srcOrd="1" destOrd="0" parTransId="{99891AE0-F296-47C5-9CB1-94DE9654F8CD}" sibTransId="{D632575B-836C-4FF0-A1CF-E3E55519E4DB}"/>
    <dgm:cxn modelId="{1AD09C1A-D64C-4517-A3B8-921348C9EE74}" type="presOf" srcId="{2C37F8BA-F1F8-4057-B32B-E5F3B26DDEF4}" destId="{DAD6D983-BEC2-4E50-9739-C1B833853547}" srcOrd="0" destOrd="0" presId="urn:microsoft.com/office/officeart/2005/8/layout/vList2"/>
    <dgm:cxn modelId="{7FEBAE1E-AE51-4F84-9CBB-5C6DC912FF3E}" srcId="{C510BD81-50C1-48ED-A7C5-0B592B8B0374}" destId="{F95E31BE-6CFF-4437-9011-87853672850A}" srcOrd="8" destOrd="0" parTransId="{09C2E902-CEE9-45A3-8937-4C8CF2895FE8}" sibTransId="{5A597C26-9E5C-46DB-8685-64BC7EF2C2D8}"/>
    <dgm:cxn modelId="{8CC55423-2ACC-4C03-8B6D-B2F2EC1314AD}" srcId="{C510BD81-50C1-48ED-A7C5-0B592B8B0374}" destId="{9B581D77-22CD-439C-9ECA-0344A3AF1C68}" srcOrd="9" destOrd="0" parTransId="{269A16C6-5A43-4CE6-A3F0-0086751088B8}" sibTransId="{58369792-F13D-4577-8DE8-60625210288F}"/>
    <dgm:cxn modelId="{DF98D928-376E-4A1B-BCBD-D4975894199B}" type="presOf" srcId="{49ED8AB2-82CD-43F8-AFA1-3C502BD73341}" destId="{6C2A926A-7A4E-4626-8804-448EEB58B7B5}" srcOrd="0" destOrd="1" presId="urn:microsoft.com/office/officeart/2005/8/layout/vList2"/>
    <dgm:cxn modelId="{221FD331-1C5F-421F-A216-A3F62727D460}" type="presOf" srcId="{E112885D-4B8F-4CE7-A0F6-831977F4EF12}" destId="{6C2A926A-7A4E-4626-8804-448EEB58B7B5}" srcOrd="0" destOrd="6" presId="urn:microsoft.com/office/officeart/2005/8/layout/vList2"/>
    <dgm:cxn modelId="{75B27133-EE5E-430C-B6B1-0C8966C8C311}" type="presOf" srcId="{A0847F8A-81A6-4AA5-ADD2-1CD30A47BCF8}" destId="{6C2A926A-7A4E-4626-8804-448EEB58B7B5}" srcOrd="0" destOrd="7" presId="urn:microsoft.com/office/officeart/2005/8/layout/vList2"/>
    <dgm:cxn modelId="{3794513C-229E-4993-B49C-3DEAAAC23853}" srcId="{C510BD81-50C1-48ED-A7C5-0B592B8B0374}" destId="{410D8554-F7A0-4951-A8A9-7BEB283DFB2E}" srcOrd="4" destOrd="0" parTransId="{38C0E9E0-711B-4195-B519-0DC87692F874}" sibTransId="{267086D3-3A8D-4E32-A78A-693E22005CAB}"/>
    <dgm:cxn modelId="{53EA1746-5CC9-43B8-8EEA-E981FBBDB67E}" type="presOf" srcId="{74BF5A42-A980-4869-99E5-DF0012816925}" destId="{6C2A926A-7A4E-4626-8804-448EEB58B7B5}" srcOrd="0" destOrd="11" presId="urn:microsoft.com/office/officeart/2005/8/layout/vList2"/>
    <dgm:cxn modelId="{BD4D4547-3B6A-40F2-891E-8043B9500691}" type="presOf" srcId="{2615B6D3-C6E7-4F2C-ABC0-E28A37A07DF1}" destId="{CEF83185-D276-4E28-86BD-4B4B9E4EDD72}" srcOrd="0" destOrd="0" presId="urn:microsoft.com/office/officeart/2005/8/layout/vList2"/>
    <dgm:cxn modelId="{829D0048-8055-4E25-A440-7EC13A6C187A}" srcId="{C510BD81-50C1-48ED-A7C5-0B592B8B0374}" destId="{634A19BD-FFE8-40BD-B59F-9EC56B3FD9A6}" srcOrd="3" destOrd="0" parTransId="{2692B8CF-2D95-4D16-AAD7-8AC2D01B5B4B}" sibTransId="{8C6F506A-3866-490B-B389-5D4A99AFA50E}"/>
    <dgm:cxn modelId="{9CB6785C-DA3E-4FE9-A7FF-C51328DDD5B4}" srcId="{C510BD81-50C1-48ED-A7C5-0B592B8B0374}" destId="{1D0F8F33-AB86-437C-9214-2ACF17D551A9}" srcOrd="5" destOrd="0" parTransId="{2A1CE2AA-15F9-4387-9D7E-A015FDEBFFF6}" sibTransId="{6CA09A93-218B-43FE-9080-2908391AD903}"/>
    <dgm:cxn modelId="{3E107B72-165F-4BAF-92D8-FA93CD0DC4D0}" srcId="{C510BD81-50C1-48ED-A7C5-0B592B8B0374}" destId="{2E78EF7D-9562-4DB4-8C64-C04BF32DD9EF}" srcOrd="2" destOrd="0" parTransId="{AB3F1220-BE79-4CEE-9F44-C8D434F90203}" sibTransId="{79BF5580-EF6E-4C30-A76F-0F7BAD10A8AD}"/>
    <dgm:cxn modelId="{93EC3378-4681-49DF-AEA6-7796D1A4A360}" srcId="{C510BD81-50C1-48ED-A7C5-0B592B8B0374}" destId="{A0847F8A-81A6-4AA5-ADD2-1CD30A47BCF8}" srcOrd="7" destOrd="0" parTransId="{81FCD1A7-06BA-4657-9677-8BEEB6E2B60A}" sibTransId="{D71EEF07-2E68-45D2-AE7E-FE13B7B20409}"/>
    <dgm:cxn modelId="{E6A88280-FD17-4641-A7F7-9B7F506926CF}" type="presOf" srcId="{F3A217E6-31DA-473E-A578-9A3B5C4AEE0E}" destId="{ECB89C96-5827-4FB6-BB7E-AD32916538C8}" srcOrd="0" destOrd="0" presId="urn:microsoft.com/office/officeart/2005/8/layout/vList2"/>
    <dgm:cxn modelId="{4B418C89-0D28-40D3-A85C-FBB1087C1790}" type="presOf" srcId="{9B581D77-22CD-439C-9ECA-0344A3AF1C68}" destId="{6C2A926A-7A4E-4626-8804-448EEB58B7B5}" srcOrd="0" destOrd="9" presId="urn:microsoft.com/office/officeart/2005/8/layout/vList2"/>
    <dgm:cxn modelId="{BE8E7993-6CD5-4B46-A354-102779E332DA}" type="presOf" srcId="{1D0F8F33-AB86-437C-9214-2ACF17D551A9}" destId="{6C2A926A-7A4E-4626-8804-448EEB58B7B5}" srcOrd="0" destOrd="5" presId="urn:microsoft.com/office/officeart/2005/8/layout/vList2"/>
    <dgm:cxn modelId="{77CBA19D-045F-4F49-B4A3-96D90A29EFD6}" srcId="{DBCC9CA3-0024-4AC2-941B-2965BB2232A5}" destId="{F3A217E6-31DA-473E-A578-9A3B5C4AEE0E}" srcOrd="1" destOrd="0" parTransId="{360922EE-A057-487D-A26A-1EAF8BBA256D}" sibTransId="{CFE75944-15AE-4227-8A3A-8AFA3C8F653C}"/>
    <dgm:cxn modelId="{F87B96A1-3E30-4A89-903D-5C18B37FE1DE}" srcId="{C510BD81-50C1-48ED-A7C5-0B592B8B0374}" destId="{9DF0F410-89BD-42A4-AFAC-133C4330B59C}" srcOrd="0" destOrd="0" parTransId="{25FA313F-EC68-4DA2-AEBA-4816B516DA0E}" sibTransId="{3506FABC-7A49-4853-8415-45A40330A350}"/>
    <dgm:cxn modelId="{6F4B74B0-A002-470A-A79C-BAC18834E270}" type="presOf" srcId="{C510BD81-50C1-48ED-A7C5-0B592B8B0374}" destId="{8E27F162-33CA-4988-9DAE-D1CA668712F6}" srcOrd="0" destOrd="0" presId="urn:microsoft.com/office/officeart/2005/8/layout/vList2"/>
    <dgm:cxn modelId="{CA0603B4-3E7B-4631-AAE5-55CC9983FD42}" type="presOf" srcId="{074F7C53-16E2-4F1D-AD9E-47BB015227B6}" destId="{6C2A926A-7A4E-4626-8804-448EEB58B7B5}" srcOrd="0" destOrd="10" presId="urn:microsoft.com/office/officeart/2005/8/layout/vList2"/>
    <dgm:cxn modelId="{53EAB8B7-4F10-47AD-8886-E8D8AC9C46AA}" srcId="{DBCC9CA3-0024-4AC2-941B-2965BB2232A5}" destId="{C510BD81-50C1-48ED-A7C5-0B592B8B0374}" srcOrd="0" destOrd="0" parTransId="{52EFE216-C1DD-4248-88DD-761A27E761B1}" sibTransId="{78AE1851-D10B-4C6A-9E9D-176DE37ED8EB}"/>
    <dgm:cxn modelId="{CDDDB6BD-F94B-4926-B588-C4A22CAB2AED}" type="presOf" srcId="{F95E31BE-6CFF-4437-9011-87853672850A}" destId="{6C2A926A-7A4E-4626-8804-448EEB58B7B5}" srcOrd="0" destOrd="8" presId="urn:microsoft.com/office/officeart/2005/8/layout/vList2"/>
    <dgm:cxn modelId="{112ED2C5-BCFD-40F0-B7E8-3C4B55712931}" type="presOf" srcId="{634A19BD-FFE8-40BD-B59F-9EC56B3FD9A6}" destId="{6C2A926A-7A4E-4626-8804-448EEB58B7B5}" srcOrd="0" destOrd="3" presId="urn:microsoft.com/office/officeart/2005/8/layout/vList2"/>
    <dgm:cxn modelId="{7C714AC6-C324-49A8-82AA-9F8013C7D7D8}" srcId="{C510BD81-50C1-48ED-A7C5-0B592B8B0374}" destId="{74BF5A42-A980-4869-99E5-DF0012816925}" srcOrd="11" destOrd="0" parTransId="{A5F16520-AD62-4275-AD2F-4FD4F4F7BFA0}" sibTransId="{84012391-DA75-4DD6-AA92-8ABAE2E2F490}"/>
    <dgm:cxn modelId="{0C147DD5-5918-4493-970B-26816C9ED481}" srcId="{C510BD81-50C1-48ED-A7C5-0B592B8B0374}" destId="{074F7C53-16E2-4F1D-AD9E-47BB015227B6}" srcOrd="10" destOrd="0" parTransId="{DAE77E67-6360-40CA-A276-26D180A8A262}" sibTransId="{2A9FB6CE-902A-44F5-BA1B-7E6345320FFA}"/>
    <dgm:cxn modelId="{0E77BEDD-382D-4501-B247-1712727AC61A}" type="presOf" srcId="{410D8554-F7A0-4951-A8A9-7BEB283DFB2E}" destId="{6C2A926A-7A4E-4626-8804-448EEB58B7B5}" srcOrd="0" destOrd="4" presId="urn:microsoft.com/office/officeart/2005/8/layout/vList2"/>
    <dgm:cxn modelId="{1F04B5F0-A41B-4BA6-9774-BC4BDD1C34F4}" type="presOf" srcId="{DBCC9CA3-0024-4AC2-941B-2965BB2232A5}" destId="{B51344FF-99A9-4AA4-9E0D-CF9747C6EC22}" srcOrd="0" destOrd="0" presId="urn:microsoft.com/office/officeart/2005/8/layout/vList2"/>
    <dgm:cxn modelId="{EB0055FD-32F3-4E77-809A-25E98BF9316E}" srcId="{DBCC9CA3-0024-4AC2-941B-2965BB2232A5}" destId="{2C37F8BA-F1F8-4057-B32B-E5F3B26DDEF4}" srcOrd="2" destOrd="0" parTransId="{9B72D349-5201-489C-A2B0-6C4121837C44}" sibTransId="{CE47652D-7712-4765-8F77-87EADC91CFBD}"/>
    <dgm:cxn modelId="{E8B57A22-38CC-4B5F-92D7-C8D93AB76D0B}" type="presParOf" srcId="{B51344FF-99A9-4AA4-9E0D-CF9747C6EC22}" destId="{8E27F162-33CA-4988-9DAE-D1CA668712F6}" srcOrd="0" destOrd="0" presId="urn:microsoft.com/office/officeart/2005/8/layout/vList2"/>
    <dgm:cxn modelId="{74907BFF-5921-4EA8-B07F-8A9812BB761B}" type="presParOf" srcId="{B51344FF-99A9-4AA4-9E0D-CF9747C6EC22}" destId="{6C2A926A-7A4E-4626-8804-448EEB58B7B5}" srcOrd="1" destOrd="0" presId="urn:microsoft.com/office/officeart/2005/8/layout/vList2"/>
    <dgm:cxn modelId="{82591CC9-8B70-4BE7-9610-DF326A0A5ECE}" type="presParOf" srcId="{B51344FF-99A9-4AA4-9E0D-CF9747C6EC22}" destId="{ECB89C96-5827-4FB6-BB7E-AD32916538C8}" srcOrd="2" destOrd="0" presId="urn:microsoft.com/office/officeart/2005/8/layout/vList2"/>
    <dgm:cxn modelId="{1E0CA01A-617E-46F6-A4B4-CD293A47B865}" type="presParOf" srcId="{B51344FF-99A9-4AA4-9E0D-CF9747C6EC22}" destId="{B94D1D82-CFC3-40F5-9F0A-F0A72A3CFA28}" srcOrd="3" destOrd="0" presId="urn:microsoft.com/office/officeart/2005/8/layout/vList2"/>
    <dgm:cxn modelId="{77F6F4D7-057A-4C4D-8D8D-CAFF397E5277}" type="presParOf" srcId="{B51344FF-99A9-4AA4-9E0D-CF9747C6EC22}" destId="{DAD6D983-BEC2-4E50-9739-C1B833853547}" srcOrd="4" destOrd="0" presId="urn:microsoft.com/office/officeart/2005/8/layout/vList2"/>
    <dgm:cxn modelId="{B472DF9C-6B11-402B-867C-5A0EBECDD8DB}" type="presParOf" srcId="{B51344FF-99A9-4AA4-9E0D-CF9747C6EC22}" destId="{62AE70D2-80F6-4FF3-935F-DB1263151E86}" srcOrd="5" destOrd="0" presId="urn:microsoft.com/office/officeart/2005/8/layout/vList2"/>
    <dgm:cxn modelId="{FF20C599-9902-4E74-8352-7BEFB994D808}" type="presParOf" srcId="{B51344FF-99A9-4AA4-9E0D-CF9747C6EC22}" destId="{CEF83185-D276-4E28-86BD-4B4B9E4EDD72}" srcOrd="6" destOrd="0" presId="urn:microsoft.com/office/officeart/2005/8/layout/vList2"/>
  </dgm:cxnLst>
  <dgm:bg>
    <a:solidFill>
      <a:schemeClr val="bg1"/>
    </a:solidFill>
  </dgm:bg>
  <dgm:whole>
    <a:ln>
      <a:solidFill>
        <a:schemeClr val="bg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AB274-F9F0-4518-8513-E9A56730EC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64B146F-6117-454A-8F99-9F1CCA35A1E7}">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b="1" i="0" dirty="0">
              <a:latin typeface="Browallia New" panose="020B0604020202020204" pitchFamily="34" charset="-34"/>
              <a:cs typeface="Browallia New" panose="020B0604020202020204" pitchFamily="34" charset="-34"/>
            </a:rPr>
            <a:t>Compact (cortical) bone:</a:t>
          </a:r>
          <a:r>
            <a:rPr lang="en-GB" sz="2800" b="0" i="0" dirty="0">
              <a:latin typeface="Browallia New" panose="020B0604020202020204" pitchFamily="34" charset="-34"/>
              <a:cs typeface="Browallia New" panose="020B0604020202020204" pitchFamily="34" charset="-34"/>
            </a:rPr>
            <a:t> </a:t>
          </a:r>
          <a:endParaRPr lang="en-IN" sz="2800" dirty="0">
            <a:latin typeface="Browallia New" panose="020B0604020202020204" pitchFamily="34" charset="-34"/>
            <a:cs typeface="Browallia New" panose="020B0604020202020204" pitchFamily="34" charset="-34"/>
          </a:endParaRPr>
        </a:p>
      </dgm:t>
    </dgm:pt>
    <dgm:pt modelId="{10743924-FAA7-40FA-B21F-0D02E139124E}" type="parTrans" cxnId="{5AB0BC3E-07B3-4970-8906-723107431C6A}">
      <dgm:prSet/>
      <dgm:spPr/>
      <dgm:t>
        <a:bodyPr/>
        <a:lstStyle/>
        <a:p>
          <a:endParaRPr lang="en-IN"/>
        </a:p>
      </dgm:t>
    </dgm:pt>
    <dgm:pt modelId="{FC976BEE-FF6B-4B5E-9D3E-7383AB6F1367}" type="sibTrans" cxnId="{5AB0BC3E-07B3-4970-8906-723107431C6A}">
      <dgm:prSet/>
      <dgm:spPr/>
      <dgm:t>
        <a:bodyPr/>
        <a:lstStyle/>
        <a:p>
          <a:endParaRPr lang="en-IN"/>
        </a:p>
      </dgm:t>
    </dgm:pt>
    <dgm:pt modelId="{79775562-3B35-4CC7-83E4-86B91F203D03}">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b="1" i="0" dirty="0">
              <a:latin typeface="Browallia New" panose="020B0604020202020204" pitchFamily="34" charset="-34"/>
              <a:cs typeface="Browallia New" panose="020B0604020202020204" pitchFamily="34" charset="-34"/>
            </a:rPr>
            <a:t>Cancellous (trabecular or spongy) bone:</a:t>
          </a:r>
          <a:r>
            <a:rPr lang="en-GB" sz="2800" b="0" i="0" dirty="0">
              <a:latin typeface="Browallia New" panose="020B0604020202020204" pitchFamily="34" charset="-34"/>
              <a:cs typeface="Browallia New" panose="020B0604020202020204" pitchFamily="34" charset="-34"/>
            </a:rPr>
            <a:t> </a:t>
          </a:r>
          <a:endParaRPr lang="en-IN" sz="2800" dirty="0">
            <a:latin typeface="Browallia New" panose="020B0604020202020204" pitchFamily="34" charset="-34"/>
            <a:cs typeface="Browallia New" panose="020B0604020202020204" pitchFamily="34" charset="-34"/>
          </a:endParaRPr>
        </a:p>
      </dgm:t>
    </dgm:pt>
    <dgm:pt modelId="{B8BDDE12-3D06-44BE-BBB8-E1CBDEA94C45}" type="parTrans" cxnId="{63522520-DFC2-42D4-895E-ABD5AD16D218}">
      <dgm:prSet/>
      <dgm:spPr/>
      <dgm:t>
        <a:bodyPr/>
        <a:lstStyle/>
        <a:p>
          <a:endParaRPr lang="en-IN"/>
        </a:p>
      </dgm:t>
    </dgm:pt>
    <dgm:pt modelId="{E2F868F4-BE86-4FE9-A6F1-E73807BEDB53}" type="sibTrans" cxnId="{63522520-DFC2-42D4-895E-ABD5AD16D218}">
      <dgm:prSet/>
      <dgm:spPr/>
      <dgm:t>
        <a:bodyPr/>
        <a:lstStyle/>
        <a:p>
          <a:endParaRPr lang="en-IN"/>
        </a:p>
      </dgm:t>
    </dgm:pt>
    <dgm:pt modelId="{5D10DDEC-4C5A-4797-B83B-5F6FADBB765D}">
      <dgm:prSet custT="1"/>
      <dgm:spPr/>
      <dgm:t>
        <a:bodyPr/>
        <a:lstStyle/>
        <a:p>
          <a:pPr algn="just"/>
          <a:r>
            <a:rPr lang="en-GB" sz="2400" b="0" i="0" dirty="0">
              <a:latin typeface="Browallia New" panose="020B0604020202020204" pitchFamily="34" charset="-34"/>
              <a:cs typeface="Browallia New" panose="020B0604020202020204" pitchFamily="34" charset="-34"/>
            </a:rPr>
            <a:t>A hard outer layer that is dense, strong, and durable. </a:t>
          </a:r>
          <a:endParaRPr lang="en-IN" sz="2400" dirty="0">
            <a:latin typeface="Browallia New" panose="020B0604020202020204" pitchFamily="34" charset="-34"/>
            <a:cs typeface="Browallia New" panose="020B0604020202020204" pitchFamily="34" charset="-34"/>
          </a:endParaRPr>
        </a:p>
      </dgm:t>
    </dgm:pt>
    <dgm:pt modelId="{2B07AE46-6C37-4421-ABC1-671D26C7F38C}" type="parTrans" cxnId="{F48AB038-283A-48F0-AD9D-8AF4F734AE39}">
      <dgm:prSet/>
      <dgm:spPr/>
      <dgm:t>
        <a:bodyPr/>
        <a:lstStyle/>
        <a:p>
          <a:endParaRPr lang="en-IN"/>
        </a:p>
      </dgm:t>
    </dgm:pt>
    <dgm:pt modelId="{AF8EF4DA-7D8C-4D15-A435-6551E2AD8DB5}" type="sibTrans" cxnId="{F48AB038-283A-48F0-AD9D-8AF4F734AE39}">
      <dgm:prSet/>
      <dgm:spPr/>
      <dgm:t>
        <a:bodyPr/>
        <a:lstStyle/>
        <a:p>
          <a:endParaRPr lang="en-IN"/>
        </a:p>
      </dgm:t>
    </dgm:pt>
    <dgm:pt modelId="{EDDFB24B-07DA-4FA0-892E-8057BCFD2218}">
      <dgm:prSet custT="1"/>
      <dgm:spPr/>
      <dgm:t>
        <a:bodyPr/>
        <a:lstStyle/>
        <a:p>
          <a:pPr algn="just"/>
          <a:r>
            <a:rPr lang="en-GB" sz="2400" b="0" i="0" dirty="0">
              <a:latin typeface="Browallia New" panose="020B0604020202020204" pitchFamily="34" charset="-34"/>
              <a:cs typeface="Browallia New" panose="020B0604020202020204" pitchFamily="34" charset="-34"/>
            </a:rPr>
            <a:t>This consists of a network of trabeculae or rod-like structures. </a:t>
          </a:r>
          <a:endParaRPr lang="en-IN" sz="2400" dirty="0">
            <a:latin typeface="Browallia New" panose="020B0604020202020204" pitchFamily="34" charset="-34"/>
            <a:cs typeface="Browallia New" panose="020B0604020202020204" pitchFamily="34" charset="-34"/>
          </a:endParaRPr>
        </a:p>
      </dgm:t>
    </dgm:pt>
    <dgm:pt modelId="{99F2EC69-8BC3-4442-B19A-59DA5569937F}" type="parTrans" cxnId="{8D6BB514-188B-4EF8-98F7-9C903E33E2A5}">
      <dgm:prSet/>
      <dgm:spPr/>
      <dgm:t>
        <a:bodyPr/>
        <a:lstStyle/>
        <a:p>
          <a:endParaRPr lang="en-IN"/>
        </a:p>
      </dgm:t>
    </dgm:pt>
    <dgm:pt modelId="{F84A5E6F-5661-4305-981D-8D5FA8B691A7}" type="sibTrans" cxnId="{8D6BB514-188B-4EF8-98F7-9C903E33E2A5}">
      <dgm:prSet/>
      <dgm:spPr/>
      <dgm:t>
        <a:bodyPr/>
        <a:lstStyle/>
        <a:p>
          <a:endParaRPr lang="en-IN"/>
        </a:p>
      </dgm:t>
    </dgm:pt>
    <dgm:pt modelId="{8AC22B5D-535B-457A-819A-5244D0F3F643}">
      <dgm:prSet custT="1"/>
      <dgm:spPr/>
      <dgm:t>
        <a:bodyPr/>
        <a:lstStyle/>
        <a:p>
          <a:pPr algn="just"/>
          <a:r>
            <a:rPr lang="en-GB" sz="2400" b="0" i="0" dirty="0">
              <a:latin typeface="Browallia New" panose="020B0604020202020204" pitchFamily="34" charset="-34"/>
              <a:cs typeface="Browallia New" panose="020B0604020202020204" pitchFamily="34" charset="-34"/>
            </a:rPr>
            <a:t>Makes up around 80 % of adult bone mass.</a:t>
          </a:r>
          <a:endParaRPr lang="en-IN" sz="2400" dirty="0">
            <a:latin typeface="Browallia New" panose="020B0604020202020204" pitchFamily="34" charset="-34"/>
            <a:cs typeface="Browallia New" panose="020B0604020202020204" pitchFamily="34" charset="-34"/>
          </a:endParaRPr>
        </a:p>
      </dgm:t>
    </dgm:pt>
    <dgm:pt modelId="{8FBFAEB2-9BED-43BE-9EA7-F7ABC0167C04}" type="parTrans" cxnId="{0B2E9EF4-A33D-4C30-BC98-44D061D136FA}">
      <dgm:prSet/>
      <dgm:spPr/>
      <dgm:t>
        <a:bodyPr/>
        <a:lstStyle/>
        <a:p>
          <a:endParaRPr lang="en-IN"/>
        </a:p>
      </dgm:t>
    </dgm:pt>
    <dgm:pt modelId="{DD0DCC47-7297-4C48-9D9E-F02E2213E596}" type="sibTrans" cxnId="{0B2E9EF4-A33D-4C30-BC98-44D061D136FA}">
      <dgm:prSet/>
      <dgm:spPr/>
      <dgm:t>
        <a:bodyPr/>
        <a:lstStyle/>
        <a:p>
          <a:endParaRPr lang="en-IN"/>
        </a:p>
      </dgm:t>
    </dgm:pt>
    <dgm:pt modelId="{FF2B5C87-9BED-4FCC-937A-6C43CB682233}">
      <dgm:prSet custT="1"/>
      <dgm:spPr/>
      <dgm:t>
        <a:bodyPr/>
        <a:lstStyle/>
        <a:p>
          <a:pPr algn="just"/>
          <a:r>
            <a:rPr lang="en-GB" sz="2400" b="0" i="0" dirty="0">
              <a:latin typeface="Browallia New" panose="020B0604020202020204" pitchFamily="34" charset="-34"/>
              <a:cs typeface="Browallia New" panose="020B0604020202020204" pitchFamily="34" charset="-34"/>
            </a:rPr>
            <a:t>lighter, less dense, and more flexible than compact bone</a:t>
          </a:r>
          <a:endParaRPr lang="en-IN" sz="2400" dirty="0">
            <a:latin typeface="Browallia New" panose="020B0604020202020204" pitchFamily="34" charset="-34"/>
            <a:cs typeface="Browallia New" panose="020B0604020202020204" pitchFamily="34" charset="-34"/>
          </a:endParaRPr>
        </a:p>
      </dgm:t>
    </dgm:pt>
    <dgm:pt modelId="{7AC96EE0-1944-4F02-9F16-801E0CFB1D2C}" type="parTrans" cxnId="{5E78297F-5F56-4E32-9D48-9BE414D6A389}">
      <dgm:prSet/>
      <dgm:spPr/>
      <dgm:t>
        <a:bodyPr/>
        <a:lstStyle/>
        <a:p>
          <a:endParaRPr lang="en-IN"/>
        </a:p>
      </dgm:t>
    </dgm:pt>
    <dgm:pt modelId="{38F02B1C-3E60-4B6C-8442-A68E851B5274}" type="sibTrans" cxnId="{5E78297F-5F56-4E32-9D48-9BE414D6A389}">
      <dgm:prSet/>
      <dgm:spPr/>
      <dgm:t>
        <a:bodyPr/>
        <a:lstStyle/>
        <a:p>
          <a:endParaRPr lang="en-IN"/>
        </a:p>
      </dgm:t>
    </dgm:pt>
    <dgm:pt modelId="{76F3BC2E-C934-4605-B2CD-E23014112A50}" type="pres">
      <dgm:prSet presAssocID="{9B1AB274-F9F0-4518-8513-E9A56730EC3B}" presName="linear" presStyleCnt="0">
        <dgm:presLayoutVars>
          <dgm:animLvl val="lvl"/>
          <dgm:resizeHandles val="exact"/>
        </dgm:presLayoutVars>
      </dgm:prSet>
      <dgm:spPr/>
    </dgm:pt>
    <dgm:pt modelId="{54927E72-79F3-4CA1-A77F-689F2D6576E8}" type="pres">
      <dgm:prSet presAssocID="{D64B146F-6117-454A-8F99-9F1CCA35A1E7}" presName="parentText" presStyleLbl="node1" presStyleIdx="0" presStyleCnt="2" custScaleY="74667">
        <dgm:presLayoutVars>
          <dgm:chMax val="0"/>
          <dgm:bulletEnabled val="1"/>
        </dgm:presLayoutVars>
      </dgm:prSet>
      <dgm:spPr/>
    </dgm:pt>
    <dgm:pt modelId="{3540299B-CC96-4DD3-8B62-27702BDAA970}" type="pres">
      <dgm:prSet presAssocID="{D64B146F-6117-454A-8F99-9F1CCA35A1E7}" presName="childText" presStyleLbl="revTx" presStyleIdx="0" presStyleCnt="2">
        <dgm:presLayoutVars>
          <dgm:bulletEnabled val="1"/>
        </dgm:presLayoutVars>
      </dgm:prSet>
      <dgm:spPr/>
    </dgm:pt>
    <dgm:pt modelId="{B10838F7-C384-4E6E-970C-63EB84069344}" type="pres">
      <dgm:prSet presAssocID="{79775562-3B35-4CC7-83E4-86B91F203D03}" presName="parentText" presStyleLbl="node1" presStyleIdx="1" presStyleCnt="2" custScaleY="74667">
        <dgm:presLayoutVars>
          <dgm:chMax val="0"/>
          <dgm:bulletEnabled val="1"/>
        </dgm:presLayoutVars>
      </dgm:prSet>
      <dgm:spPr/>
    </dgm:pt>
    <dgm:pt modelId="{B933074A-8782-4752-8987-CD696BCD49A9}" type="pres">
      <dgm:prSet presAssocID="{79775562-3B35-4CC7-83E4-86B91F203D03}" presName="childText" presStyleLbl="revTx" presStyleIdx="1" presStyleCnt="2">
        <dgm:presLayoutVars>
          <dgm:bulletEnabled val="1"/>
        </dgm:presLayoutVars>
      </dgm:prSet>
      <dgm:spPr/>
    </dgm:pt>
  </dgm:ptLst>
  <dgm:cxnLst>
    <dgm:cxn modelId="{9AF3D60B-BD8D-43E0-848B-63CD2E7A2D9A}" type="presOf" srcId="{9B1AB274-F9F0-4518-8513-E9A56730EC3B}" destId="{76F3BC2E-C934-4605-B2CD-E23014112A50}" srcOrd="0" destOrd="0" presId="urn:microsoft.com/office/officeart/2005/8/layout/vList2"/>
    <dgm:cxn modelId="{8D6BB514-188B-4EF8-98F7-9C903E33E2A5}" srcId="{79775562-3B35-4CC7-83E4-86B91F203D03}" destId="{EDDFB24B-07DA-4FA0-892E-8057BCFD2218}" srcOrd="0" destOrd="0" parTransId="{99F2EC69-8BC3-4442-B19A-59DA5569937F}" sibTransId="{F84A5E6F-5661-4305-981D-8D5FA8B691A7}"/>
    <dgm:cxn modelId="{63522520-DFC2-42D4-895E-ABD5AD16D218}" srcId="{9B1AB274-F9F0-4518-8513-E9A56730EC3B}" destId="{79775562-3B35-4CC7-83E4-86B91F203D03}" srcOrd="1" destOrd="0" parTransId="{B8BDDE12-3D06-44BE-BBB8-E1CBDEA94C45}" sibTransId="{E2F868F4-BE86-4FE9-A6F1-E73807BEDB53}"/>
    <dgm:cxn modelId="{F48AB038-283A-48F0-AD9D-8AF4F734AE39}" srcId="{D64B146F-6117-454A-8F99-9F1CCA35A1E7}" destId="{5D10DDEC-4C5A-4797-B83B-5F6FADBB765D}" srcOrd="0" destOrd="0" parTransId="{2B07AE46-6C37-4421-ABC1-671D26C7F38C}" sibTransId="{AF8EF4DA-7D8C-4D15-A435-6551E2AD8DB5}"/>
    <dgm:cxn modelId="{81F6143D-5979-45A2-B387-3CB4D1F6BBA7}" type="presOf" srcId="{8AC22B5D-535B-457A-819A-5244D0F3F643}" destId="{3540299B-CC96-4DD3-8B62-27702BDAA970}" srcOrd="0" destOrd="1" presId="urn:microsoft.com/office/officeart/2005/8/layout/vList2"/>
    <dgm:cxn modelId="{5AB0BC3E-07B3-4970-8906-723107431C6A}" srcId="{9B1AB274-F9F0-4518-8513-E9A56730EC3B}" destId="{D64B146F-6117-454A-8F99-9F1CCA35A1E7}" srcOrd="0" destOrd="0" parTransId="{10743924-FAA7-40FA-B21F-0D02E139124E}" sibTransId="{FC976BEE-FF6B-4B5E-9D3E-7383AB6F1367}"/>
    <dgm:cxn modelId="{D0E7D86C-F28F-41B9-99B0-D36128C622DE}" type="presOf" srcId="{FF2B5C87-9BED-4FCC-937A-6C43CB682233}" destId="{B933074A-8782-4752-8987-CD696BCD49A9}" srcOrd="0" destOrd="1" presId="urn:microsoft.com/office/officeart/2005/8/layout/vList2"/>
    <dgm:cxn modelId="{5E78297F-5F56-4E32-9D48-9BE414D6A389}" srcId="{79775562-3B35-4CC7-83E4-86B91F203D03}" destId="{FF2B5C87-9BED-4FCC-937A-6C43CB682233}" srcOrd="1" destOrd="0" parTransId="{7AC96EE0-1944-4F02-9F16-801E0CFB1D2C}" sibTransId="{38F02B1C-3E60-4B6C-8442-A68E851B5274}"/>
    <dgm:cxn modelId="{9D49F09F-9AA2-4F30-B40F-6A4428CB0CC4}" type="presOf" srcId="{5D10DDEC-4C5A-4797-B83B-5F6FADBB765D}" destId="{3540299B-CC96-4DD3-8B62-27702BDAA970}" srcOrd="0" destOrd="0" presId="urn:microsoft.com/office/officeart/2005/8/layout/vList2"/>
    <dgm:cxn modelId="{B2FE0BA3-DA88-451C-A2CE-36E4DBF9F8A7}" type="presOf" srcId="{EDDFB24B-07DA-4FA0-892E-8057BCFD2218}" destId="{B933074A-8782-4752-8987-CD696BCD49A9}" srcOrd="0" destOrd="0" presId="urn:microsoft.com/office/officeart/2005/8/layout/vList2"/>
    <dgm:cxn modelId="{122AAAC1-EAA3-4FA9-80FB-34F8F4ABD151}" type="presOf" srcId="{D64B146F-6117-454A-8F99-9F1CCA35A1E7}" destId="{54927E72-79F3-4CA1-A77F-689F2D6576E8}" srcOrd="0" destOrd="0" presId="urn:microsoft.com/office/officeart/2005/8/layout/vList2"/>
    <dgm:cxn modelId="{F2891FD3-FD80-49A0-A400-58E99A632E94}" type="presOf" srcId="{79775562-3B35-4CC7-83E4-86B91F203D03}" destId="{B10838F7-C384-4E6E-970C-63EB84069344}" srcOrd="0" destOrd="0" presId="urn:microsoft.com/office/officeart/2005/8/layout/vList2"/>
    <dgm:cxn modelId="{0B2E9EF4-A33D-4C30-BC98-44D061D136FA}" srcId="{D64B146F-6117-454A-8F99-9F1CCA35A1E7}" destId="{8AC22B5D-535B-457A-819A-5244D0F3F643}" srcOrd="1" destOrd="0" parTransId="{8FBFAEB2-9BED-43BE-9EA7-F7ABC0167C04}" sibTransId="{DD0DCC47-7297-4C48-9D9E-F02E2213E596}"/>
    <dgm:cxn modelId="{9773217D-AC36-4623-8C7C-3284BECE86E9}" type="presParOf" srcId="{76F3BC2E-C934-4605-B2CD-E23014112A50}" destId="{54927E72-79F3-4CA1-A77F-689F2D6576E8}" srcOrd="0" destOrd="0" presId="urn:microsoft.com/office/officeart/2005/8/layout/vList2"/>
    <dgm:cxn modelId="{BC21076E-7CE8-4706-AB01-4BC92F071869}" type="presParOf" srcId="{76F3BC2E-C934-4605-B2CD-E23014112A50}" destId="{3540299B-CC96-4DD3-8B62-27702BDAA970}" srcOrd="1" destOrd="0" presId="urn:microsoft.com/office/officeart/2005/8/layout/vList2"/>
    <dgm:cxn modelId="{A0D361B8-3D7F-4C38-976E-D150060E2381}" type="presParOf" srcId="{76F3BC2E-C934-4605-B2CD-E23014112A50}" destId="{B10838F7-C384-4E6E-970C-63EB84069344}" srcOrd="2" destOrd="0" presId="urn:microsoft.com/office/officeart/2005/8/layout/vList2"/>
    <dgm:cxn modelId="{EC152E16-CDBD-4C5D-9267-798A36D582D6}" type="presParOf" srcId="{76F3BC2E-C934-4605-B2CD-E23014112A50}" destId="{B933074A-8782-4752-8987-CD696BCD49A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7710BE-ED32-4CE1-9A51-8D594631F60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CD258308-35E2-47E0-A949-5DCE864DA023}">
      <dgm:prSet phldrT="[Text]" custT="1"/>
      <dgm:spPr/>
      <dgm:t>
        <a:bodyPr/>
        <a:lstStyle/>
        <a:p>
          <a:r>
            <a:rPr lang="en-IN" sz="1400" b="1" dirty="0"/>
            <a:t>Bone</a:t>
          </a:r>
        </a:p>
      </dgm:t>
    </dgm:pt>
    <dgm:pt modelId="{64DA13CB-A507-4A5B-A6F5-D82FB0667DD0}" type="parTrans" cxnId="{D42382E9-8CF1-4FF7-8120-7A2E3996949D}">
      <dgm:prSet/>
      <dgm:spPr/>
      <dgm:t>
        <a:bodyPr/>
        <a:lstStyle/>
        <a:p>
          <a:endParaRPr lang="en-IN"/>
        </a:p>
      </dgm:t>
    </dgm:pt>
    <dgm:pt modelId="{B133DF1C-FC99-4866-B0E1-8B645EB035DC}" type="sibTrans" cxnId="{D42382E9-8CF1-4FF7-8120-7A2E3996949D}">
      <dgm:prSet/>
      <dgm:spPr/>
      <dgm:t>
        <a:bodyPr/>
        <a:lstStyle/>
        <a:p>
          <a:endParaRPr lang="en-IN"/>
        </a:p>
      </dgm:t>
    </dgm:pt>
    <dgm:pt modelId="{C6220EE6-BADC-4FD0-9F2F-2E7589A84953}" type="asst">
      <dgm:prSet phldrT="[Text]" custT="1"/>
      <dgm:spPr>
        <a:ln>
          <a:solidFill>
            <a:srgbClr val="C00000"/>
          </a:solidFill>
        </a:ln>
      </dgm:spPr>
      <dgm:t>
        <a:bodyPr/>
        <a:lstStyle/>
        <a:p>
          <a:r>
            <a:rPr lang="en-IN" sz="1400" b="1" dirty="0"/>
            <a:t>Cells</a:t>
          </a:r>
        </a:p>
      </dgm:t>
    </dgm:pt>
    <dgm:pt modelId="{7A7AAB87-3B7E-4D51-B14C-202228FA8B80}" type="parTrans" cxnId="{6AF68809-F823-47BC-A699-CA0E815EA33D}">
      <dgm:prSet/>
      <dgm:spPr>
        <a:ln w="28575">
          <a:solidFill>
            <a:srgbClr val="C00000"/>
          </a:solidFill>
        </a:ln>
      </dgm:spPr>
      <dgm:t>
        <a:bodyPr/>
        <a:lstStyle/>
        <a:p>
          <a:endParaRPr lang="en-IN"/>
        </a:p>
      </dgm:t>
    </dgm:pt>
    <dgm:pt modelId="{A29978C9-6501-4405-A825-2302320EE2A4}" type="sibTrans" cxnId="{6AF68809-F823-47BC-A699-CA0E815EA33D}">
      <dgm:prSet/>
      <dgm:spPr/>
      <dgm:t>
        <a:bodyPr/>
        <a:lstStyle/>
        <a:p>
          <a:endParaRPr lang="en-IN"/>
        </a:p>
      </dgm:t>
    </dgm:pt>
    <dgm:pt modelId="{314F85DF-5A61-4865-B9A8-14A27163390C}" type="asst">
      <dgm:prSet phldrT="[Text]" custT="1"/>
      <dgm:spPr/>
      <dgm:t>
        <a:bodyPr/>
        <a:lstStyle/>
        <a:p>
          <a:r>
            <a:rPr lang="en-IN" sz="1400" b="1" dirty="0"/>
            <a:t>Osteoblast</a:t>
          </a:r>
        </a:p>
      </dgm:t>
    </dgm:pt>
    <dgm:pt modelId="{8BADA684-0545-42C3-A0AB-8EAD6EE036D8}" type="parTrans" cxnId="{68E4990F-5DF3-4DF5-9168-E00D25370294}">
      <dgm:prSet/>
      <dgm:spPr>
        <a:ln w="28575"/>
      </dgm:spPr>
      <dgm:t>
        <a:bodyPr/>
        <a:lstStyle/>
        <a:p>
          <a:endParaRPr lang="en-IN"/>
        </a:p>
      </dgm:t>
    </dgm:pt>
    <dgm:pt modelId="{FDA6ABF3-5001-47F7-961E-26BD0D7FCDFA}" type="sibTrans" cxnId="{68E4990F-5DF3-4DF5-9168-E00D25370294}">
      <dgm:prSet/>
      <dgm:spPr/>
      <dgm:t>
        <a:bodyPr/>
        <a:lstStyle/>
        <a:p>
          <a:endParaRPr lang="en-IN"/>
        </a:p>
      </dgm:t>
    </dgm:pt>
    <dgm:pt modelId="{0976FF65-BF97-48A8-AB7D-5CF917129B21}" type="asst">
      <dgm:prSet phldrT="[Text]" custT="1"/>
      <dgm:spPr/>
      <dgm:t>
        <a:bodyPr/>
        <a:lstStyle/>
        <a:p>
          <a:r>
            <a:rPr lang="en-IN" sz="1400" b="1" dirty="0"/>
            <a:t>Osteoclast</a:t>
          </a:r>
        </a:p>
      </dgm:t>
    </dgm:pt>
    <dgm:pt modelId="{6FBAEF0C-754D-4306-8363-4C55130C5D1C}" type="parTrans" cxnId="{D389E432-FA24-47B7-AE97-56A5F85F2A96}">
      <dgm:prSet/>
      <dgm:spPr/>
      <dgm:t>
        <a:bodyPr/>
        <a:lstStyle/>
        <a:p>
          <a:endParaRPr lang="en-IN"/>
        </a:p>
      </dgm:t>
    </dgm:pt>
    <dgm:pt modelId="{97542E73-5473-43E4-A63B-6FEF023F00EE}" type="sibTrans" cxnId="{D389E432-FA24-47B7-AE97-56A5F85F2A96}">
      <dgm:prSet/>
      <dgm:spPr/>
      <dgm:t>
        <a:bodyPr/>
        <a:lstStyle/>
        <a:p>
          <a:endParaRPr lang="en-IN"/>
        </a:p>
      </dgm:t>
    </dgm:pt>
    <dgm:pt modelId="{1B2AB6AF-5648-47CB-857E-4E9CC5C81BDE}" type="asst">
      <dgm:prSet phldrT="[Text]" custT="1"/>
      <dgm:spPr/>
      <dgm:t>
        <a:bodyPr/>
        <a:lstStyle/>
        <a:p>
          <a:r>
            <a:rPr lang="en-IN" sz="1400" b="1" dirty="0"/>
            <a:t>Osteocyte</a:t>
          </a:r>
        </a:p>
      </dgm:t>
    </dgm:pt>
    <dgm:pt modelId="{B0393BCC-273D-4615-92FD-35F16F3CBA75}" type="parTrans" cxnId="{F3F9D726-1CF9-4773-A0DB-EF4F7C169486}">
      <dgm:prSet/>
      <dgm:spPr>
        <a:ln w="28575"/>
      </dgm:spPr>
      <dgm:t>
        <a:bodyPr/>
        <a:lstStyle/>
        <a:p>
          <a:endParaRPr lang="en-IN"/>
        </a:p>
      </dgm:t>
    </dgm:pt>
    <dgm:pt modelId="{31366A71-7399-4407-9CD3-D915E0DB5695}" type="sibTrans" cxnId="{F3F9D726-1CF9-4773-A0DB-EF4F7C169486}">
      <dgm:prSet/>
      <dgm:spPr/>
      <dgm:t>
        <a:bodyPr/>
        <a:lstStyle/>
        <a:p>
          <a:endParaRPr lang="en-IN"/>
        </a:p>
      </dgm:t>
    </dgm:pt>
    <dgm:pt modelId="{7829B078-6089-4ADE-994E-9715767A3A37}" type="asst">
      <dgm:prSet phldrT="[Text]" custT="1"/>
      <dgm:spPr>
        <a:ln>
          <a:solidFill>
            <a:srgbClr val="C00000"/>
          </a:solidFill>
        </a:ln>
      </dgm:spPr>
      <dgm:t>
        <a:bodyPr/>
        <a:lstStyle/>
        <a:p>
          <a:r>
            <a:rPr lang="en-IN" sz="1400" b="1" dirty="0"/>
            <a:t>Matrix</a:t>
          </a:r>
        </a:p>
      </dgm:t>
    </dgm:pt>
    <dgm:pt modelId="{B994B233-246F-4D20-B647-010237156F8A}" type="parTrans" cxnId="{1DEBEBD2-6DA4-4025-BCF8-F188BB15D265}">
      <dgm:prSet/>
      <dgm:spPr>
        <a:ln w="28575">
          <a:solidFill>
            <a:srgbClr val="C00000"/>
          </a:solidFill>
        </a:ln>
      </dgm:spPr>
      <dgm:t>
        <a:bodyPr/>
        <a:lstStyle/>
        <a:p>
          <a:endParaRPr lang="en-IN"/>
        </a:p>
      </dgm:t>
    </dgm:pt>
    <dgm:pt modelId="{B58DD484-41D4-48CC-925E-C93AB634C1F0}" type="sibTrans" cxnId="{1DEBEBD2-6DA4-4025-BCF8-F188BB15D265}">
      <dgm:prSet/>
      <dgm:spPr/>
      <dgm:t>
        <a:bodyPr/>
        <a:lstStyle/>
        <a:p>
          <a:endParaRPr lang="en-IN"/>
        </a:p>
      </dgm:t>
    </dgm:pt>
    <dgm:pt modelId="{698AE7EC-7E75-4580-ACB3-44C3ED3BC53E}" type="asst">
      <dgm:prSet phldrT="[Text]" custT="1"/>
      <dgm:spPr>
        <a:ln>
          <a:solidFill>
            <a:srgbClr val="00B050"/>
          </a:solidFill>
        </a:ln>
      </dgm:spPr>
      <dgm:t>
        <a:bodyPr/>
        <a:lstStyle/>
        <a:p>
          <a:r>
            <a:rPr lang="en-IN" sz="1400" b="1" dirty="0"/>
            <a:t>Organic Compounds</a:t>
          </a:r>
        </a:p>
      </dgm:t>
    </dgm:pt>
    <dgm:pt modelId="{BA316EC4-A72E-40BC-A70A-73363FEA45EA}" type="parTrans" cxnId="{0B4ED2F4-321C-4D7A-A7B5-278095FB8126}">
      <dgm:prSet/>
      <dgm:spPr>
        <a:solidFill>
          <a:srgbClr val="00B050"/>
        </a:solidFill>
        <a:ln w="28575">
          <a:solidFill>
            <a:srgbClr val="00B050"/>
          </a:solidFill>
        </a:ln>
      </dgm:spPr>
      <dgm:t>
        <a:bodyPr/>
        <a:lstStyle/>
        <a:p>
          <a:endParaRPr lang="en-IN"/>
        </a:p>
      </dgm:t>
    </dgm:pt>
    <dgm:pt modelId="{3FF12B1E-E0B1-4BFA-A389-6DCD2A2D09BD}" type="sibTrans" cxnId="{0B4ED2F4-321C-4D7A-A7B5-278095FB8126}">
      <dgm:prSet/>
      <dgm:spPr/>
      <dgm:t>
        <a:bodyPr/>
        <a:lstStyle/>
        <a:p>
          <a:endParaRPr lang="en-IN"/>
        </a:p>
      </dgm:t>
    </dgm:pt>
    <dgm:pt modelId="{2A034CBA-2CA9-4F87-9CB0-15CF8FF1B353}" type="asst">
      <dgm:prSet phldrT="[Text]" custT="1"/>
      <dgm:spPr>
        <a:ln>
          <a:solidFill>
            <a:srgbClr val="002060"/>
          </a:solidFill>
        </a:ln>
      </dgm:spPr>
      <dgm:t>
        <a:bodyPr/>
        <a:lstStyle/>
        <a:p>
          <a:r>
            <a:rPr lang="en-IN" sz="1400" b="1" dirty="0"/>
            <a:t>Collagen</a:t>
          </a:r>
        </a:p>
      </dgm:t>
    </dgm:pt>
    <dgm:pt modelId="{0D0EC86E-ADC5-43FC-AD66-75DD8E91F2B1}" type="parTrans" cxnId="{CA580552-CAC7-4004-BA08-F77EBB0ADA78}">
      <dgm:prSet/>
      <dgm:spPr>
        <a:ln>
          <a:solidFill>
            <a:srgbClr val="002060"/>
          </a:solidFill>
        </a:ln>
      </dgm:spPr>
      <dgm:t>
        <a:bodyPr/>
        <a:lstStyle/>
        <a:p>
          <a:endParaRPr lang="en-IN"/>
        </a:p>
      </dgm:t>
    </dgm:pt>
    <dgm:pt modelId="{5B13D719-F009-42A8-A4DE-300EDF282952}" type="sibTrans" cxnId="{CA580552-CAC7-4004-BA08-F77EBB0ADA78}">
      <dgm:prSet/>
      <dgm:spPr/>
      <dgm:t>
        <a:bodyPr/>
        <a:lstStyle/>
        <a:p>
          <a:endParaRPr lang="en-IN"/>
        </a:p>
      </dgm:t>
    </dgm:pt>
    <dgm:pt modelId="{F2EC6BC1-5199-4A25-9EDF-903ACB24BCA3}" type="asst">
      <dgm:prSet phldrT="[Text]" custT="1"/>
      <dgm:spPr>
        <a:ln>
          <a:solidFill>
            <a:srgbClr val="002060"/>
          </a:solidFill>
        </a:ln>
      </dgm:spPr>
      <dgm:t>
        <a:bodyPr/>
        <a:lstStyle/>
        <a:p>
          <a:r>
            <a:rPr lang="en-IN" sz="1400" b="1" dirty="0"/>
            <a:t>Non Collagenous</a:t>
          </a:r>
        </a:p>
      </dgm:t>
    </dgm:pt>
    <dgm:pt modelId="{1D3F40E4-47B0-4475-8BA3-25B470F68447}" type="parTrans" cxnId="{E5FACFBB-1227-4A3B-8023-AF5D0FD1BBE9}">
      <dgm:prSet/>
      <dgm:spPr/>
      <dgm:t>
        <a:bodyPr/>
        <a:lstStyle/>
        <a:p>
          <a:endParaRPr lang="en-IN"/>
        </a:p>
      </dgm:t>
    </dgm:pt>
    <dgm:pt modelId="{04B4018E-E03B-4581-A187-BD803A7F4496}" type="sibTrans" cxnId="{E5FACFBB-1227-4A3B-8023-AF5D0FD1BBE9}">
      <dgm:prSet/>
      <dgm:spPr/>
      <dgm:t>
        <a:bodyPr/>
        <a:lstStyle/>
        <a:p>
          <a:endParaRPr lang="en-IN"/>
        </a:p>
      </dgm:t>
    </dgm:pt>
    <dgm:pt modelId="{2A59DF8D-C609-4C79-A608-095B92D4E792}" type="asst">
      <dgm:prSet phldrT="[Text]" custT="1"/>
      <dgm:spPr>
        <a:ln>
          <a:solidFill>
            <a:srgbClr val="00B050"/>
          </a:solidFill>
        </a:ln>
      </dgm:spPr>
      <dgm:t>
        <a:bodyPr/>
        <a:lstStyle/>
        <a:p>
          <a:r>
            <a:rPr lang="en-IN" sz="1400" b="1" dirty="0"/>
            <a:t>Inorganic Compounds</a:t>
          </a:r>
        </a:p>
      </dgm:t>
    </dgm:pt>
    <dgm:pt modelId="{AD522737-DE57-40DE-BE09-4955B814B660}" type="parTrans" cxnId="{A77BFF3C-C1DE-4382-95BE-D6FB6702FF6C}">
      <dgm:prSet/>
      <dgm:spPr>
        <a:solidFill>
          <a:srgbClr val="00B050"/>
        </a:solidFill>
        <a:ln w="28575">
          <a:solidFill>
            <a:srgbClr val="00B050"/>
          </a:solidFill>
        </a:ln>
      </dgm:spPr>
      <dgm:t>
        <a:bodyPr/>
        <a:lstStyle/>
        <a:p>
          <a:endParaRPr lang="en-IN"/>
        </a:p>
      </dgm:t>
    </dgm:pt>
    <dgm:pt modelId="{D2C1DE95-0360-48FE-8BE3-019F72B3D088}" type="sibTrans" cxnId="{A77BFF3C-C1DE-4382-95BE-D6FB6702FF6C}">
      <dgm:prSet/>
      <dgm:spPr/>
      <dgm:t>
        <a:bodyPr/>
        <a:lstStyle/>
        <a:p>
          <a:endParaRPr lang="en-IN"/>
        </a:p>
      </dgm:t>
    </dgm:pt>
    <dgm:pt modelId="{5D8A4A6F-4C41-4BAD-81E3-8173EA3AC7EF}" type="asst">
      <dgm:prSet phldrT="[Text]" custT="1"/>
      <dgm:spPr>
        <a:ln>
          <a:solidFill>
            <a:srgbClr val="00B0F0"/>
          </a:solidFill>
        </a:ln>
      </dgm:spPr>
      <dgm:t>
        <a:bodyPr/>
        <a:lstStyle/>
        <a:p>
          <a:r>
            <a:rPr lang="en-IN" sz="1200" b="1" dirty="0"/>
            <a:t>Calcium</a:t>
          </a:r>
        </a:p>
      </dgm:t>
    </dgm:pt>
    <dgm:pt modelId="{EAADB93E-47AC-4D86-9754-D3367E293F0D}" type="parTrans" cxnId="{98232ED8-87B4-4248-B8F0-8AD1D2BA5DB9}">
      <dgm:prSet/>
      <dgm:spPr>
        <a:ln w="28575">
          <a:solidFill>
            <a:srgbClr val="00B0F0"/>
          </a:solidFill>
        </a:ln>
      </dgm:spPr>
      <dgm:t>
        <a:bodyPr/>
        <a:lstStyle/>
        <a:p>
          <a:endParaRPr lang="en-IN"/>
        </a:p>
      </dgm:t>
    </dgm:pt>
    <dgm:pt modelId="{53AF269C-4E0B-4EBF-A77F-4EC05BE122C6}" type="sibTrans" cxnId="{98232ED8-87B4-4248-B8F0-8AD1D2BA5DB9}">
      <dgm:prSet/>
      <dgm:spPr/>
      <dgm:t>
        <a:bodyPr/>
        <a:lstStyle/>
        <a:p>
          <a:endParaRPr lang="en-IN"/>
        </a:p>
      </dgm:t>
    </dgm:pt>
    <dgm:pt modelId="{D8C12846-C113-4672-833D-8B14FDBA2E86}" type="asst">
      <dgm:prSet phldrT="[Text]" custT="1"/>
      <dgm:spPr>
        <a:ln>
          <a:solidFill>
            <a:srgbClr val="00B0F0"/>
          </a:solidFill>
        </a:ln>
      </dgm:spPr>
      <dgm:t>
        <a:bodyPr/>
        <a:lstStyle/>
        <a:p>
          <a:r>
            <a:rPr lang="en-IN" sz="1200" b="1" dirty="0"/>
            <a:t>Phosphate</a:t>
          </a:r>
        </a:p>
      </dgm:t>
    </dgm:pt>
    <dgm:pt modelId="{0FF2369C-98E2-45BE-A0E5-DC45AD7B9368}" type="parTrans" cxnId="{CBA230C6-AE0A-40E6-873B-4DECC6B094F5}">
      <dgm:prSet/>
      <dgm:spPr/>
      <dgm:t>
        <a:bodyPr/>
        <a:lstStyle/>
        <a:p>
          <a:endParaRPr lang="en-IN"/>
        </a:p>
      </dgm:t>
    </dgm:pt>
    <dgm:pt modelId="{4388DAC5-9BAC-4BCB-9BEB-7D725C966D04}" type="sibTrans" cxnId="{CBA230C6-AE0A-40E6-873B-4DECC6B094F5}">
      <dgm:prSet/>
      <dgm:spPr/>
      <dgm:t>
        <a:bodyPr/>
        <a:lstStyle/>
        <a:p>
          <a:endParaRPr lang="en-IN"/>
        </a:p>
      </dgm:t>
    </dgm:pt>
    <dgm:pt modelId="{EB3DCA6F-A422-46FB-A511-6CF27E0906B9}" type="asst">
      <dgm:prSet phldrT="[Text]" custT="1"/>
      <dgm:spPr>
        <a:ln>
          <a:solidFill>
            <a:srgbClr val="00B0F0"/>
          </a:solidFill>
        </a:ln>
      </dgm:spPr>
      <dgm:t>
        <a:bodyPr/>
        <a:lstStyle/>
        <a:p>
          <a:r>
            <a:rPr lang="en-IN" sz="1200" b="1" dirty="0"/>
            <a:t>Carbonate</a:t>
          </a:r>
        </a:p>
      </dgm:t>
    </dgm:pt>
    <dgm:pt modelId="{A04C4A56-C1C3-4568-80D0-1CCDCC8EB734}" type="parTrans" cxnId="{86279BF7-3792-4F69-96F2-140E752C4B8C}">
      <dgm:prSet/>
      <dgm:spPr/>
      <dgm:t>
        <a:bodyPr/>
        <a:lstStyle/>
        <a:p>
          <a:endParaRPr lang="en-IN"/>
        </a:p>
      </dgm:t>
    </dgm:pt>
    <dgm:pt modelId="{192F7FC0-09DE-491E-9EC5-E9C3F376B1EE}" type="sibTrans" cxnId="{86279BF7-3792-4F69-96F2-140E752C4B8C}">
      <dgm:prSet/>
      <dgm:spPr/>
      <dgm:t>
        <a:bodyPr/>
        <a:lstStyle/>
        <a:p>
          <a:endParaRPr lang="en-IN"/>
        </a:p>
      </dgm:t>
    </dgm:pt>
    <dgm:pt modelId="{13F04528-84FE-4043-9F4A-AEDD2D66A0B2}" type="asst">
      <dgm:prSet phldrT="[Text]" custT="1"/>
      <dgm:spPr>
        <a:ln>
          <a:solidFill>
            <a:srgbClr val="00B0F0"/>
          </a:solidFill>
        </a:ln>
      </dgm:spPr>
      <dgm:t>
        <a:bodyPr/>
        <a:lstStyle/>
        <a:p>
          <a:r>
            <a:rPr lang="en-IN" sz="1200" b="1" dirty="0"/>
            <a:t>Sodium</a:t>
          </a:r>
        </a:p>
      </dgm:t>
    </dgm:pt>
    <dgm:pt modelId="{969AEC0A-E32F-46FC-A562-59540905C4DA}" type="parTrans" cxnId="{0CED4317-412A-4844-B17B-6E9C42F60D57}">
      <dgm:prSet/>
      <dgm:spPr/>
      <dgm:t>
        <a:bodyPr/>
        <a:lstStyle/>
        <a:p>
          <a:endParaRPr lang="en-IN"/>
        </a:p>
      </dgm:t>
    </dgm:pt>
    <dgm:pt modelId="{0AA61220-1565-4804-835E-5E3D9896EF99}" type="sibTrans" cxnId="{0CED4317-412A-4844-B17B-6E9C42F60D57}">
      <dgm:prSet/>
      <dgm:spPr/>
      <dgm:t>
        <a:bodyPr/>
        <a:lstStyle/>
        <a:p>
          <a:endParaRPr lang="en-IN"/>
        </a:p>
      </dgm:t>
    </dgm:pt>
    <dgm:pt modelId="{16027CC8-553D-4F40-93F1-FF3E4C67501D}" type="asst">
      <dgm:prSet phldrT="[Text]" custT="1"/>
      <dgm:spPr>
        <a:ln>
          <a:solidFill>
            <a:srgbClr val="00B0F0"/>
          </a:solidFill>
        </a:ln>
      </dgm:spPr>
      <dgm:t>
        <a:bodyPr/>
        <a:lstStyle/>
        <a:p>
          <a:r>
            <a:rPr lang="en-IN" sz="1100" b="1" dirty="0"/>
            <a:t>Magnesium</a:t>
          </a:r>
        </a:p>
      </dgm:t>
    </dgm:pt>
    <dgm:pt modelId="{84A1D940-595E-47F3-99DB-C9F0979116CD}" type="parTrans" cxnId="{ED9BF601-84BD-4C3B-950B-956E382C3AC3}">
      <dgm:prSet/>
      <dgm:spPr>
        <a:ln>
          <a:solidFill>
            <a:srgbClr val="00B0F0"/>
          </a:solidFill>
        </a:ln>
      </dgm:spPr>
      <dgm:t>
        <a:bodyPr/>
        <a:lstStyle/>
        <a:p>
          <a:endParaRPr lang="en-IN"/>
        </a:p>
      </dgm:t>
    </dgm:pt>
    <dgm:pt modelId="{96B7278B-48CD-4AFA-A3C1-1E42C79A52F9}" type="sibTrans" cxnId="{ED9BF601-84BD-4C3B-950B-956E382C3AC3}">
      <dgm:prSet/>
      <dgm:spPr/>
      <dgm:t>
        <a:bodyPr/>
        <a:lstStyle/>
        <a:p>
          <a:endParaRPr lang="en-IN"/>
        </a:p>
      </dgm:t>
    </dgm:pt>
    <dgm:pt modelId="{71B4B597-56F5-4142-951C-0497E7167543}" type="asst">
      <dgm:prSet phldrT="[Text]" custT="1"/>
      <dgm:spPr>
        <a:ln>
          <a:solidFill>
            <a:srgbClr val="00B0F0"/>
          </a:solidFill>
        </a:ln>
      </dgm:spPr>
      <dgm:t>
        <a:bodyPr/>
        <a:lstStyle/>
        <a:p>
          <a:r>
            <a:rPr lang="en-IN" sz="1200" b="1" dirty="0"/>
            <a:t>Potassium</a:t>
          </a:r>
        </a:p>
      </dgm:t>
    </dgm:pt>
    <dgm:pt modelId="{64E27C95-ADE2-4CA7-9890-D2B9A6AD2F8E}" type="parTrans" cxnId="{4A37BEC1-3719-4742-86F4-42EEDFD374D2}">
      <dgm:prSet/>
      <dgm:spPr>
        <a:ln w="28575">
          <a:solidFill>
            <a:srgbClr val="00B0F0"/>
          </a:solidFill>
        </a:ln>
      </dgm:spPr>
      <dgm:t>
        <a:bodyPr/>
        <a:lstStyle/>
        <a:p>
          <a:endParaRPr lang="en-IN"/>
        </a:p>
      </dgm:t>
    </dgm:pt>
    <dgm:pt modelId="{643606F1-2F55-499A-97D3-CD2FD280DA78}" type="sibTrans" cxnId="{4A37BEC1-3719-4742-86F4-42EEDFD374D2}">
      <dgm:prSet/>
      <dgm:spPr/>
      <dgm:t>
        <a:bodyPr/>
        <a:lstStyle/>
        <a:p>
          <a:endParaRPr lang="en-IN"/>
        </a:p>
      </dgm:t>
    </dgm:pt>
    <dgm:pt modelId="{97429AFA-69AA-4D71-A389-B9424CF7C840}" type="asst">
      <dgm:prSet phldrT="[Text]" custT="1"/>
      <dgm:spPr/>
      <dgm:t>
        <a:bodyPr/>
        <a:lstStyle/>
        <a:p>
          <a:r>
            <a:rPr lang="en-IN" sz="1200" b="1" dirty="0"/>
            <a:t>Osteopontin</a:t>
          </a:r>
        </a:p>
      </dgm:t>
    </dgm:pt>
    <dgm:pt modelId="{D0B36FAD-7EEE-4337-ADAD-5B25F8A9B628}" type="parTrans" cxnId="{1E5F0AB7-91EE-4B41-922F-775DEA043154}">
      <dgm:prSet/>
      <dgm:spPr>
        <a:ln w="28575"/>
      </dgm:spPr>
      <dgm:t>
        <a:bodyPr/>
        <a:lstStyle/>
        <a:p>
          <a:endParaRPr lang="en-IN"/>
        </a:p>
      </dgm:t>
    </dgm:pt>
    <dgm:pt modelId="{53578B3E-D337-491D-89B9-F0A783BAA2E5}" type="sibTrans" cxnId="{1E5F0AB7-91EE-4B41-922F-775DEA043154}">
      <dgm:prSet/>
      <dgm:spPr/>
      <dgm:t>
        <a:bodyPr/>
        <a:lstStyle/>
        <a:p>
          <a:endParaRPr lang="en-IN"/>
        </a:p>
      </dgm:t>
    </dgm:pt>
    <dgm:pt modelId="{793A6CE1-E42A-4565-9EBD-B75F648B6125}" type="asst">
      <dgm:prSet phldrT="[Text]" custT="1"/>
      <dgm:spPr/>
      <dgm:t>
        <a:bodyPr/>
        <a:lstStyle/>
        <a:p>
          <a:r>
            <a:rPr lang="en-IN" sz="1200" b="1" dirty="0"/>
            <a:t>Osteonectin</a:t>
          </a:r>
        </a:p>
      </dgm:t>
    </dgm:pt>
    <dgm:pt modelId="{0034A606-D54B-48E5-AC3F-6DE0E797F083}" type="parTrans" cxnId="{A2F60752-2B69-4621-B51D-CC0F2E96D599}">
      <dgm:prSet/>
      <dgm:spPr>
        <a:ln w="28575"/>
      </dgm:spPr>
      <dgm:t>
        <a:bodyPr/>
        <a:lstStyle/>
        <a:p>
          <a:endParaRPr lang="en-IN"/>
        </a:p>
      </dgm:t>
    </dgm:pt>
    <dgm:pt modelId="{F8D51D56-FA4B-4C0D-903B-214B16E271BD}" type="sibTrans" cxnId="{A2F60752-2B69-4621-B51D-CC0F2E96D599}">
      <dgm:prSet/>
      <dgm:spPr/>
      <dgm:t>
        <a:bodyPr/>
        <a:lstStyle/>
        <a:p>
          <a:endParaRPr lang="en-IN"/>
        </a:p>
      </dgm:t>
    </dgm:pt>
    <dgm:pt modelId="{FD7FF8D0-DF78-4B3C-AEB1-807A509B1D52}" type="asst">
      <dgm:prSet phldrT="[Text]" custT="1"/>
      <dgm:spPr/>
      <dgm:t>
        <a:bodyPr/>
        <a:lstStyle/>
        <a:p>
          <a:r>
            <a:rPr lang="en-IN" sz="1200" b="1" dirty="0"/>
            <a:t>Bone Sialoprotein</a:t>
          </a:r>
        </a:p>
      </dgm:t>
    </dgm:pt>
    <dgm:pt modelId="{CEC7F73A-871C-4A88-BE31-2BC2B2C59899}" type="parTrans" cxnId="{B91D30F6-FD5C-40DF-8A8F-94305B34AEBF}">
      <dgm:prSet/>
      <dgm:spPr/>
      <dgm:t>
        <a:bodyPr/>
        <a:lstStyle/>
        <a:p>
          <a:endParaRPr lang="en-IN"/>
        </a:p>
      </dgm:t>
    </dgm:pt>
    <dgm:pt modelId="{173BE226-8262-40FF-9B55-BAC74B6E9498}" type="sibTrans" cxnId="{B91D30F6-FD5C-40DF-8A8F-94305B34AEBF}">
      <dgm:prSet/>
      <dgm:spPr/>
      <dgm:t>
        <a:bodyPr/>
        <a:lstStyle/>
        <a:p>
          <a:endParaRPr lang="en-IN"/>
        </a:p>
      </dgm:t>
    </dgm:pt>
    <dgm:pt modelId="{B831FE33-0647-4E81-A4F7-D1801D4C9AAA}" type="asst">
      <dgm:prSet phldrT="[Text]" custT="1"/>
      <dgm:spPr/>
      <dgm:t>
        <a:bodyPr/>
        <a:lstStyle/>
        <a:p>
          <a:r>
            <a:rPr lang="en-IN" sz="1200" b="1" dirty="0"/>
            <a:t>Osteocalcin</a:t>
          </a:r>
        </a:p>
      </dgm:t>
    </dgm:pt>
    <dgm:pt modelId="{3C81DD8D-D52D-4CE3-8BC8-74DDC8DA68BE}" type="parTrans" cxnId="{3398BA72-B278-454A-BBBA-9F73C84A2D26}">
      <dgm:prSet/>
      <dgm:spPr>
        <a:ln w="28575"/>
      </dgm:spPr>
      <dgm:t>
        <a:bodyPr/>
        <a:lstStyle/>
        <a:p>
          <a:endParaRPr lang="en-IN"/>
        </a:p>
      </dgm:t>
    </dgm:pt>
    <dgm:pt modelId="{9A3E30A7-AE6D-4E82-896F-95D3EA2E654C}" type="sibTrans" cxnId="{3398BA72-B278-454A-BBBA-9F73C84A2D26}">
      <dgm:prSet/>
      <dgm:spPr/>
      <dgm:t>
        <a:bodyPr/>
        <a:lstStyle/>
        <a:p>
          <a:endParaRPr lang="en-IN"/>
        </a:p>
      </dgm:t>
    </dgm:pt>
    <dgm:pt modelId="{ABB8578A-2591-46A6-8A2F-BD1226B7C49A}" type="asst">
      <dgm:prSet phldrT="[Text]" custT="1"/>
      <dgm:spPr>
        <a:ln>
          <a:solidFill>
            <a:srgbClr val="002060"/>
          </a:solidFill>
        </a:ln>
      </dgm:spPr>
      <dgm:t>
        <a:bodyPr/>
        <a:lstStyle/>
        <a:p>
          <a:r>
            <a:rPr lang="en-IN" sz="1200" b="1"/>
            <a:t>Proteoglycans</a:t>
          </a:r>
          <a:endParaRPr lang="en-IN" sz="1200" b="1" dirty="0"/>
        </a:p>
      </dgm:t>
    </dgm:pt>
    <dgm:pt modelId="{74C2D536-CA45-4A05-A205-50B4FE812747}" type="parTrans" cxnId="{56F0298A-848A-44E0-824B-7C896668ECB5}">
      <dgm:prSet/>
      <dgm:spPr>
        <a:ln w="28575"/>
      </dgm:spPr>
      <dgm:t>
        <a:bodyPr/>
        <a:lstStyle/>
        <a:p>
          <a:endParaRPr lang="en-IN"/>
        </a:p>
      </dgm:t>
    </dgm:pt>
    <dgm:pt modelId="{A6AD4FD0-0FAA-4FF0-A99F-8DF686B976B2}" type="sibTrans" cxnId="{56F0298A-848A-44E0-824B-7C896668ECB5}">
      <dgm:prSet/>
      <dgm:spPr/>
      <dgm:t>
        <a:bodyPr/>
        <a:lstStyle/>
        <a:p>
          <a:endParaRPr lang="en-IN"/>
        </a:p>
      </dgm:t>
    </dgm:pt>
    <dgm:pt modelId="{AC13AEF7-9CF4-472D-9CFA-AC66F10D3F93}" type="pres">
      <dgm:prSet presAssocID="{607710BE-ED32-4CE1-9A51-8D594631F605}" presName="hierChild1" presStyleCnt="0">
        <dgm:presLayoutVars>
          <dgm:chPref val="1"/>
          <dgm:dir/>
          <dgm:animOne val="branch"/>
          <dgm:animLvl val="lvl"/>
          <dgm:resizeHandles/>
        </dgm:presLayoutVars>
      </dgm:prSet>
      <dgm:spPr/>
    </dgm:pt>
    <dgm:pt modelId="{5B741187-27EE-41F5-A43C-E0DCBB2076C7}" type="pres">
      <dgm:prSet presAssocID="{CD258308-35E2-47E0-A949-5DCE864DA023}" presName="hierRoot1" presStyleCnt="0"/>
      <dgm:spPr/>
    </dgm:pt>
    <dgm:pt modelId="{E4037017-8E05-463D-AABA-98E8C06BCB8E}" type="pres">
      <dgm:prSet presAssocID="{CD258308-35E2-47E0-A949-5DCE864DA023}" presName="composite" presStyleCnt="0"/>
      <dgm:spPr/>
    </dgm:pt>
    <dgm:pt modelId="{5EDF732C-6154-4D92-81E3-A2B9340B5F1D}" type="pres">
      <dgm:prSet presAssocID="{CD258308-35E2-47E0-A949-5DCE864DA023}" presName="background" presStyleLbl="node0" presStyleIdx="0" presStyleCnt="1"/>
      <dgm:spPr/>
    </dgm:pt>
    <dgm:pt modelId="{6A2B6223-1C75-4193-9E0F-CD6DEF8F7746}" type="pres">
      <dgm:prSet presAssocID="{CD258308-35E2-47E0-A949-5DCE864DA023}" presName="text" presStyleLbl="fgAcc0" presStyleIdx="0" presStyleCnt="1" custScaleX="296287" custScaleY="161051" custLinFactX="120040" custLinFactY="-169530" custLinFactNeighborX="200000" custLinFactNeighborY="-200000">
        <dgm:presLayoutVars>
          <dgm:chPref val="3"/>
        </dgm:presLayoutVars>
      </dgm:prSet>
      <dgm:spPr>
        <a:prstGeom prst="roundRect">
          <a:avLst/>
        </a:prstGeom>
      </dgm:spPr>
    </dgm:pt>
    <dgm:pt modelId="{E778B6FA-65FA-41BD-9EDC-9FEBCB66082A}" type="pres">
      <dgm:prSet presAssocID="{CD258308-35E2-47E0-A949-5DCE864DA023}" presName="hierChild2" presStyleCnt="0"/>
      <dgm:spPr/>
    </dgm:pt>
    <dgm:pt modelId="{17A873C2-E5F3-47F4-8B30-E9420D859943}" type="pres">
      <dgm:prSet presAssocID="{7A7AAB87-3B7E-4D51-B14C-202228FA8B80}" presName="Name10" presStyleLbl="parChTrans1D2" presStyleIdx="0" presStyleCnt="2"/>
      <dgm:spPr/>
    </dgm:pt>
    <dgm:pt modelId="{DC397BF5-F425-4E52-9748-3C4F10833FE8}" type="pres">
      <dgm:prSet presAssocID="{C6220EE6-BADC-4FD0-9F2F-2E7589A84953}" presName="hierRoot2" presStyleCnt="0"/>
      <dgm:spPr/>
    </dgm:pt>
    <dgm:pt modelId="{6C04A8F9-61D5-40B1-8D57-B879222F8FE9}" type="pres">
      <dgm:prSet presAssocID="{C6220EE6-BADC-4FD0-9F2F-2E7589A84953}" presName="composite2" presStyleCnt="0"/>
      <dgm:spPr/>
    </dgm:pt>
    <dgm:pt modelId="{E9D40F78-3E31-4F45-B012-70CF80A5A1EC}" type="pres">
      <dgm:prSet presAssocID="{C6220EE6-BADC-4FD0-9F2F-2E7589A84953}" presName="background2" presStyleLbl="asst1" presStyleIdx="0" presStyleCnt="20"/>
      <dgm:spPr>
        <a:solidFill>
          <a:schemeClr val="accent2">
            <a:lumMod val="75000"/>
          </a:schemeClr>
        </a:solidFill>
      </dgm:spPr>
    </dgm:pt>
    <dgm:pt modelId="{60689A7E-669F-4808-B044-2DBF15754044}" type="pres">
      <dgm:prSet presAssocID="{C6220EE6-BADC-4FD0-9F2F-2E7589A84953}" presName="text2" presStyleLbl="fgAcc2" presStyleIdx="0" presStyleCnt="2" custScaleX="296287" custScaleY="161051" custLinFactX="100000" custLinFactY="-100000" custLinFactNeighborX="188192" custLinFactNeighborY="-112374">
        <dgm:presLayoutVars>
          <dgm:chPref val="3"/>
        </dgm:presLayoutVars>
      </dgm:prSet>
      <dgm:spPr>
        <a:prstGeom prst="roundRect">
          <a:avLst/>
        </a:prstGeom>
      </dgm:spPr>
    </dgm:pt>
    <dgm:pt modelId="{081A31D9-86A8-4176-9072-BF9FDEA371BD}" type="pres">
      <dgm:prSet presAssocID="{C6220EE6-BADC-4FD0-9F2F-2E7589A84953}" presName="hierChild3" presStyleCnt="0"/>
      <dgm:spPr/>
    </dgm:pt>
    <dgm:pt modelId="{8AC8C43F-C96E-4485-BDD8-133D6A0F8EA0}" type="pres">
      <dgm:prSet presAssocID="{8BADA684-0545-42C3-A0AB-8EAD6EE036D8}" presName="Name17" presStyleLbl="parChTrans1D3" presStyleIdx="0" presStyleCnt="5"/>
      <dgm:spPr/>
    </dgm:pt>
    <dgm:pt modelId="{21DC2355-D677-431D-BC4B-FE94BCC102EB}" type="pres">
      <dgm:prSet presAssocID="{314F85DF-5A61-4865-B9A8-14A27163390C}" presName="hierRoot3" presStyleCnt="0"/>
      <dgm:spPr/>
    </dgm:pt>
    <dgm:pt modelId="{BA833D17-B6BB-47CF-9345-15D465458A9D}" type="pres">
      <dgm:prSet presAssocID="{314F85DF-5A61-4865-B9A8-14A27163390C}" presName="composite3" presStyleCnt="0"/>
      <dgm:spPr/>
    </dgm:pt>
    <dgm:pt modelId="{0348F523-1281-48DA-A650-75D503BA463A}" type="pres">
      <dgm:prSet presAssocID="{314F85DF-5A61-4865-B9A8-14A27163390C}" presName="background3" presStyleLbl="asst1" presStyleIdx="1" presStyleCnt="20"/>
      <dgm:spPr>
        <a:solidFill>
          <a:srgbClr val="FFC000"/>
        </a:solidFill>
      </dgm:spPr>
    </dgm:pt>
    <dgm:pt modelId="{A3050C6F-8FAC-4BD6-876D-B76159661E12}" type="pres">
      <dgm:prSet presAssocID="{314F85DF-5A61-4865-B9A8-14A27163390C}" presName="text3" presStyleLbl="fgAcc3" presStyleIdx="0" presStyleCnt="5" custScaleX="271152" custScaleY="161051" custLinFactNeighborX="77150" custLinFactNeighborY="-7163">
        <dgm:presLayoutVars>
          <dgm:chPref val="3"/>
        </dgm:presLayoutVars>
      </dgm:prSet>
      <dgm:spPr>
        <a:prstGeom prst="roundRect">
          <a:avLst/>
        </a:prstGeom>
      </dgm:spPr>
    </dgm:pt>
    <dgm:pt modelId="{9B6B52E4-7D9A-47AF-A484-D131E3AAEA03}" type="pres">
      <dgm:prSet presAssocID="{314F85DF-5A61-4865-B9A8-14A27163390C}" presName="hierChild4" presStyleCnt="0"/>
      <dgm:spPr/>
    </dgm:pt>
    <dgm:pt modelId="{705EDD67-C03B-4C51-92AB-3CAF98299DC0}" type="pres">
      <dgm:prSet presAssocID="{6FBAEF0C-754D-4306-8363-4C55130C5D1C}" presName="Name17" presStyleLbl="parChTrans1D3" presStyleIdx="1" presStyleCnt="5"/>
      <dgm:spPr/>
    </dgm:pt>
    <dgm:pt modelId="{0FAF437F-8FA4-4A39-8D78-B5B9E5952628}" type="pres">
      <dgm:prSet presAssocID="{0976FF65-BF97-48A8-AB7D-5CF917129B21}" presName="hierRoot3" presStyleCnt="0"/>
      <dgm:spPr/>
    </dgm:pt>
    <dgm:pt modelId="{5EF099DA-CB53-4954-BC6C-142AA816B4FE}" type="pres">
      <dgm:prSet presAssocID="{0976FF65-BF97-48A8-AB7D-5CF917129B21}" presName="composite3" presStyleCnt="0"/>
      <dgm:spPr/>
    </dgm:pt>
    <dgm:pt modelId="{A0BA7CDB-2D58-4412-BA97-03B2AB9C9B13}" type="pres">
      <dgm:prSet presAssocID="{0976FF65-BF97-48A8-AB7D-5CF917129B21}" presName="background3" presStyleLbl="asst1" presStyleIdx="2" presStyleCnt="20"/>
      <dgm:spPr>
        <a:solidFill>
          <a:srgbClr val="FFC000"/>
        </a:solidFill>
      </dgm:spPr>
    </dgm:pt>
    <dgm:pt modelId="{F513D20E-76E2-4A86-A207-F783C9870DDD}" type="pres">
      <dgm:prSet presAssocID="{0976FF65-BF97-48A8-AB7D-5CF917129B21}" presName="text3" presStyleLbl="fgAcc3" presStyleIdx="1" presStyleCnt="5" custScaleX="271152" custScaleY="161051" custLinFactNeighborX="77150" custLinFactNeighborY="-7163">
        <dgm:presLayoutVars>
          <dgm:chPref val="3"/>
        </dgm:presLayoutVars>
      </dgm:prSet>
      <dgm:spPr>
        <a:prstGeom prst="roundRect">
          <a:avLst/>
        </a:prstGeom>
      </dgm:spPr>
    </dgm:pt>
    <dgm:pt modelId="{A42CCBC4-E8F0-4AAC-8ADE-C90142A6ACA9}" type="pres">
      <dgm:prSet presAssocID="{0976FF65-BF97-48A8-AB7D-5CF917129B21}" presName="hierChild4" presStyleCnt="0"/>
      <dgm:spPr/>
    </dgm:pt>
    <dgm:pt modelId="{69A19D5C-A3C8-4E1A-871E-13101EB2A43A}" type="pres">
      <dgm:prSet presAssocID="{B0393BCC-273D-4615-92FD-35F16F3CBA75}" presName="Name17" presStyleLbl="parChTrans1D3" presStyleIdx="2" presStyleCnt="5"/>
      <dgm:spPr/>
    </dgm:pt>
    <dgm:pt modelId="{EA5C6CCF-9C17-4610-A874-C47C1226C0A9}" type="pres">
      <dgm:prSet presAssocID="{1B2AB6AF-5648-47CB-857E-4E9CC5C81BDE}" presName="hierRoot3" presStyleCnt="0"/>
      <dgm:spPr/>
    </dgm:pt>
    <dgm:pt modelId="{2D80B2C2-EE66-4869-AD10-EBFE4A22CB24}" type="pres">
      <dgm:prSet presAssocID="{1B2AB6AF-5648-47CB-857E-4E9CC5C81BDE}" presName="composite3" presStyleCnt="0"/>
      <dgm:spPr/>
    </dgm:pt>
    <dgm:pt modelId="{EA4874D1-4339-4CF1-995A-74597A167E58}" type="pres">
      <dgm:prSet presAssocID="{1B2AB6AF-5648-47CB-857E-4E9CC5C81BDE}" presName="background3" presStyleLbl="asst1" presStyleIdx="3" presStyleCnt="20"/>
      <dgm:spPr>
        <a:solidFill>
          <a:srgbClr val="FFC000"/>
        </a:solidFill>
      </dgm:spPr>
    </dgm:pt>
    <dgm:pt modelId="{27960908-C403-49E0-B073-BBB8DBC13629}" type="pres">
      <dgm:prSet presAssocID="{1B2AB6AF-5648-47CB-857E-4E9CC5C81BDE}" presName="text3" presStyleLbl="fgAcc3" presStyleIdx="2" presStyleCnt="5" custScaleX="271152" custScaleY="161051" custLinFactNeighborX="77150" custLinFactNeighborY="-7163">
        <dgm:presLayoutVars>
          <dgm:chPref val="3"/>
        </dgm:presLayoutVars>
      </dgm:prSet>
      <dgm:spPr>
        <a:prstGeom prst="roundRect">
          <a:avLst/>
        </a:prstGeom>
      </dgm:spPr>
    </dgm:pt>
    <dgm:pt modelId="{4AC4183C-10AF-4E05-8BE6-18EE0DC4099D}" type="pres">
      <dgm:prSet presAssocID="{1B2AB6AF-5648-47CB-857E-4E9CC5C81BDE}" presName="hierChild4" presStyleCnt="0"/>
      <dgm:spPr/>
    </dgm:pt>
    <dgm:pt modelId="{274834F3-DBC4-4621-8C63-986F1E1F5087}" type="pres">
      <dgm:prSet presAssocID="{B994B233-246F-4D20-B647-010237156F8A}" presName="Name10" presStyleLbl="parChTrans1D2" presStyleIdx="1" presStyleCnt="2"/>
      <dgm:spPr/>
    </dgm:pt>
    <dgm:pt modelId="{D64D7626-33A9-4FAC-88A6-CF1E4FF36DFA}" type="pres">
      <dgm:prSet presAssocID="{7829B078-6089-4ADE-994E-9715767A3A37}" presName="hierRoot2" presStyleCnt="0"/>
      <dgm:spPr/>
    </dgm:pt>
    <dgm:pt modelId="{4801C969-8BE3-43EB-83AD-A56B01AEEA48}" type="pres">
      <dgm:prSet presAssocID="{7829B078-6089-4ADE-994E-9715767A3A37}" presName="composite2" presStyleCnt="0"/>
      <dgm:spPr/>
    </dgm:pt>
    <dgm:pt modelId="{9E7456EC-5DB4-4E8E-B55D-1CEEBBDD2419}" type="pres">
      <dgm:prSet presAssocID="{7829B078-6089-4ADE-994E-9715767A3A37}" presName="background2" presStyleLbl="asst1" presStyleIdx="4" presStyleCnt="20"/>
      <dgm:spPr>
        <a:solidFill>
          <a:schemeClr val="accent2">
            <a:lumMod val="75000"/>
          </a:schemeClr>
        </a:solidFill>
      </dgm:spPr>
    </dgm:pt>
    <dgm:pt modelId="{589C439D-B9F7-4A70-A23D-FC419B09EB60}" type="pres">
      <dgm:prSet presAssocID="{7829B078-6089-4ADE-994E-9715767A3A37}" presName="text2" presStyleLbl="fgAcc2" presStyleIdx="1" presStyleCnt="2" custScaleX="296287" custScaleY="161051" custLinFactX="100000" custLinFactY="-100000" custLinFactNeighborX="188192" custLinFactNeighborY="-112374">
        <dgm:presLayoutVars>
          <dgm:chPref val="3"/>
        </dgm:presLayoutVars>
      </dgm:prSet>
      <dgm:spPr>
        <a:prstGeom prst="roundRect">
          <a:avLst/>
        </a:prstGeom>
      </dgm:spPr>
    </dgm:pt>
    <dgm:pt modelId="{E74990CF-5BE3-430A-9D92-AA67BFBCC612}" type="pres">
      <dgm:prSet presAssocID="{7829B078-6089-4ADE-994E-9715767A3A37}" presName="hierChild3" presStyleCnt="0"/>
      <dgm:spPr/>
    </dgm:pt>
    <dgm:pt modelId="{DC57D758-F597-4822-8A4E-15A6A3650EF6}" type="pres">
      <dgm:prSet presAssocID="{BA316EC4-A72E-40BC-A70A-73363FEA45EA}" presName="Name17" presStyleLbl="parChTrans1D3" presStyleIdx="3" presStyleCnt="5"/>
      <dgm:spPr/>
    </dgm:pt>
    <dgm:pt modelId="{47D68DBD-1A1F-4C80-A824-800D363B6A53}" type="pres">
      <dgm:prSet presAssocID="{698AE7EC-7E75-4580-ACB3-44C3ED3BC53E}" presName="hierRoot3" presStyleCnt="0"/>
      <dgm:spPr/>
    </dgm:pt>
    <dgm:pt modelId="{89B2B62A-827B-46D0-B2DA-E6E68C19BB08}" type="pres">
      <dgm:prSet presAssocID="{698AE7EC-7E75-4580-ACB3-44C3ED3BC53E}" presName="composite3" presStyleCnt="0"/>
      <dgm:spPr/>
    </dgm:pt>
    <dgm:pt modelId="{95FFA3A6-8328-4407-AEFA-14EB1C014B19}" type="pres">
      <dgm:prSet presAssocID="{698AE7EC-7E75-4580-ACB3-44C3ED3BC53E}" presName="background3" presStyleLbl="asst1" presStyleIdx="5" presStyleCnt="20"/>
      <dgm:spPr>
        <a:solidFill>
          <a:srgbClr val="00B050"/>
        </a:solidFill>
      </dgm:spPr>
    </dgm:pt>
    <dgm:pt modelId="{D180BD35-D13F-4CE4-A14D-F3B4CFBB3840}" type="pres">
      <dgm:prSet presAssocID="{698AE7EC-7E75-4580-ACB3-44C3ED3BC53E}" presName="text3" presStyleLbl="fgAcc3" presStyleIdx="3" presStyleCnt="5" custScaleX="338864" custScaleY="161051" custLinFactX="200000" custLinFactNeighborX="259180" custLinFactNeighborY="-2013">
        <dgm:presLayoutVars>
          <dgm:chPref val="3"/>
        </dgm:presLayoutVars>
      </dgm:prSet>
      <dgm:spPr>
        <a:prstGeom prst="roundRect">
          <a:avLst/>
        </a:prstGeom>
      </dgm:spPr>
    </dgm:pt>
    <dgm:pt modelId="{D6539840-A69F-4225-9B3F-7E04ABFAD52A}" type="pres">
      <dgm:prSet presAssocID="{698AE7EC-7E75-4580-ACB3-44C3ED3BC53E}" presName="hierChild4" presStyleCnt="0"/>
      <dgm:spPr/>
    </dgm:pt>
    <dgm:pt modelId="{1F87316D-F2D4-4FFB-83E7-2FA5AC158E4E}" type="pres">
      <dgm:prSet presAssocID="{0D0EC86E-ADC5-43FC-AD66-75DD8E91F2B1}" presName="Name23" presStyleLbl="parChTrans1D4" presStyleIdx="0" presStyleCnt="13"/>
      <dgm:spPr/>
    </dgm:pt>
    <dgm:pt modelId="{B3212856-AC84-4A9B-9436-1D6EBA1E20C8}" type="pres">
      <dgm:prSet presAssocID="{2A034CBA-2CA9-4F87-9CB0-15CF8FF1B353}" presName="hierRoot4" presStyleCnt="0"/>
      <dgm:spPr/>
    </dgm:pt>
    <dgm:pt modelId="{9813D8E1-5BAF-4A99-9732-108CA9742120}" type="pres">
      <dgm:prSet presAssocID="{2A034CBA-2CA9-4F87-9CB0-15CF8FF1B353}" presName="composite4" presStyleCnt="0"/>
      <dgm:spPr/>
    </dgm:pt>
    <dgm:pt modelId="{AD9F7723-173C-4C21-8CE1-54D37C014766}" type="pres">
      <dgm:prSet presAssocID="{2A034CBA-2CA9-4F87-9CB0-15CF8FF1B353}" presName="background4" presStyleLbl="asst1" presStyleIdx="6" presStyleCnt="20"/>
      <dgm:spPr>
        <a:solidFill>
          <a:srgbClr val="002060"/>
        </a:solidFill>
      </dgm:spPr>
    </dgm:pt>
    <dgm:pt modelId="{F1CB575B-7381-49D4-B12A-27E4BDA9F267}" type="pres">
      <dgm:prSet presAssocID="{2A034CBA-2CA9-4F87-9CB0-15CF8FF1B353}" presName="text4" presStyleLbl="fgAcc4" presStyleIdx="0" presStyleCnt="13" custScaleX="341556" custScaleY="161051" custLinFactX="-218945" custLinFactY="90890" custLinFactNeighborX="-300000" custLinFactNeighborY="100000">
        <dgm:presLayoutVars>
          <dgm:chPref val="3"/>
        </dgm:presLayoutVars>
      </dgm:prSet>
      <dgm:spPr>
        <a:prstGeom prst="roundRect">
          <a:avLst/>
        </a:prstGeom>
      </dgm:spPr>
    </dgm:pt>
    <dgm:pt modelId="{1C4A60CD-B7DF-484F-8445-EF5A6BD8B8AF}" type="pres">
      <dgm:prSet presAssocID="{2A034CBA-2CA9-4F87-9CB0-15CF8FF1B353}" presName="hierChild5" presStyleCnt="0"/>
      <dgm:spPr/>
    </dgm:pt>
    <dgm:pt modelId="{DBABE31F-C71E-4E81-96E4-3B1BD3BFF24E}" type="pres">
      <dgm:prSet presAssocID="{1D3F40E4-47B0-4475-8BA3-25B470F68447}" presName="Name23" presStyleLbl="parChTrans1D4" presStyleIdx="1" presStyleCnt="13"/>
      <dgm:spPr/>
    </dgm:pt>
    <dgm:pt modelId="{987DDDCC-FACB-4F58-8C3D-8757766A5F6D}" type="pres">
      <dgm:prSet presAssocID="{F2EC6BC1-5199-4A25-9EDF-903ACB24BCA3}" presName="hierRoot4" presStyleCnt="0"/>
      <dgm:spPr/>
    </dgm:pt>
    <dgm:pt modelId="{1DD6F844-137F-4FEA-BB2B-9ABBA42F3724}" type="pres">
      <dgm:prSet presAssocID="{F2EC6BC1-5199-4A25-9EDF-903ACB24BCA3}" presName="composite4" presStyleCnt="0"/>
      <dgm:spPr/>
    </dgm:pt>
    <dgm:pt modelId="{6C49CBC0-27EC-4BC1-B96E-BB9AC4019947}" type="pres">
      <dgm:prSet presAssocID="{F2EC6BC1-5199-4A25-9EDF-903ACB24BCA3}" presName="background4" presStyleLbl="asst1" presStyleIdx="7" presStyleCnt="20"/>
      <dgm:spPr>
        <a:solidFill>
          <a:srgbClr val="002060"/>
        </a:solidFill>
      </dgm:spPr>
    </dgm:pt>
    <dgm:pt modelId="{D2BBB696-71CC-4785-AA9B-889649FC1BA8}" type="pres">
      <dgm:prSet presAssocID="{F2EC6BC1-5199-4A25-9EDF-903ACB24BCA3}" presName="text4" presStyleLbl="fgAcc4" presStyleIdx="1" presStyleCnt="13" custScaleX="341556" custScaleY="161051" custLinFactX="-218945" custLinFactY="90890" custLinFactNeighborX="-300000" custLinFactNeighborY="100000">
        <dgm:presLayoutVars>
          <dgm:chPref val="3"/>
        </dgm:presLayoutVars>
      </dgm:prSet>
      <dgm:spPr>
        <a:prstGeom prst="roundRect">
          <a:avLst/>
        </a:prstGeom>
      </dgm:spPr>
    </dgm:pt>
    <dgm:pt modelId="{22DDA342-76FD-4F98-9CD6-47EEE7CC5BF7}" type="pres">
      <dgm:prSet presAssocID="{F2EC6BC1-5199-4A25-9EDF-903ACB24BCA3}" presName="hierChild5" presStyleCnt="0"/>
      <dgm:spPr/>
    </dgm:pt>
    <dgm:pt modelId="{AF99F3D2-8FC1-4E98-89CA-C13071493458}" type="pres">
      <dgm:prSet presAssocID="{D0B36FAD-7EEE-4337-ADAD-5B25F8A9B628}" presName="Name23" presStyleLbl="parChTrans1D4" presStyleIdx="2" presStyleCnt="13"/>
      <dgm:spPr/>
    </dgm:pt>
    <dgm:pt modelId="{28C66A01-69A9-45A5-A844-35ED5EA58BEB}" type="pres">
      <dgm:prSet presAssocID="{97429AFA-69AA-4D71-A389-B9424CF7C840}" presName="hierRoot4" presStyleCnt="0"/>
      <dgm:spPr/>
    </dgm:pt>
    <dgm:pt modelId="{2F2CBE9A-CB5D-4CEA-A04A-BE853458F190}" type="pres">
      <dgm:prSet presAssocID="{97429AFA-69AA-4D71-A389-B9424CF7C840}" presName="composite4" presStyleCnt="0"/>
      <dgm:spPr/>
    </dgm:pt>
    <dgm:pt modelId="{ECD954DE-18B1-40CF-9C6A-6A617CACE1D2}" type="pres">
      <dgm:prSet presAssocID="{97429AFA-69AA-4D71-A389-B9424CF7C840}" presName="background4" presStyleLbl="asst1" presStyleIdx="8" presStyleCnt="20"/>
      <dgm:spPr/>
    </dgm:pt>
    <dgm:pt modelId="{48C43B14-EE75-4C6C-8B67-039ECDF144CB}" type="pres">
      <dgm:prSet presAssocID="{97429AFA-69AA-4D71-A389-B9424CF7C840}" presName="text4" presStyleLbl="fgAcc4" presStyleIdx="2" presStyleCnt="13" custScaleX="382646" custScaleY="161051" custLinFactY="200000" custLinFactNeighborX="-22052" custLinFactNeighborY="279262">
        <dgm:presLayoutVars>
          <dgm:chPref val="3"/>
        </dgm:presLayoutVars>
      </dgm:prSet>
      <dgm:spPr>
        <a:prstGeom prst="roundRect">
          <a:avLst/>
        </a:prstGeom>
      </dgm:spPr>
    </dgm:pt>
    <dgm:pt modelId="{05FBB140-4D91-4B7D-9FCC-5776F60A0B90}" type="pres">
      <dgm:prSet presAssocID="{97429AFA-69AA-4D71-A389-B9424CF7C840}" presName="hierChild5" presStyleCnt="0"/>
      <dgm:spPr/>
    </dgm:pt>
    <dgm:pt modelId="{EC6ADA22-45D0-4424-8904-8F079FFCD518}" type="pres">
      <dgm:prSet presAssocID="{CEC7F73A-871C-4A88-BE31-2BC2B2C59899}" presName="Name23" presStyleLbl="parChTrans1D4" presStyleIdx="3" presStyleCnt="13"/>
      <dgm:spPr/>
    </dgm:pt>
    <dgm:pt modelId="{781173F0-CA7E-487B-8D43-A23E8F05F93B}" type="pres">
      <dgm:prSet presAssocID="{FD7FF8D0-DF78-4B3C-AEB1-807A509B1D52}" presName="hierRoot4" presStyleCnt="0"/>
      <dgm:spPr/>
    </dgm:pt>
    <dgm:pt modelId="{ECCA325B-0A44-4231-B527-E210FD5F9ADE}" type="pres">
      <dgm:prSet presAssocID="{FD7FF8D0-DF78-4B3C-AEB1-807A509B1D52}" presName="composite4" presStyleCnt="0"/>
      <dgm:spPr/>
    </dgm:pt>
    <dgm:pt modelId="{70401479-DDA5-482B-A623-FCB621814390}" type="pres">
      <dgm:prSet presAssocID="{FD7FF8D0-DF78-4B3C-AEB1-807A509B1D52}" presName="background4" presStyleLbl="asst1" presStyleIdx="9" presStyleCnt="20"/>
      <dgm:spPr/>
    </dgm:pt>
    <dgm:pt modelId="{2FA84C4E-22D5-4C68-B08A-6A88FC9B37CA}" type="pres">
      <dgm:prSet presAssocID="{FD7FF8D0-DF78-4B3C-AEB1-807A509B1D52}" presName="text4" presStyleLbl="fgAcc4" presStyleIdx="3" presStyleCnt="13" custScaleX="382646" custScaleY="161051" custLinFactY="200000" custLinFactNeighborX="-22052" custLinFactNeighborY="279262">
        <dgm:presLayoutVars>
          <dgm:chPref val="3"/>
        </dgm:presLayoutVars>
      </dgm:prSet>
      <dgm:spPr>
        <a:prstGeom prst="roundRect">
          <a:avLst/>
        </a:prstGeom>
      </dgm:spPr>
    </dgm:pt>
    <dgm:pt modelId="{BA2D58C5-1F5A-473F-99FB-C1C685DBFCF2}" type="pres">
      <dgm:prSet presAssocID="{FD7FF8D0-DF78-4B3C-AEB1-807A509B1D52}" presName="hierChild5" presStyleCnt="0"/>
      <dgm:spPr/>
    </dgm:pt>
    <dgm:pt modelId="{C1CF224D-9648-40C6-BD4A-359744680EB8}" type="pres">
      <dgm:prSet presAssocID="{3C81DD8D-D52D-4CE3-8BC8-74DDC8DA68BE}" presName="Name23" presStyleLbl="parChTrans1D4" presStyleIdx="4" presStyleCnt="13"/>
      <dgm:spPr/>
    </dgm:pt>
    <dgm:pt modelId="{CEF7513F-A8A6-4079-803A-14A074424121}" type="pres">
      <dgm:prSet presAssocID="{B831FE33-0647-4E81-A4F7-D1801D4C9AAA}" presName="hierRoot4" presStyleCnt="0"/>
      <dgm:spPr/>
    </dgm:pt>
    <dgm:pt modelId="{DE1A54D7-9ABC-46D4-9EE3-2EA18C9E117C}" type="pres">
      <dgm:prSet presAssocID="{B831FE33-0647-4E81-A4F7-D1801D4C9AAA}" presName="composite4" presStyleCnt="0"/>
      <dgm:spPr/>
    </dgm:pt>
    <dgm:pt modelId="{7E8E389A-C091-42CD-A026-38C29C5B0666}" type="pres">
      <dgm:prSet presAssocID="{B831FE33-0647-4E81-A4F7-D1801D4C9AAA}" presName="background4" presStyleLbl="asst1" presStyleIdx="10" presStyleCnt="20"/>
      <dgm:spPr/>
    </dgm:pt>
    <dgm:pt modelId="{6F24EF24-D6F7-48A1-AF93-B68DFEB80463}" type="pres">
      <dgm:prSet presAssocID="{B831FE33-0647-4E81-A4F7-D1801D4C9AAA}" presName="text4" presStyleLbl="fgAcc4" presStyleIdx="4" presStyleCnt="13" custScaleX="382646" custScaleY="161051" custLinFactY="200000" custLinFactNeighborX="-22052" custLinFactNeighborY="279262">
        <dgm:presLayoutVars>
          <dgm:chPref val="3"/>
        </dgm:presLayoutVars>
      </dgm:prSet>
      <dgm:spPr>
        <a:prstGeom prst="roundRect">
          <a:avLst/>
        </a:prstGeom>
      </dgm:spPr>
    </dgm:pt>
    <dgm:pt modelId="{F0F6ADB4-06E4-43B3-A43A-35034B5BBC81}" type="pres">
      <dgm:prSet presAssocID="{B831FE33-0647-4E81-A4F7-D1801D4C9AAA}" presName="hierChild5" presStyleCnt="0"/>
      <dgm:spPr/>
    </dgm:pt>
    <dgm:pt modelId="{D47995AD-2F96-4524-A9EE-38C2D4DCFF6D}" type="pres">
      <dgm:prSet presAssocID="{0034A606-D54B-48E5-AC3F-6DE0E797F083}" presName="Name23" presStyleLbl="parChTrans1D4" presStyleIdx="5" presStyleCnt="13"/>
      <dgm:spPr/>
    </dgm:pt>
    <dgm:pt modelId="{5710573E-EA9B-49E4-BD9E-43237B6A8744}" type="pres">
      <dgm:prSet presAssocID="{793A6CE1-E42A-4565-9EBD-B75F648B6125}" presName="hierRoot4" presStyleCnt="0"/>
      <dgm:spPr/>
    </dgm:pt>
    <dgm:pt modelId="{96B22E27-EED3-41CD-9572-1A94A4D1557F}" type="pres">
      <dgm:prSet presAssocID="{793A6CE1-E42A-4565-9EBD-B75F648B6125}" presName="composite4" presStyleCnt="0"/>
      <dgm:spPr/>
    </dgm:pt>
    <dgm:pt modelId="{5C96FAC8-F913-4CE0-A30B-8E60DFE8BA7B}" type="pres">
      <dgm:prSet presAssocID="{793A6CE1-E42A-4565-9EBD-B75F648B6125}" presName="background4" presStyleLbl="asst1" presStyleIdx="11" presStyleCnt="20"/>
      <dgm:spPr/>
    </dgm:pt>
    <dgm:pt modelId="{3908CDFF-D2EF-49B1-9E48-8703E2035CD6}" type="pres">
      <dgm:prSet presAssocID="{793A6CE1-E42A-4565-9EBD-B75F648B6125}" presName="text4" presStyleLbl="fgAcc4" presStyleIdx="5" presStyleCnt="13" custScaleX="382646" custScaleY="161051" custLinFactY="200000" custLinFactNeighborX="-22052" custLinFactNeighborY="279262">
        <dgm:presLayoutVars>
          <dgm:chPref val="3"/>
        </dgm:presLayoutVars>
      </dgm:prSet>
      <dgm:spPr>
        <a:prstGeom prst="roundRect">
          <a:avLst/>
        </a:prstGeom>
      </dgm:spPr>
    </dgm:pt>
    <dgm:pt modelId="{FB39AE72-8E0C-403F-8CE2-2AFB2A4F2E55}" type="pres">
      <dgm:prSet presAssocID="{793A6CE1-E42A-4565-9EBD-B75F648B6125}" presName="hierChild5" presStyleCnt="0"/>
      <dgm:spPr/>
    </dgm:pt>
    <dgm:pt modelId="{3178AA8F-BD3D-4B0E-828D-B30C136E1E5A}" type="pres">
      <dgm:prSet presAssocID="{74C2D536-CA45-4A05-A205-50B4FE812747}" presName="Name23" presStyleLbl="parChTrans1D4" presStyleIdx="6" presStyleCnt="13"/>
      <dgm:spPr/>
    </dgm:pt>
    <dgm:pt modelId="{EEC3C667-44D3-4184-9E1B-8AD56BB82CFF}" type="pres">
      <dgm:prSet presAssocID="{ABB8578A-2591-46A6-8A2F-BD1226B7C49A}" presName="hierRoot4" presStyleCnt="0"/>
      <dgm:spPr/>
    </dgm:pt>
    <dgm:pt modelId="{5FBF6001-AE4F-40F6-AD5E-311E49FEE910}" type="pres">
      <dgm:prSet presAssocID="{ABB8578A-2591-46A6-8A2F-BD1226B7C49A}" presName="composite4" presStyleCnt="0"/>
      <dgm:spPr/>
    </dgm:pt>
    <dgm:pt modelId="{AE24605D-122C-412B-BB50-288A08EF5E58}" type="pres">
      <dgm:prSet presAssocID="{ABB8578A-2591-46A6-8A2F-BD1226B7C49A}" presName="background4" presStyleLbl="asst1" presStyleIdx="12" presStyleCnt="20"/>
      <dgm:spPr/>
    </dgm:pt>
    <dgm:pt modelId="{5EE4C3AD-7336-492B-9F80-3AE0BF0E1A60}" type="pres">
      <dgm:prSet presAssocID="{ABB8578A-2591-46A6-8A2F-BD1226B7C49A}" presName="text4" presStyleLbl="fgAcc4" presStyleIdx="6" presStyleCnt="13" custScaleX="341556" custScaleY="161051" custLinFactY="200000" custLinFactNeighborX="9527" custLinFactNeighborY="280896">
        <dgm:presLayoutVars>
          <dgm:chPref val="3"/>
        </dgm:presLayoutVars>
      </dgm:prSet>
      <dgm:spPr>
        <a:prstGeom prst="roundRect">
          <a:avLst/>
        </a:prstGeom>
      </dgm:spPr>
    </dgm:pt>
    <dgm:pt modelId="{16FBC38B-F68F-4BFA-B751-4BE2F0166D45}" type="pres">
      <dgm:prSet presAssocID="{ABB8578A-2591-46A6-8A2F-BD1226B7C49A}" presName="hierChild5" presStyleCnt="0"/>
      <dgm:spPr/>
    </dgm:pt>
    <dgm:pt modelId="{399544F7-5B30-4757-8C9D-C08F9B045184}" type="pres">
      <dgm:prSet presAssocID="{AD522737-DE57-40DE-BE09-4955B814B660}" presName="Name17" presStyleLbl="parChTrans1D3" presStyleIdx="4" presStyleCnt="5"/>
      <dgm:spPr/>
    </dgm:pt>
    <dgm:pt modelId="{10CAB9E1-4FCF-4DC3-A278-C5A3DD8E73B2}" type="pres">
      <dgm:prSet presAssocID="{2A59DF8D-C609-4C79-A608-095B92D4E792}" presName="hierRoot3" presStyleCnt="0"/>
      <dgm:spPr/>
    </dgm:pt>
    <dgm:pt modelId="{D9C17914-B2E6-414F-9809-4F14F95EBC4F}" type="pres">
      <dgm:prSet presAssocID="{2A59DF8D-C609-4C79-A608-095B92D4E792}" presName="composite3" presStyleCnt="0"/>
      <dgm:spPr/>
    </dgm:pt>
    <dgm:pt modelId="{F441E265-C3CB-4794-981C-F0D978979314}" type="pres">
      <dgm:prSet presAssocID="{2A59DF8D-C609-4C79-A608-095B92D4E792}" presName="background3" presStyleLbl="asst1" presStyleIdx="13" presStyleCnt="20"/>
      <dgm:spPr>
        <a:solidFill>
          <a:srgbClr val="00B050"/>
        </a:solidFill>
      </dgm:spPr>
    </dgm:pt>
    <dgm:pt modelId="{2A3572B0-A858-482C-97E4-233071ED362B}" type="pres">
      <dgm:prSet presAssocID="{2A59DF8D-C609-4C79-A608-095B92D4E792}" presName="text3" presStyleLbl="fgAcc3" presStyleIdx="4" presStyleCnt="5" custScaleX="338864" custScaleY="161051" custLinFactX="100000" custLinFactNeighborX="117187" custLinFactNeighborY="-2013">
        <dgm:presLayoutVars>
          <dgm:chPref val="3"/>
        </dgm:presLayoutVars>
      </dgm:prSet>
      <dgm:spPr>
        <a:prstGeom prst="roundRect">
          <a:avLst/>
        </a:prstGeom>
      </dgm:spPr>
    </dgm:pt>
    <dgm:pt modelId="{65259538-BAC9-43D5-8536-BB308FD897A1}" type="pres">
      <dgm:prSet presAssocID="{2A59DF8D-C609-4C79-A608-095B92D4E792}" presName="hierChild4" presStyleCnt="0"/>
      <dgm:spPr/>
    </dgm:pt>
    <dgm:pt modelId="{EC31C820-5F75-4E9A-A0D6-4DE441588094}" type="pres">
      <dgm:prSet presAssocID="{EAADB93E-47AC-4D86-9754-D3367E293F0D}" presName="Name23" presStyleLbl="parChTrans1D4" presStyleIdx="7" presStyleCnt="13"/>
      <dgm:spPr/>
    </dgm:pt>
    <dgm:pt modelId="{CD3EDCFB-3565-44CF-A736-2DC00248D944}" type="pres">
      <dgm:prSet presAssocID="{5D8A4A6F-4C41-4BAD-81E3-8173EA3AC7EF}" presName="hierRoot4" presStyleCnt="0"/>
      <dgm:spPr/>
    </dgm:pt>
    <dgm:pt modelId="{965DE262-5B10-4153-B7DA-19085362BE89}" type="pres">
      <dgm:prSet presAssocID="{5D8A4A6F-4C41-4BAD-81E3-8173EA3AC7EF}" presName="composite4" presStyleCnt="0"/>
      <dgm:spPr/>
    </dgm:pt>
    <dgm:pt modelId="{1F67189A-7418-4416-BCF4-89FDC9C1E0CB}" type="pres">
      <dgm:prSet presAssocID="{5D8A4A6F-4C41-4BAD-81E3-8173EA3AC7EF}" presName="background4" presStyleLbl="asst1" presStyleIdx="14" presStyleCnt="20"/>
      <dgm:spPr>
        <a:solidFill>
          <a:srgbClr val="00B0F0"/>
        </a:solidFill>
      </dgm:spPr>
    </dgm:pt>
    <dgm:pt modelId="{540E560F-0FA0-47CA-BA19-FE16A0F971D9}" type="pres">
      <dgm:prSet presAssocID="{5D8A4A6F-4C41-4BAD-81E3-8173EA3AC7EF}" presName="text4" presStyleLbl="fgAcc4" presStyleIdx="7" presStyleCnt="13" custScaleX="227720" custScaleY="161051" custLinFactX="-100000" custLinFactY="100000" custLinFactNeighborX="-170014" custLinFactNeighborY="155177">
        <dgm:presLayoutVars>
          <dgm:chPref val="3"/>
        </dgm:presLayoutVars>
      </dgm:prSet>
      <dgm:spPr>
        <a:prstGeom prst="roundRect">
          <a:avLst/>
        </a:prstGeom>
      </dgm:spPr>
    </dgm:pt>
    <dgm:pt modelId="{EF4CF395-31DF-4493-977F-04131F11C65B}" type="pres">
      <dgm:prSet presAssocID="{5D8A4A6F-4C41-4BAD-81E3-8173EA3AC7EF}" presName="hierChild5" presStyleCnt="0"/>
      <dgm:spPr/>
    </dgm:pt>
    <dgm:pt modelId="{F74A8C78-5F74-4F65-B151-31B7A426895B}" type="pres">
      <dgm:prSet presAssocID="{0FF2369C-98E2-45BE-A0E5-DC45AD7B9368}" presName="Name23" presStyleLbl="parChTrans1D4" presStyleIdx="8" presStyleCnt="13"/>
      <dgm:spPr/>
    </dgm:pt>
    <dgm:pt modelId="{9D72EADC-D564-40E4-BB7E-725FAA6F45A2}" type="pres">
      <dgm:prSet presAssocID="{D8C12846-C113-4672-833D-8B14FDBA2E86}" presName="hierRoot4" presStyleCnt="0"/>
      <dgm:spPr/>
    </dgm:pt>
    <dgm:pt modelId="{59DB2D72-EEDE-4C45-9561-6C5F1557AA3A}" type="pres">
      <dgm:prSet presAssocID="{D8C12846-C113-4672-833D-8B14FDBA2E86}" presName="composite4" presStyleCnt="0"/>
      <dgm:spPr/>
    </dgm:pt>
    <dgm:pt modelId="{391436DC-8296-4657-8646-66922E4D7BC7}" type="pres">
      <dgm:prSet presAssocID="{D8C12846-C113-4672-833D-8B14FDBA2E86}" presName="background4" presStyleLbl="asst1" presStyleIdx="15" presStyleCnt="20"/>
      <dgm:spPr>
        <a:solidFill>
          <a:srgbClr val="00B0F0"/>
        </a:solidFill>
      </dgm:spPr>
    </dgm:pt>
    <dgm:pt modelId="{0AC946F1-8186-4377-B496-8A503F254270}" type="pres">
      <dgm:prSet presAssocID="{D8C12846-C113-4672-833D-8B14FDBA2E86}" presName="text4" presStyleLbl="fgAcc4" presStyleIdx="8" presStyleCnt="13" custScaleX="227720" custScaleY="161051" custLinFactX="-100000" custLinFactY="100000" custLinFactNeighborX="-170014" custLinFactNeighborY="155177">
        <dgm:presLayoutVars>
          <dgm:chPref val="3"/>
        </dgm:presLayoutVars>
      </dgm:prSet>
      <dgm:spPr>
        <a:prstGeom prst="roundRect">
          <a:avLst/>
        </a:prstGeom>
      </dgm:spPr>
    </dgm:pt>
    <dgm:pt modelId="{383B926D-FB27-4C85-A398-60B99ACDFAC9}" type="pres">
      <dgm:prSet presAssocID="{D8C12846-C113-4672-833D-8B14FDBA2E86}" presName="hierChild5" presStyleCnt="0"/>
      <dgm:spPr/>
    </dgm:pt>
    <dgm:pt modelId="{D82D01B7-DB74-474C-856F-212793389DF9}" type="pres">
      <dgm:prSet presAssocID="{A04C4A56-C1C3-4568-80D0-1CCDCC8EB734}" presName="Name23" presStyleLbl="parChTrans1D4" presStyleIdx="9" presStyleCnt="13"/>
      <dgm:spPr/>
    </dgm:pt>
    <dgm:pt modelId="{FF6BC554-E5EB-4BAE-920B-A9281338563A}" type="pres">
      <dgm:prSet presAssocID="{EB3DCA6F-A422-46FB-A511-6CF27E0906B9}" presName="hierRoot4" presStyleCnt="0"/>
      <dgm:spPr/>
    </dgm:pt>
    <dgm:pt modelId="{DDD5F38B-76D4-4AD1-A338-6458338A7898}" type="pres">
      <dgm:prSet presAssocID="{EB3DCA6F-A422-46FB-A511-6CF27E0906B9}" presName="composite4" presStyleCnt="0"/>
      <dgm:spPr/>
    </dgm:pt>
    <dgm:pt modelId="{27605844-80A7-43AD-A804-F63FB1BB0EF4}" type="pres">
      <dgm:prSet presAssocID="{EB3DCA6F-A422-46FB-A511-6CF27E0906B9}" presName="background4" presStyleLbl="asst1" presStyleIdx="16" presStyleCnt="20"/>
      <dgm:spPr>
        <a:solidFill>
          <a:srgbClr val="00B0F0"/>
        </a:solidFill>
      </dgm:spPr>
    </dgm:pt>
    <dgm:pt modelId="{F9412F42-0613-4110-8235-A32B70AAF3BB}" type="pres">
      <dgm:prSet presAssocID="{EB3DCA6F-A422-46FB-A511-6CF27E0906B9}" presName="text4" presStyleLbl="fgAcc4" presStyleIdx="9" presStyleCnt="13" custScaleX="227720" custScaleY="161051" custLinFactX="-100000" custLinFactY="100000" custLinFactNeighborX="-170014" custLinFactNeighborY="155177">
        <dgm:presLayoutVars>
          <dgm:chPref val="3"/>
        </dgm:presLayoutVars>
      </dgm:prSet>
      <dgm:spPr>
        <a:prstGeom prst="roundRect">
          <a:avLst/>
        </a:prstGeom>
      </dgm:spPr>
    </dgm:pt>
    <dgm:pt modelId="{0BB29D34-5415-4989-813E-04321C9B6563}" type="pres">
      <dgm:prSet presAssocID="{EB3DCA6F-A422-46FB-A511-6CF27E0906B9}" presName="hierChild5" presStyleCnt="0"/>
      <dgm:spPr/>
    </dgm:pt>
    <dgm:pt modelId="{825A669F-0572-4432-B946-BE70F1D46314}" type="pres">
      <dgm:prSet presAssocID="{969AEC0A-E32F-46FC-A562-59540905C4DA}" presName="Name23" presStyleLbl="parChTrans1D4" presStyleIdx="10" presStyleCnt="13"/>
      <dgm:spPr/>
    </dgm:pt>
    <dgm:pt modelId="{40A0A352-E883-44F8-B7B6-CF03B40E2DDB}" type="pres">
      <dgm:prSet presAssocID="{13F04528-84FE-4043-9F4A-AEDD2D66A0B2}" presName="hierRoot4" presStyleCnt="0"/>
      <dgm:spPr/>
    </dgm:pt>
    <dgm:pt modelId="{29F38B1A-C71C-485B-A5B4-CDFDC13352EC}" type="pres">
      <dgm:prSet presAssocID="{13F04528-84FE-4043-9F4A-AEDD2D66A0B2}" presName="composite4" presStyleCnt="0"/>
      <dgm:spPr/>
    </dgm:pt>
    <dgm:pt modelId="{5F9A393D-00FF-4B92-8FB7-52F7F8848AA5}" type="pres">
      <dgm:prSet presAssocID="{13F04528-84FE-4043-9F4A-AEDD2D66A0B2}" presName="background4" presStyleLbl="asst1" presStyleIdx="17" presStyleCnt="20"/>
      <dgm:spPr>
        <a:solidFill>
          <a:srgbClr val="00B0F0"/>
        </a:solidFill>
      </dgm:spPr>
    </dgm:pt>
    <dgm:pt modelId="{0396BDA7-BE67-45DA-A1D6-626D50DD19D3}" type="pres">
      <dgm:prSet presAssocID="{13F04528-84FE-4043-9F4A-AEDD2D66A0B2}" presName="text4" presStyleLbl="fgAcc4" presStyleIdx="10" presStyleCnt="13" custScaleX="227720" custScaleY="161051" custLinFactX="-100000" custLinFactY="100000" custLinFactNeighborX="-170014" custLinFactNeighborY="155177">
        <dgm:presLayoutVars>
          <dgm:chPref val="3"/>
        </dgm:presLayoutVars>
      </dgm:prSet>
      <dgm:spPr>
        <a:prstGeom prst="roundRect">
          <a:avLst/>
        </a:prstGeom>
      </dgm:spPr>
    </dgm:pt>
    <dgm:pt modelId="{7697B25A-DB90-4FFA-A7E7-86AA2740A084}" type="pres">
      <dgm:prSet presAssocID="{13F04528-84FE-4043-9F4A-AEDD2D66A0B2}" presName="hierChild5" presStyleCnt="0"/>
      <dgm:spPr/>
    </dgm:pt>
    <dgm:pt modelId="{F0254033-8249-44B3-896D-C25909EC85D4}" type="pres">
      <dgm:prSet presAssocID="{84A1D940-595E-47F3-99DB-C9F0979116CD}" presName="Name23" presStyleLbl="parChTrans1D4" presStyleIdx="11" presStyleCnt="13"/>
      <dgm:spPr/>
    </dgm:pt>
    <dgm:pt modelId="{09334EDA-9E02-4C41-95E6-68436008C8A1}" type="pres">
      <dgm:prSet presAssocID="{16027CC8-553D-4F40-93F1-FF3E4C67501D}" presName="hierRoot4" presStyleCnt="0"/>
      <dgm:spPr/>
    </dgm:pt>
    <dgm:pt modelId="{ACA46B4E-75AF-4021-AC6D-C7E7F91AB87C}" type="pres">
      <dgm:prSet presAssocID="{16027CC8-553D-4F40-93F1-FF3E4C67501D}" presName="composite4" presStyleCnt="0"/>
      <dgm:spPr/>
    </dgm:pt>
    <dgm:pt modelId="{24FDC113-1A80-4E65-9502-E700D50F64E8}" type="pres">
      <dgm:prSet presAssocID="{16027CC8-553D-4F40-93F1-FF3E4C67501D}" presName="background4" presStyleLbl="asst1" presStyleIdx="18" presStyleCnt="20"/>
      <dgm:spPr>
        <a:solidFill>
          <a:srgbClr val="00B0F0"/>
        </a:solidFill>
      </dgm:spPr>
    </dgm:pt>
    <dgm:pt modelId="{BC85F431-AB07-48C4-BA8E-3E6DF87CFC8A}" type="pres">
      <dgm:prSet presAssocID="{16027CC8-553D-4F40-93F1-FF3E4C67501D}" presName="text4" presStyleLbl="fgAcc4" presStyleIdx="11" presStyleCnt="13" custScaleX="227720" custScaleY="161051" custLinFactX="-100000" custLinFactY="100000" custLinFactNeighborX="-170014" custLinFactNeighborY="155177">
        <dgm:presLayoutVars>
          <dgm:chPref val="3"/>
        </dgm:presLayoutVars>
      </dgm:prSet>
      <dgm:spPr>
        <a:prstGeom prst="roundRect">
          <a:avLst/>
        </a:prstGeom>
      </dgm:spPr>
    </dgm:pt>
    <dgm:pt modelId="{99241968-70D4-4718-B793-AE0D3471D278}" type="pres">
      <dgm:prSet presAssocID="{16027CC8-553D-4F40-93F1-FF3E4C67501D}" presName="hierChild5" presStyleCnt="0"/>
      <dgm:spPr/>
    </dgm:pt>
    <dgm:pt modelId="{4D9894AA-6A83-4761-9C11-6623E0B637F7}" type="pres">
      <dgm:prSet presAssocID="{64E27C95-ADE2-4CA7-9890-D2B9A6AD2F8E}" presName="Name23" presStyleLbl="parChTrans1D4" presStyleIdx="12" presStyleCnt="13"/>
      <dgm:spPr/>
    </dgm:pt>
    <dgm:pt modelId="{2D9012D1-89FB-49A9-BA58-D4703641FE48}" type="pres">
      <dgm:prSet presAssocID="{71B4B597-56F5-4142-951C-0497E7167543}" presName="hierRoot4" presStyleCnt="0"/>
      <dgm:spPr/>
    </dgm:pt>
    <dgm:pt modelId="{6D6157EC-8453-4BC7-B24B-4F55C3360683}" type="pres">
      <dgm:prSet presAssocID="{71B4B597-56F5-4142-951C-0497E7167543}" presName="composite4" presStyleCnt="0"/>
      <dgm:spPr/>
    </dgm:pt>
    <dgm:pt modelId="{C7884843-4D1A-4358-8A69-47790A4A2317}" type="pres">
      <dgm:prSet presAssocID="{71B4B597-56F5-4142-951C-0497E7167543}" presName="background4" presStyleLbl="asst1" presStyleIdx="19" presStyleCnt="20"/>
      <dgm:spPr>
        <a:solidFill>
          <a:srgbClr val="00B0F0"/>
        </a:solidFill>
      </dgm:spPr>
    </dgm:pt>
    <dgm:pt modelId="{F10F8229-FE9A-4DE8-8C2B-95DDE5F8F379}" type="pres">
      <dgm:prSet presAssocID="{71B4B597-56F5-4142-951C-0497E7167543}" presName="text4" presStyleLbl="fgAcc4" presStyleIdx="12" presStyleCnt="13" custScaleX="227720" custScaleY="161051" custLinFactX="-100000" custLinFactY="100000" custLinFactNeighborX="-170014" custLinFactNeighborY="155177">
        <dgm:presLayoutVars>
          <dgm:chPref val="3"/>
        </dgm:presLayoutVars>
      </dgm:prSet>
      <dgm:spPr>
        <a:prstGeom prst="roundRect">
          <a:avLst/>
        </a:prstGeom>
      </dgm:spPr>
    </dgm:pt>
    <dgm:pt modelId="{C5B5E686-A63A-40CB-AD41-01E7A00222F4}" type="pres">
      <dgm:prSet presAssocID="{71B4B597-56F5-4142-951C-0497E7167543}" presName="hierChild5" presStyleCnt="0"/>
      <dgm:spPr/>
    </dgm:pt>
  </dgm:ptLst>
  <dgm:cxnLst>
    <dgm:cxn modelId="{ED9BF601-84BD-4C3B-950B-956E382C3AC3}" srcId="{2A59DF8D-C609-4C79-A608-095B92D4E792}" destId="{16027CC8-553D-4F40-93F1-FF3E4C67501D}" srcOrd="4" destOrd="0" parTransId="{84A1D940-595E-47F3-99DB-C9F0979116CD}" sibTransId="{96B7278B-48CD-4AFA-A3C1-1E42C79A52F9}"/>
    <dgm:cxn modelId="{59768607-367E-48B1-8635-9E5A1A4E725A}" type="presOf" srcId="{BA316EC4-A72E-40BC-A70A-73363FEA45EA}" destId="{DC57D758-F597-4822-8A4E-15A6A3650EF6}" srcOrd="0" destOrd="0" presId="urn:microsoft.com/office/officeart/2005/8/layout/hierarchy1"/>
    <dgm:cxn modelId="{6AF68809-F823-47BC-A699-CA0E815EA33D}" srcId="{CD258308-35E2-47E0-A949-5DCE864DA023}" destId="{C6220EE6-BADC-4FD0-9F2F-2E7589A84953}" srcOrd="0" destOrd="0" parTransId="{7A7AAB87-3B7E-4D51-B14C-202228FA8B80}" sibTransId="{A29978C9-6501-4405-A825-2302320EE2A4}"/>
    <dgm:cxn modelId="{06E5FC0C-9465-4F47-B8A9-3A2935CA0D97}" type="presOf" srcId="{FD7FF8D0-DF78-4B3C-AEB1-807A509B1D52}" destId="{2FA84C4E-22D5-4C68-B08A-6A88FC9B37CA}" srcOrd="0" destOrd="0" presId="urn:microsoft.com/office/officeart/2005/8/layout/hierarchy1"/>
    <dgm:cxn modelId="{E8FA450D-9664-46C3-82B8-15789357E179}" type="presOf" srcId="{ABB8578A-2591-46A6-8A2F-BD1226B7C49A}" destId="{5EE4C3AD-7336-492B-9F80-3AE0BF0E1A60}" srcOrd="0" destOrd="0" presId="urn:microsoft.com/office/officeart/2005/8/layout/hierarchy1"/>
    <dgm:cxn modelId="{68E4990F-5DF3-4DF5-9168-E00D25370294}" srcId="{C6220EE6-BADC-4FD0-9F2F-2E7589A84953}" destId="{314F85DF-5A61-4865-B9A8-14A27163390C}" srcOrd="0" destOrd="0" parTransId="{8BADA684-0545-42C3-A0AB-8EAD6EE036D8}" sibTransId="{FDA6ABF3-5001-47F7-961E-26BD0D7FCDFA}"/>
    <dgm:cxn modelId="{42354015-F6D8-48E8-8FA5-C8C947DCA230}" type="presOf" srcId="{6FBAEF0C-754D-4306-8363-4C55130C5D1C}" destId="{705EDD67-C03B-4C51-92AB-3CAF98299DC0}" srcOrd="0" destOrd="0" presId="urn:microsoft.com/office/officeart/2005/8/layout/hierarchy1"/>
    <dgm:cxn modelId="{88FE8115-E302-4AFD-A4AD-017E4390941A}" type="presOf" srcId="{8BADA684-0545-42C3-A0AB-8EAD6EE036D8}" destId="{8AC8C43F-C96E-4485-BDD8-133D6A0F8EA0}" srcOrd="0" destOrd="0" presId="urn:microsoft.com/office/officeart/2005/8/layout/hierarchy1"/>
    <dgm:cxn modelId="{0CED4317-412A-4844-B17B-6E9C42F60D57}" srcId="{2A59DF8D-C609-4C79-A608-095B92D4E792}" destId="{13F04528-84FE-4043-9F4A-AEDD2D66A0B2}" srcOrd="3" destOrd="0" parTransId="{969AEC0A-E32F-46FC-A562-59540905C4DA}" sibTransId="{0AA61220-1565-4804-835E-5E3D9896EF99}"/>
    <dgm:cxn modelId="{3FBCA719-F9C9-49F7-8BBF-13BFE136CF03}" type="presOf" srcId="{EB3DCA6F-A422-46FB-A511-6CF27E0906B9}" destId="{F9412F42-0613-4110-8235-A32B70AAF3BB}" srcOrd="0" destOrd="0" presId="urn:microsoft.com/office/officeart/2005/8/layout/hierarchy1"/>
    <dgm:cxn modelId="{A1729F20-E8A6-4725-92B3-A27566782272}" type="presOf" srcId="{698AE7EC-7E75-4580-ACB3-44C3ED3BC53E}" destId="{D180BD35-D13F-4CE4-A14D-F3B4CFBB3840}" srcOrd="0" destOrd="0" presId="urn:microsoft.com/office/officeart/2005/8/layout/hierarchy1"/>
    <dgm:cxn modelId="{D0020526-E963-4339-8D7A-0B99DC89CD25}" type="presOf" srcId="{CD258308-35E2-47E0-A949-5DCE864DA023}" destId="{6A2B6223-1C75-4193-9E0F-CD6DEF8F7746}" srcOrd="0" destOrd="0" presId="urn:microsoft.com/office/officeart/2005/8/layout/hierarchy1"/>
    <dgm:cxn modelId="{A44BC026-8789-4F6D-A5E6-ED203A94DE78}" type="presOf" srcId="{C6220EE6-BADC-4FD0-9F2F-2E7589A84953}" destId="{60689A7E-669F-4808-B044-2DBF15754044}" srcOrd="0" destOrd="0" presId="urn:microsoft.com/office/officeart/2005/8/layout/hierarchy1"/>
    <dgm:cxn modelId="{F3F9D726-1CF9-4773-A0DB-EF4F7C169486}" srcId="{C6220EE6-BADC-4FD0-9F2F-2E7589A84953}" destId="{1B2AB6AF-5648-47CB-857E-4E9CC5C81BDE}" srcOrd="2" destOrd="0" parTransId="{B0393BCC-273D-4615-92FD-35F16F3CBA75}" sibTransId="{31366A71-7399-4407-9CD3-D915E0DB5695}"/>
    <dgm:cxn modelId="{05F6D22A-870F-4AD2-AD92-6B3FE9DD6DC8}" type="presOf" srcId="{607710BE-ED32-4CE1-9A51-8D594631F605}" destId="{AC13AEF7-9CF4-472D-9CFA-AC66F10D3F93}" srcOrd="0" destOrd="0" presId="urn:microsoft.com/office/officeart/2005/8/layout/hierarchy1"/>
    <dgm:cxn modelId="{EC8F742F-A97A-47D0-8B6F-8D2A861BEEFD}" type="presOf" srcId="{A04C4A56-C1C3-4568-80D0-1CCDCC8EB734}" destId="{D82D01B7-DB74-474C-856F-212793389DF9}" srcOrd="0" destOrd="0" presId="urn:microsoft.com/office/officeart/2005/8/layout/hierarchy1"/>
    <dgm:cxn modelId="{ACA07F32-7EB2-41E1-893B-A0A873014013}" type="presOf" srcId="{0FF2369C-98E2-45BE-A0E5-DC45AD7B9368}" destId="{F74A8C78-5F74-4F65-B151-31B7A426895B}" srcOrd="0" destOrd="0" presId="urn:microsoft.com/office/officeart/2005/8/layout/hierarchy1"/>
    <dgm:cxn modelId="{D389E432-FA24-47B7-AE97-56A5F85F2A96}" srcId="{C6220EE6-BADC-4FD0-9F2F-2E7589A84953}" destId="{0976FF65-BF97-48A8-AB7D-5CF917129B21}" srcOrd="1" destOrd="0" parTransId="{6FBAEF0C-754D-4306-8363-4C55130C5D1C}" sibTransId="{97542E73-5473-43E4-A63B-6FEF023F00EE}"/>
    <dgm:cxn modelId="{7B182735-8F28-4FF3-8441-8C5FCDFE25C9}" type="presOf" srcId="{969AEC0A-E32F-46FC-A562-59540905C4DA}" destId="{825A669F-0572-4432-B946-BE70F1D46314}" srcOrd="0" destOrd="0" presId="urn:microsoft.com/office/officeart/2005/8/layout/hierarchy1"/>
    <dgm:cxn modelId="{3FFCC337-0E73-4BE7-93F7-57730195DB0B}" type="presOf" srcId="{0976FF65-BF97-48A8-AB7D-5CF917129B21}" destId="{F513D20E-76E2-4A86-A207-F783C9870DDD}" srcOrd="0" destOrd="0" presId="urn:microsoft.com/office/officeart/2005/8/layout/hierarchy1"/>
    <dgm:cxn modelId="{FC77FD39-1B71-4FD0-AE42-287E764917FA}" type="presOf" srcId="{3C81DD8D-D52D-4CE3-8BC8-74DDC8DA68BE}" destId="{C1CF224D-9648-40C6-BD4A-359744680EB8}" srcOrd="0" destOrd="0" presId="urn:microsoft.com/office/officeart/2005/8/layout/hierarchy1"/>
    <dgm:cxn modelId="{A77BFF3C-C1DE-4382-95BE-D6FB6702FF6C}" srcId="{7829B078-6089-4ADE-994E-9715767A3A37}" destId="{2A59DF8D-C609-4C79-A608-095B92D4E792}" srcOrd="1" destOrd="0" parTransId="{AD522737-DE57-40DE-BE09-4955B814B660}" sibTransId="{D2C1DE95-0360-48FE-8BE3-019F72B3D088}"/>
    <dgm:cxn modelId="{0039813E-B293-4217-8D67-FE70896EF18F}" type="presOf" srcId="{B994B233-246F-4D20-B647-010237156F8A}" destId="{274834F3-DBC4-4621-8C63-986F1E1F5087}" srcOrd="0" destOrd="0" presId="urn:microsoft.com/office/officeart/2005/8/layout/hierarchy1"/>
    <dgm:cxn modelId="{CA580552-CAC7-4004-BA08-F77EBB0ADA78}" srcId="{698AE7EC-7E75-4580-ACB3-44C3ED3BC53E}" destId="{2A034CBA-2CA9-4F87-9CB0-15CF8FF1B353}" srcOrd="0" destOrd="0" parTransId="{0D0EC86E-ADC5-43FC-AD66-75DD8E91F2B1}" sibTransId="{5B13D719-F009-42A8-A4DE-300EDF282952}"/>
    <dgm:cxn modelId="{A2F60752-2B69-4621-B51D-CC0F2E96D599}" srcId="{F2EC6BC1-5199-4A25-9EDF-903ACB24BCA3}" destId="{793A6CE1-E42A-4565-9EBD-B75F648B6125}" srcOrd="3" destOrd="0" parTransId="{0034A606-D54B-48E5-AC3F-6DE0E797F083}" sibTransId="{F8D51D56-FA4B-4C0D-903B-214B16E271BD}"/>
    <dgm:cxn modelId="{68CCAF52-3614-4F24-ADAF-FF2E5EC45822}" type="presOf" srcId="{84A1D940-595E-47F3-99DB-C9F0979116CD}" destId="{F0254033-8249-44B3-896D-C25909EC85D4}" srcOrd="0" destOrd="0" presId="urn:microsoft.com/office/officeart/2005/8/layout/hierarchy1"/>
    <dgm:cxn modelId="{DE9A8854-A6E7-406C-B947-50BE783DE468}" type="presOf" srcId="{D0B36FAD-7EEE-4337-ADAD-5B25F8A9B628}" destId="{AF99F3D2-8FC1-4E98-89CA-C13071493458}" srcOrd="0" destOrd="0" presId="urn:microsoft.com/office/officeart/2005/8/layout/hierarchy1"/>
    <dgm:cxn modelId="{E368AB70-FFFE-4A73-8E7C-25801EF6A0E2}" type="presOf" srcId="{97429AFA-69AA-4D71-A389-B9424CF7C840}" destId="{48C43B14-EE75-4C6C-8B67-039ECDF144CB}" srcOrd="0" destOrd="0" presId="urn:microsoft.com/office/officeart/2005/8/layout/hierarchy1"/>
    <dgm:cxn modelId="{3398BA72-B278-454A-BBBA-9F73C84A2D26}" srcId="{F2EC6BC1-5199-4A25-9EDF-903ACB24BCA3}" destId="{B831FE33-0647-4E81-A4F7-D1801D4C9AAA}" srcOrd="2" destOrd="0" parTransId="{3C81DD8D-D52D-4CE3-8BC8-74DDC8DA68BE}" sibTransId="{9A3E30A7-AE6D-4E82-896F-95D3EA2E654C}"/>
    <dgm:cxn modelId="{093F2974-AA2E-440D-9B76-A29E9841CEF6}" type="presOf" srcId="{7829B078-6089-4ADE-994E-9715767A3A37}" destId="{589C439D-B9F7-4A70-A23D-FC419B09EB60}" srcOrd="0" destOrd="0" presId="urn:microsoft.com/office/officeart/2005/8/layout/hierarchy1"/>
    <dgm:cxn modelId="{3A2FF879-DCE2-46E0-86DA-D7CF73D4646D}" type="presOf" srcId="{0D0EC86E-ADC5-43FC-AD66-75DD8E91F2B1}" destId="{1F87316D-F2D4-4FFB-83E7-2FA5AC158E4E}" srcOrd="0" destOrd="0" presId="urn:microsoft.com/office/officeart/2005/8/layout/hierarchy1"/>
    <dgm:cxn modelId="{8C047F80-4548-4F5D-9248-75BDFA13459A}" type="presOf" srcId="{7A7AAB87-3B7E-4D51-B14C-202228FA8B80}" destId="{17A873C2-E5F3-47F4-8B30-E9420D859943}" srcOrd="0" destOrd="0" presId="urn:microsoft.com/office/officeart/2005/8/layout/hierarchy1"/>
    <dgm:cxn modelId="{56F0298A-848A-44E0-824B-7C896668ECB5}" srcId="{F2EC6BC1-5199-4A25-9EDF-903ACB24BCA3}" destId="{ABB8578A-2591-46A6-8A2F-BD1226B7C49A}" srcOrd="4" destOrd="0" parTransId="{74C2D536-CA45-4A05-A205-50B4FE812747}" sibTransId="{A6AD4FD0-0FAA-4FF0-A99F-8DF686B976B2}"/>
    <dgm:cxn modelId="{1B32DC90-7E33-427E-9D9C-FB48421AD16B}" type="presOf" srcId="{F2EC6BC1-5199-4A25-9EDF-903ACB24BCA3}" destId="{D2BBB696-71CC-4785-AA9B-889649FC1BA8}" srcOrd="0" destOrd="0" presId="urn:microsoft.com/office/officeart/2005/8/layout/hierarchy1"/>
    <dgm:cxn modelId="{C2143793-F87F-435E-81D0-712ADBC3F80C}" type="presOf" srcId="{74C2D536-CA45-4A05-A205-50B4FE812747}" destId="{3178AA8F-BD3D-4B0E-828D-B30C136E1E5A}" srcOrd="0" destOrd="0" presId="urn:microsoft.com/office/officeart/2005/8/layout/hierarchy1"/>
    <dgm:cxn modelId="{9DC90A95-4446-4D14-888F-3122B361CBD8}" type="presOf" srcId="{13F04528-84FE-4043-9F4A-AEDD2D66A0B2}" destId="{0396BDA7-BE67-45DA-A1D6-626D50DD19D3}" srcOrd="0" destOrd="0" presId="urn:microsoft.com/office/officeart/2005/8/layout/hierarchy1"/>
    <dgm:cxn modelId="{9A2D6797-D307-4EBE-A6D9-A09DB908A776}" type="presOf" srcId="{0034A606-D54B-48E5-AC3F-6DE0E797F083}" destId="{D47995AD-2F96-4524-A9EE-38C2D4DCFF6D}" srcOrd="0" destOrd="0" presId="urn:microsoft.com/office/officeart/2005/8/layout/hierarchy1"/>
    <dgm:cxn modelId="{AB5BD199-2D47-4E5E-A79E-6EB7BC8F3CE2}" type="presOf" srcId="{5D8A4A6F-4C41-4BAD-81E3-8173EA3AC7EF}" destId="{540E560F-0FA0-47CA-BA19-FE16A0F971D9}" srcOrd="0" destOrd="0" presId="urn:microsoft.com/office/officeart/2005/8/layout/hierarchy1"/>
    <dgm:cxn modelId="{BBE4539F-8185-41C1-8DB8-4F1D0FBFAB05}" type="presOf" srcId="{1D3F40E4-47B0-4475-8BA3-25B470F68447}" destId="{DBABE31F-C71E-4E81-96E4-3B1BD3BFF24E}" srcOrd="0" destOrd="0" presId="urn:microsoft.com/office/officeart/2005/8/layout/hierarchy1"/>
    <dgm:cxn modelId="{4CEDACAF-76F8-4288-BE42-FB44890986FC}" type="presOf" srcId="{64E27C95-ADE2-4CA7-9890-D2B9A6AD2F8E}" destId="{4D9894AA-6A83-4761-9C11-6623E0B637F7}" srcOrd="0" destOrd="0" presId="urn:microsoft.com/office/officeart/2005/8/layout/hierarchy1"/>
    <dgm:cxn modelId="{1D10B9B0-28F6-4169-AC29-50ACB9CB2596}" type="presOf" srcId="{2A034CBA-2CA9-4F87-9CB0-15CF8FF1B353}" destId="{F1CB575B-7381-49D4-B12A-27E4BDA9F267}" srcOrd="0" destOrd="0" presId="urn:microsoft.com/office/officeart/2005/8/layout/hierarchy1"/>
    <dgm:cxn modelId="{D77BAFB5-B910-4496-ABEF-73236138FE0D}" type="presOf" srcId="{D8C12846-C113-4672-833D-8B14FDBA2E86}" destId="{0AC946F1-8186-4377-B496-8A503F254270}" srcOrd="0" destOrd="0" presId="urn:microsoft.com/office/officeart/2005/8/layout/hierarchy1"/>
    <dgm:cxn modelId="{3B8D01B7-4DDC-46BF-B13F-9D2AD3E2AF2C}" type="presOf" srcId="{1B2AB6AF-5648-47CB-857E-4E9CC5C81BDE}" destId="{27960908-C403-49E0-B073-BBB8DBC13629}" srcOrd="0" destOrd="0" presId="urn:microsoft.com/office/officeart/2005/8/layout/hierarchy1"/>
    <dgm:cxn modelId="{1E5F0AB7-91EE-4B41-922F-775DEA043154}" srcId="{F2EC6BC1-5199-4A25-9EDF-903ACB24BCA3}" destId="{97429AFA-69AA-4D71-A389-B9424CF7C840}" srcOrd="0" destOrd="0" parTransId="{D0B36FAD-7EEE-4337-ADAD-5B25F8A9B628}" sibTransId="{53578B3E-D337-491D-89B9-F0A783BAA2E5}"/>
    <dgm:cxn modelId="{A7429EB8-6984-4D51-8688-6A8B7A3CCA18}" type="presOf" srcId="{CEC7F73A-871C-4A88-BE31-2BC2B2C59899}" destId="{EC6ADA22-45D0-4424-8904-8F079FFCD518}" srcOrd="0" destOrd="0" presId="urn:microsoft.com/office/officeart/2005/8/layout/hierarchy1"/>
    <dgm:cxn modelId="{BEAE93BA-A1BB-4180-AD33-833E2BA2C606}" type="presOf" srcId="{793A6CE1-E42A-4565-9EBD-B75F648B6125}" destId="{3908CDFF-D2EF-49B1-9E48-8703E2035CD6}" srcOrd="0" destOrd="0" presId="urn:microsoft.com/office/officeart/2005/8/layout/hierarchy1"/>
    <dgm:cxn modelId="{E5FACFBB-1227-4A3B-8023-AF5D0FD1BBE9}" srcId="{698AE7EC-7E75-4580-ACB3-44C3ED3BC53E}" destId="{F2EC6BC1-5199-4A25-9EDF-903ACB24BCA3}" srcOrd="1" destOrd="0" parTransId="{1D3F40E4-47B0-4475-8BA3-25B470F68447}" sibTransId="{04B4018E-E03B-4581-A187-BD803A7F4496}"/>
    <dgm:cxn modelId="{8FC595BD-D35B-46ED-BE3C-A91829FA171B}" type="presOf" srcId="{314F85DF-5A61-4865-B9A8-14A27163390C}" destId="{A3050C6F-8FAC-4BD6-876D-B76159661E12}" srcOrd="0" destOrd="0" presId="urn:microsoft.com/office/officeart/2005/8/layout/hierarchy1"/>
    <dgm:cxn modelId="{4A37BEC1-3719-4742-86F4-42EEDFD374D2}" srcId="{2A59DF8D-C609-4C79-A608-095B92D4E792}" destId="{71B4B597-56F5-4142-951C-0497E7167543}" srcOrd="5" destOrd="0" parTransId="{64E27C95-ADE2-4CA7-9890-D2B9A6AD2F8E}" sibTransId="{643606F1-2F55-499A-97D3-CD2FD280DA78}"/>
    <dgm:cxn modelId="{03ECF4C3-A194-4D33-A9F4-9A1D4EC44E6D}" type="presOf" srcId="{B0393BCC-273D-4615-92FD-35F16F3CBA75}" destId="{69A19D5C-A3C8-4E1A-871E-13101EB2A43A}" srcOrd="0" destOrd="0" presId="urn:microsoft.com/office/officeart/2005/8/layout/hierarchy1"/>
    <dgm:cxn modelId="{820B51C5-1986-40B9-B417-E8DDD27371BC}" type="presOf" srcId="{71B4B597-56F5-4142-951C-0497E7167543}" destId="{F10F8229-FE9A-4DE8-8C2B-95DDE5F8F379}" srcOrd="0" destOrd="0" presId="urn:microsoft.com/office/officeart/2005/8/layout/hierarchy1"/>
    <dgm:cxn modelId="{CBA230C6-AE0A-40E6-873B-4DECC6B094F5}" srcId="{2A59DF8D-C609-4C79-A608-095B92D4E792}" destId="{D8C12846-C113-4672-833D-8B14FDBA2E86}" srcOrd="1" destOrd="0" parTransId="{0FF2369C-98E2-45BE-A0E5-DC45AD7B9368}" sibTransId="{4388DAC5-9BAC-4BCB-9BEB-7D725C966D04}"/>
    <dgm:cxn modelId="{472661C8-A803-4D37-B7A3-DF7C42A6881A}" type="presOf" srcId="{16027CC8-553D-4F40-93F1-FF3E4C67501D}" destId="{BC85F431-AB07-48C4-BA8E-3E6DF87CFC8A}" srcOrd="0" destOrd="0" presId="urn:microsoft.com/office/officeart/2005/8/layout/hierarchy1"/>
    <dgm:cxn modelId="{1DEBEBD2-6DA4-4025-BCF8-F188BB15D265}" srcId="{CD258308-35E2-47E0-A949-5DCE864DA023}" destId="{7829B078-6089-4ADE-994E-9715767A3A37}" srcOrd="1" destOrd="0" parTransId="{B994B233-246F-4D20-B647-010237156F8A}" sibTransId="{B58DD484-41D4-48CC-925E-C93AB634C1F0}"/>
    <dgm:cxn modelId="{98232ED8-87B4-4248-B8F0-8AD1D2BA5DB9}" srcId="{2A59DF8D-C609-4C79-A608-095B92D4E792}" destId="{5D8A4A6F-4C41-4BAD-81E3-8173EA3AC7EF}" srcOrd="0" destOrd="0" parTransId="{EAADB93E-47AC-4D86-9754-D3367E293F0D}" sibTransId="{53AF269C-4E0B-4EBF-A77F-4EC05BE122C6}"/>
    <dgm:cxn modelId="{6AC87EE1-038B-4A05-A93D-730926163070}" type="presOf" srcId="{B831FE33-0647-4E81-A4F7-D1801D4C9AAA}" destId="{6F24EF24-D6F7-48A1-AF93-B68DFEB80463}" srcOrd="0" destOrd="0" presId="urn:microsoft.com/office/officeart/2005/8/layout/hierarchy1"/>
    <dgm:cxn modelId="{D42382E9-8CF1-4FF7-8120-7A2E3996949D}" srcId="{607710BE-ED32-4CE1-9A51-8D594631F605}" destId="{CD258308-35E2-47E0-A949-5DCE864DA023}" srcOrd="0" destOrd="0" parTransId="{64DA13CB-A507-4A5B-A6F5-D82FB0667DD0}" sibTransId="{B133DF1C-FC99-4866-B0E1-8B645EB035DC}"/>
    <dgm:cxn modelId="{129CC8EB-9332-4AA1-AEDE-A49B23B53E7B}" type="presOf" srcId="{EAADB93E-47AC-4D86-9754-D3367E293F0D}" destId="{EC31C820-5F75-4E9A-A0D6-4DE441588094}" srcOrd="0" destOrd="0" presId="urn:microsoft.com/office/officeart/2005/8/layout/hierarchy1"/>
    <dgm:cxn modelId="{16369CEC-6ACC-44BF-A624-7974FB2AA59E}" type="presOf" srcId="{AD522737-DE57-40DE-BE09-4955B814B660}" destId="{399544F7-5B30-4757-8C9D-C08F9B045184}" srcOrd="0" destOrd="0" presId="urn:microsoft.com/office/officeart/2005/8/layout/hierarchy1"/>
    <dgm:cxn modelId="{86DA7AF3-AFC6-4A3B-9BDA-0DE69214EDAE}" type="presOf" srcId="{2A59DF8D-C609-4C79-A608-095B92D4E792}" destId="{2A3572B0-A858-482C-97E4-233071ED362B}" srcOrd="0" destOrd="0" presId="urn:microsoft.com/office/officeart/2005/8/layout/hierarchy1"/>
    <dgm:cxn modelId="{0B4ED2F4-321C-4D7A-A7B5-278095FB8126}" srcId="{7829B078-6089-4ADE-994E-9715767A3A37}" destId="{698AE7EC-7E75-4580-ACB3-44C3ED3BC53E}" srcOrd="0" destOrd="0" parTransId="{BA316EC4-A72E-40BC-A70A-73363FEA45EA}" sibTransId="{3FF12B1E-E0B1-4BFA-A389-6DCD2A2D09BD}"/>
    <dgm:cxn modelId="{B91D30F6-FD5C-40DF-8A8F-94305B34AEBF}" srcId="{F2EC6BC1-5199-4A25-9EDF-903ACB24BCA3}" destId="{FD7FF8D0-DF78-4B3C-AEB1-807A509B1D52}" srcOrd="1" destOrd="0" parTransId="{CEC7F73A-871C-4A88-BE31-2BC2B2C59899}" sibTransId="{173BE226-8262-40FF-9B55-BAC74B6E9498}"/>
    <dgm:cxn modelId="{86279BF7-3792-4F69-96F2-140E752C4B8C}" srcId="{2A59DF8D-C609-4C79-A608-095B92D4E792}" destId="{EB3DCA6F-A422-46FB-A511-6CF27E0906B9}" srcOrd="2" destOrd="0" parTransId="{A04C4A56-C1C3-4568-80D0-1CCDCC8EB734}" sibTransId="{192F7FC0-09DE-491E-9EC5-E9C3F376B1EE}"/>
    <dgm:cxn modelId="{061D801F-9959-468C-9515-5AE946F53833}" type="presParOf" srcId="{AC13AEF7-9CF4-472D-9CFA-AC66F10D3F93}" destId="{5B741187-27EE-41F5-A43C-E0DCBB2076C7}" srcOrd="0" destOrd="0" presId="urn:microsoft.com/office/officeart/2005/8/layout/hierarchy1"/>
    <dgm:cxn modelId="{00FA5D97-5F9A-4FBF-B8CA-02C573CFE56E}" type="presParOf" srcId="{5B741187-27EE-41F5-A43C-E0DCBB2076C7}" destId="{E4037017-8E05-463D-AABA-98E8C06BCB8E}" srcOrd="0" destOrd="0" presId="urn:microsoft.com/office/officeart/2005/8/layout/hierarchy1"/>
    <dgm:cxn modelId="{3CE9B2BA-20F0-48EB-8F44-45814288B412}" type="presParOf" srcId="{E4037017-8E05-463D-AABA-98E8C06BCB8E}" destId="{5EDF732C-6154-4D92-81E3-A2B9340B5F1D}" srcOrd="0" destOrd="0" presId="urn:microsoft.com/office/officeart/2005/8/layout/hierarchy1"/>
    <dgm:cxn modelId="{7B657F12-7767-4029-82C2-98DCB1AC0CC6}" type="presParOf" srcId="{E4037017-8E05-463D-AABA-98E8C06BCB8E}" destId="{6A2B6223-1C75-4193-9E0F-CD6DEF8F7746}" srcOrd="1" destOrd="0" presId="urn:microsoft.com/office/officeart/2005/8/layout/hierarchy1"/>
    <dgm:cxn modelId="{E5423F8F-2FED-447F-BBA1-318C13227880}" type="presParOf" srcId="{5B741187-27EE-41F5-A43C-E0DCBB2076C7}" destId="{E778B6FA-65FA-41BD-9EDC-9FEBCB66082A}" srcOrd="1" destOrd="0" presId="urn:microsoft.com/office/officeart/2005/8/layout/hierarchy1"/>
    <dgm:cxn modelId="{6F461CB8-7815-4A73-BF73-264570A47BD8}" type="presParOf" srcId="{E778B6FA-65FA-41BD-9EDC-9FEBCB66082A}" destId="{17A873C2-E5F3-47F4-8B30-E9420D859943}" srcOrd="0" destOrd="0" presId="urn:microsoft.com/office/officeart/2005/8/layout/hierarchy1"/>
    <dgm:cxn modelId="{B99C1CC4-3CC1-4E1B-950D-400F442122A3}" type="presParOf" srcId="{E778B6FA-65FA-41BD-9EDC-9FEBCB66082A}" destId="{DC397BF5-F425-4E52-9748-3C4F10833FE8}" srcOrd="1" destOrd="0" presId="urn:microsoft.com/office/officeart/2005/8/layout/hierarchy1"/>
    <dgm:cxn modelId="{E76458A3-77F0-4863-8CA9-F081081179AC}" type="presParOf" srcId="{DC397BF5-F425-4E52-9748-3C4F10833FE8}" destId="{6C04A8F9-61D5-40B1-8D57-B879222F8FE9}" srcOrd="0" destOrd="0" presId="urn:microsoft.com/office/officeart/2005/8/layout/hierarchy1"/>
    <dgm:cxn modelId="{8DABED38-98A7-4EE5-A497-BA85A6B798CE}" type="presParOf" srcId="{6C04A8F9-61D5-40B1-8D57-B879222F8FE9}" destId="{E9D40F78-3E31-4F45-B012-70CF80A5A1EC}" srcOrd="0" destOrd="0" presId="urn:microsoft.com/office/officeart/2005/8/layout/hierarchy1"/>
    <dgm:cxn modelId="{1D03C6C3-F3E5-47CD-9AB7-90A2B33C4911}" type="presParOf" srcId="{6C04A8F9-61D5-40B1-8D57-B879222F8FE9}" destId="{60689A7E-669F-4808-B044-2DBF15754044}" srcOrd="1" destOrd="0" presId="urn:microsoft.com/office/officeart/2005/8/layout/hierarchy1"/>
    <dgm:cxn modelId="{C3B11D17-167F-4C7A-A714-ADFEB1CAA238}" type="presParOf" srcId="{DC397BF5-F425-4E52-9748-3C4F10833FE8}" destId="{081A31D9-86A8-4176-9072-BF9FDEA371BD}" srcOrd="1" destOrd="0" presId="urn:microsoft.com/office/officeart/2005/8/layout/hierarchy1"/>
    <dgm:cxn modelId="{943DE33F-E4FD-4FF2-A557-2A9C01584D37}" type="presParOf" srcId="{081A31D9-86A8-4176-9072-BF9FDEA371BD}" destId="{8AC8C43F-C96E-4485-BDD8-133D6A0F8EA0}" srcOrd="0" destOrd="0" presId="urn:microsoft.com/office/officeart/2005/8/layout/hierarchy1"/>
    <dgm:cxn modelId="{C293FCCE-994F-4B1F-AEC2-BB8E59F3AF89}" type="presParOf" srcId="{081A31D9-86A8-4176-9072-BF9FDEA371BD}" destId="{21DC2355-D677-431D-BC4B-FE94BCC102EB}" srcOrd="1" destOrd="0" presId="urn:microsoft.com/office/officeart/2005/8/layout/hierarchy1"/>
    <dgm:cxn modelId="{D0446D2C-5C4C-4E79-AF6D-DF1A492DCB35}" type="presParOf" srcId="{21DC2355-D677-431D-BC4B-FE94BCC102EB}" destId="{BA833D17-B6BB-47CF-9345-15D465458A9D}" srcOrd="0" destOrd="0" presId="urn:microsoft.com/office/officeart/2005/8/layout/hierarchy1"/>
    <dgm:cxn modelId="{2848DD2E-9F33-423F-BEC0-3F1298863AEB}" type="presParOf" srcId="{BA833D17-B6BB-47CF-9345-15D465458A9D}" destId="{0348F523-1281-48DA-A650-75D503BA463A}" srcOrd="0" destOrd="0" presId="urn:microsoft.com/office/officeart/2005/8/layout/hierarchy1"/>
    <dgm:cxn modelId="{D28B7E4A-0FA6-4524-8BE2-74C6B6E6D495}" type="presParOf" srcId="{BA833D17-B6BB-47CF-9345-15D465458A9D}" destId="{A3050C6F-8FAC-4BD6-876D-B76159661E12}" srcOrd="1" destOrd="0" presId="urn:microsoft.com/office/officeart/2005/8/layout/hierarchy1"/>
    <dgm:cxn modelId="{EB602415-678A-4F33-B48D-1AC393E40C7E}" type="presParOf" srcId="{21DC2355-D677-431D-BC4B-FE94BCC102EB}" destId="{9B6B52E4-7D9A-47AF-A484-D131E3AAEA03}" srcOrd="1" destOrd="0" presId="urn:microsoft.com/office/officeart/2005/8/layout/hierarchy1"/>
    <dgm:cxn modelId="{434C9C25-2729-42EE-88FF-422BE0238438}" type="presParOf" srcId="{081A31D9-86A8-4176-9072-BF9FDEA371BD}" destId="{705EDD67-C03B-4C51-92AB-3CAF98299DC0}" srcOrd="2" destOrd="0" presId="urn:microsoft.com/office/officeart/2005/8/layout/hierarchy1"/>
    <dgm:cxn modelId="{E0ED0A60-95FF-4C81-A7DB-0CE7CA564BD6}" type="presParOf" srcId="{081A31D9-86A8-4176-9072-BF9FDEA371BD}" destId="{0FAF437F-8FA4-4A39-8D78-B5B9E5952628}" srcOrd="3" destOrd="0" presId="urn:microsoft.com/office/officeart/2005/8/layout/hierarchy1"/>
    <dgm:cxn modelId="{12292918-6D0C-4947-A54A-555E9C6181A9}" type="presParOf" srcId="{0FAF437F-8FA4-4A39-8D78-B5B9E5952628}" destId="{5EF099DA-CB53-4954-BC6C-142AA816B4FE}" srcOrd="0" destOrd="0" presId="urn:microsoft.com/office/officeart/2005/8/layout/hierarchy1"/>
    <dgm:cxn modelId="{572C917C-7581-4052-BDCF-A75266E941BE}" type="presParOf" srcId="{5EF099DA-CB53-4954-BC6C-142AA816B4FE}" destId="{A0BA7CDB-2D58-4412-BA97-03B2AB9C9B13}" srcOrd="0" destOrd="0" presId="urn:microsoft.com/office/officeart/2005/8/layout/hierarchy1"/>
    <dgm:cxn modelId="{2D6578CD-CD47-4DF9-9FB2-AC134E0E2E43}" type="presParOf" srcId="{5EF099DA-CB53-4954-BC6C-142AA816B4FE}" destId="{F513D20E-76E2-4A86-A207-F783C9870DDD}" srcOrd="1" destOrd="0" presId="urn:microsoft.com/office/officeart/2005/8/layout/hierarchy1"/>
    <dgm:cxn modelId="{CDD9E25C-A144-421C-8499-9C2F9F7B0B13}" type="presParOf" srcId="{0FAF437F-8FA4-4A39-8D78-B5B9E5952628}" destId="{A42CCBC4-E8F0-4AAC-8ADE-C90142A6ACA9}" srcOrd="1" destOrd="0" presId="urn:microsoft.com/office/officeart/2005/8/layout/hierarchy1"/>
    <dgm:cxn modelId="{E1F46737-772D-402B-B22A-CFF6EFC043ED}" type="presParOf" srcId="{081A31D9-86A8-4176-9072-BF9FDEA371BD}" destId="{69A19D5C-A3C8-4E1A-871E-13101EB2A43A}" srcOrd="4" destOrd="0" presId="urn:microsoft.com/office/officeart/2005/8/layout/hierarchy1"/>
    <dgm:cxn modelId="{C5BC77FA-E4A1-4B41-B37F-39E8B985F9A6}" type="presParOf" srcId="{081A31D9-86A8-4176-9072-BF9FDEA371BD}" destId="{EA5C6CCF-9C17-4610-A874-C47C1226C0A9}" srcOrd="5" destOrd="0" presId="urn:microsoft.com/office/officeart/2005/8/layout/hierarchy1"/>
    <dgm:cxn modelId="{1FCC3F6B-E932-4441-817B-713775AA4904}" type="presParOf" srcId="{EA5C6CCF-9C17-4610-A874-C47C1226C0A9}" destId="{2D80B2C2-EE66-4869-AD10-EBFE4A22CB24}" srcOrd="0" destOrd="0" presId="urn:microsoft.com/office/officeart/2005/8/layout/hierarchy1"/>
    <dgm:cxn modelId="{D83A699C-1D7A-456E-B10A-7E1833F79BC3}" type="presParOf" srcId="{2D80B2C2-EE66-4869-AD10-EBFE4A22CB24}" destId="{EA4874D1-4339-4CF1-995A-74597A167E58}" srcOrd="0" destOrd="0" presId="urn:microsoft.com/office/officeart/2005/8/layout/hierarchy1"/>
    <dgm:cxn modelId="{D8646C4F-2207-490D-9AA5-2007C9830084}" type="presParOf" srcId="{2D80B2C2-EE66-4869-AD10-EBFE4A22CB24}" destId="{27960908-C403-49E0-B073-BBB8DBC13629}" srcOrd="1" destOrd="0" presId="urn:microsoft.com/office/officeart/2005/8/layout/hierarchy1"/>
    <dgm:cxn modelId="{BD0A5966-1990-401D-824C-9AB7840C9272}" type="presParOf" srcId="{EA5C6CCF-9C17-4610-A874-C47C1226C0A9}" destId="{4AC4183C-10AF-4E05-8BE6-18EE0DC4099D}" srcOrd="1" destOrd="0" presId="urn:microsoft.com/office/officeart/2005/8/layout/hierarchy1"/>
    <dgm:cxn modelId="{DD504904-EDD8-40F8-A2A2-3F091FF48B96}" type="presParOf" srcId="{E778B6FA-65FA-41BD-9EDC-9FEBCB66082A}" destId="{274834F3-DBC4-4621-8C63-986F1E1F5087}" srcOrd="2" destOrd="0" presId="urn:microsoft.com/office/officeart/2005/8/layout/hierarchy1"/>
    <dgm:cxn modelId="{46A9B9D6-3726-48EC-B6AA-8678104B7159}" type="presParOf" srcId="{E778B6FA-65FA-41BD-9EDC-9FEBCB66082A}" destId="{D64D7626-33A9-4FAC-88A6-CF1E4FF36DFA}" srcOrd="3" destOrd="0" presId="urn:microsoft.com/office/officeart/2005/8/layout/hierarchy1"/>
    <dgm:cxn modelId="{BBF6792D-0F59-4DCD-99D3-84E376FCC55C}" type="presParOf" srcId="{D64D7626-33A9-4FAC-88A6-CF1E4FF36DFA}" destId="{4801C969-8BE3-43EB-83AD-A56B01AEEA48}" srcOrd="0" destOrd="0" presId="urn:microsoft.com/office/officeart/2005/8/layout/hierarchy1"/>
    <dgm:cxn modelId="{26DA8D52-C695-4691-B44E-ADE41D9813D9}" type="presParOf" srcId="{4801C969-8BE3-43EB-83AD-A56B01AEEA48}" destId="{9E7456EC-5DB4-4E8E-B55D-1CEEBBDD2419}" srcOrd="0" destOrd="0" presId="urn:microsoft.com/office/officeart/2005/8/layout/hierarchy1"/>
    <dgm:cxn modelId="{19EC3910-A4B3-4471-A1BC-033F861343A9}" type="presParOf" srcId="{4801C969-8BE3-43EB-83AD-A56B01AEEA48}" destId="{589C439D-B9F7-4A70-A23D-FC419B09EB60}" srcOrd="1" destOrd="0" presId="urn:microsoft.com/office/officeart/2005/8/layout/hierarchy1"/>
    <dgm:cxn modelId="{DCFE184E-750A-4BD6-8697-C3FB89A4600D}" type="presParOf" srcId="{D64D7626-33A9-4FAC-88A6-CF1E4FF36DFA}" destId="{E74990CF-5BE3-430A-9D92-AA67BFBCC612}" srcOrd="1" destOrd="0" presId="urn:microsoft.com/office/officeart/2005/8/layout/hierarchy1"/>
    <dgm:cxn modelId="{CADCEBBE-C0D2-43B5-A071-CC595D214E12}" type="presParOf" srcId="{E74990CF-5BE3-430A-9D92-AA67BFBCC612}" destId="{DC57D758-F597-4822-8A4E-15A6A3650EF6}" srcOrd="0" destOrd="0" presId="urn:microsoft.com/office/officeart/2005/8/layout/hierarchy1"/>
    <dgm:cxn modelId="{BB769071-0709-4A07-9395-E88EA3799ACD}" type="presParOf" srcId="{E74990CF-5BE3-430A-9D92-AA67BFBCC612}" destId="{47D68DBD-1A1F-4C80-A824-800D363B6A53}" srcOrd="1" destOrd="0" presId="urn:microsoft.com/office/officeart/2005/8/layout/hierarchy1"/>
    <dgm:cxn modelId="{3937EBC4-A0AE-4379-A732-C12E58DA69F1}" type="presParOf" srcId="{47D68DBD-1A1F-4C80-A824-800D363B6A53}" destId="{89B2B62A-827B-46D0-B2DA-E6E68C19BB08}" srcOrd="0" destOrd="0" presId="urn:microsoft.com/office/officeart/2005/8/layout/hierarchy1"/>
    <dgm:cxn modelId="{31C3231A-B446-4678-87F2-0524AB67939B}" type="presParOf" srcId="{89B2B62A-827B-46D0-B2DA-E6E68C19BB08}" destId="{95FFA3A6-8328-4407-AEFA-14EB1C014B19}" srcOrd="0" destOrd="0" presId="urn:microsoft.com/office/officeart/2005/8/layout/hierarchy1"/>
    <dgm:cxn modelId="{3CCC6778-580C-46F4-935D-0412E4A88225}" type="presParOf" srcId="{89B2B62A-827B-46D0-B2DA-E6E68C19BB08}" destId="{D180BD35-D13F-4CE4-A14D-F3B4CFBB3840}" srcOrd="1" destOrd="0" presId="urn:microsoft.com/office/officeart/2005/8/layout/hierarchy1"/>
    <dgm:cxn modelId="{3E95BB58-6A6D-4214-9FCD-F969A47EAD8C}" type="presParOf" srcId="{47D68DBD-1A1F-4C80-A824-800D363B6A53}" destId="{D6539840-A69F-4225-9B3F-7E04ABFAD52A}" srcOrd="1" destOrd="0" presId="urn:microsoft.com/office/officeart/2005/8/layout/hierarchy1"/>
    <dgm:cxn modelId="{0CE54B2E-50E2-4827-98EE-69265A70A2D8}" type="presParOf" srcId="{D6539840-A69F-4225-9B3F-7E04ABFAD52A}" destId="{1F87316D-F2D4-4FFB-83E7-2FA5AC158E4E}" srcOrd="0" destOrd="0" presId="urn:microsoft.com/office/officeart/2005/8/layout/hierarchy1"/>
    <dgm:cxn modelId="{AB60F8A7-CCB9-40C4-A12D-58F69AF3BF74}" type="presParOf" srcId="{D6539840-A69F-4225-9B3F-7E04ABFAD52A}" destId="{B3212856-AC84-4A9B-9436-1D6EBA1E20C8}" srcOrd="1" destOrd="0" presId="urn:microsoft.com/office/officeart/2005/8/layout/hierarchy1"/>
    <dgm:cxn modelId="{A303A47D-A4F6-4C1B-A861-4236AFE2AEF0}" type="presParOf" srcId="{B3212856-AC84-4A9B-9436-1D6EBA1E20C8}" destId="{9813D8E1-5BAF-4A99-9732-108CA9742120}" srcOrd="0" destOrd="0" presId="urn:microsoft.com/office/officeart/2005/8/layout/hierarchy1"/>
    <dgm:cxn modelId="{7D7F5360-6079-4E44-AEF2-36D75F7B973A}" type="presParOf" srcId="{9813D8E1-5BAF-4A99-9732-108CA9742120}" destId="{AD9F7723-173C-4C21-8CE1-54D37C014766}" srcOrd="0" destOrd="0" presId="urn:microsoft.com/office/officeart/2005/8/layout/hierarchy1"/>
    <dgm:cxn modelId="{6DED3549-FBF6-4B75-BF8A-A22ADF69EEF6}" type="presParOf" srcId="{9813D8E1-5BAF-4A99-9732-108CA9742120}" destId="{F1CB575B-7381-49D4-B12A-27E4BDA9F267}" srcOrd="1" destOrd="0" presId="urn:microsoft.com/office/officeart/2005/8/layout/hierarchy1"/>
    <dgm:cxn modelId="{CF4F1F46-C737-483B-97AA-A002B7382013}" type="presParOf" srcId="{B3212856-AC84-4A9B-9436-1D6EBA1E20C8}" destId="{1C4A60CD-B7DF-484F-8445-EF5A6BD8B8AF}" srcOrd="1" destOrd="0" presId="urn:microsoft.com/office/officeart/2005/8/layout/hierarchy1"/>
    <dgm:cxn modelId="{2009707A-6BA9-46A2-B420-0FC8DDFA4D36}" type="presParOf" srcId="{D6539840-A69F-4225-9B3F-7E04ABFAD52A}" destId="{DBABE31F-C71E-4E81-96E4-3B1BD3BFF24E}" srcOrd="2" destOrd="0" presId="urn:microsoft.com/office/officeart/2005/8/layout/hierarchy1"/>
    <dgm:cxn modelId="{418811D3-E4B4-41D1-9E18-6175D1F912AA}" type="presParOf" srcId="{D6539840-A69F-4225-9B3F-7E04ABFAD52A}" destId="{987DDDCC-FACB-4F58-8C3D-8757766A5F6D}" srcOrd="3" destOrd="0" presId="urn:microsoft.com/office/officeart/2005/8/layout/hierarchy1"/>
    <dgm:cxn modelId="{820573F3-2D6C-4F82-A536-BB0F19CE3830}" type="presParOf" srcId="{987DDDCC-FACB-4F58-8C3D-8757766A5F6D}" destId="{1DD6F844-137F-4FEA-BB2B-9ABBA42F3724}" srcOrd="0" destOrd="0" presId="urn:microsoft.com/office/officeart/2005/8/layout/hierarchy1"/>
    <dgm:cxn modelId="{457A642E-F852-4341-A2E7-E3800A258621}" type="presParOf" srcId="{1DD6F844-137F-4FEA-BB2B-9ABBA42F3724}" destId="{6C49CBC0-27EC-4BC1-B96E-BB9AC4019947}" srcOrd="0" destOrd="0" presId="urn:microsoft.com/office/officeart/2005/8/layout/hierarchy1"/>
    <dgm:cxn modelId="{86BC5708-2A29-4A75-BE30-E34851BB58D1}" type="presParOf" srcId="{1DD6F844-137F-4FEA-BB2B-9ABBA42F3724}" destId="{D2BBB696-71CC-4785-AA9B-889649FC1BA8}" srcOrd="1" destOrd="0" presId="urn:microsoft.com/office/officeart/2005/8/layout/hierarchy1"/>
    <dgm:cxn modelId="{34261A21-1701-4B1D-BB26-DBFB00B23DD0}" type="presParOf" srcId="{987DDDCC-FACB-4F58-8C3D-8757766A5F6D}" destId="{22DDA342-76FD-4F98-9CD6-47EEE7CC5BF7}" srcOrd="1" destOrd="0" presId="urn:microsoft.com/office/officeart/2005/8/layout/hierarchy1"/>
    <dgm:cxn modelId="{7368EFFB-DE69-4AF3-AEAC-C972F5E3F508}" type="presParOf" srcId="{22DDA342-76FD-4F98-9CD6-47EEE7CC5BF7}" destId="{AF99F3D2-8FC1-4E98-89CA-C13071493458}" srcOrd="0" destOrd="0" presId="urn:microsoft.com/office/officeart/2005/8/layout/hierarchy1"/>
    <dgm:cxn modelId="{4DF8BA97-49E7-4C49-BAF4-A4A4CF642885}" type="presParOf" srcId="{22DDA342-76FD-4F98-9CD6-47EEE7CC5BF7}" destId="{28C66A01-69A9-45A5-A844-35ED5EA58BEB}" srcOrd="1" destOrd="0" presId="urn:microsoft.com/office/officeart/2005/8/layout/hierarchy1"/>
    <dgm:cxn modelId="{5312C285-5D85-4645-B1D7-5FED3F37CC15}" type="presParOf" srcId="{28C66A01-69A9-45A5-A844-35ED5EA58BEB}" destId="{2F2CBE9A-CB5D-4CEA-A04A-BE853458F190}" srcOrd="0" destOrd="0" presId="urn:microsoft.com/office/officeart/2005/8/layout/hierarchy1"/>
    <dgm:cxn modelId="{D0D6E3A8-2DFE-48F9-BD64-21E45B3133C1}" type="presParOf" srcId="{2F2CBE9A-CB5D-4CEA-A04A-BE853458F190}" destId="{ECD954DE-18B1-40CF-9C6A-6A617CACE1D2}" srcOrd="0" destOrd="0" presId="urn:microsoft.com/office/officeart/2005/8/layout/hierarchy1"/>
    <dgm:cxn modelId="{80B39959-E240-4E5A-AAE0-B41A3E0C22FF}" type="presParOf" srcId="{2F2CBE9A-CB5D-4CEA-A04A-BE853458F190}" destId="{48C43B14-EE75-4C6C-8B67-039ECDF144CB}" srcOrd="1" destOrd="0" presId="urn:microsoft.com/office/officeart/2005/8/layout/hierarchy1"/>
    <dgm:cxn modelId="{042C5BF0-6469-4990-8609-329C1CF9864E}" type="presParOf" srcId="{28C66A01-69A9-45A5-A844-35ED5EA58BEB}" destId="{05FBB140-4D91-4B7D-9FCC-5776F60A0B90}" srcOrd="1" destOrd="0" presId="urn:microsoft.com/office/officeart/2005/8/layout/hierarchy1"/>
    <dgm:cxn modelId="{9E7538FB-3946-4E63-ACDA-08CF3B5EB353}" type="presParOf" srcId="{22DDA342-76FD-4F98-9CD6-47EEE7CC5BF7}" destId="{EC6ADA22-45D0-4424-8904-8F079FFCD518}" srcOrd="2" destOrd="0" presId="urn:microsoft.com/office/officeart/2005/8/layout/hierarchy1"/>
    <dgm:cxn modelId="{30483723-5F3C-4D91-BD0A-CBD222B5A4DC}" type="presParOf" srcId="{22DDA342-76FD-4F98-9CD6-47EEE7CC5BF7}" destId="{781173F0-CA7E-487B-8D43-A23E8F05F93B}" srcOrd="3" destOrd="0" presId="urn:microsoft.com/office/officeart/2005/8/layout/hierarchy1"/>
    <dgm:cxn modelId="{344E1F13-43C9-49D6-A3F7-5B26D66C9D21}" type="presParOf" srcId="{781173F0-CA7E-487B-8D43-A23E8F05F93B}" destId="{ECCA325B-0A44-4231-B527-E210FD5F9ADE}" srcOrd="0" destOrd="0" presId="urn:microsoft.com/office/officeart/2005/8/layout/hierarchy1"/>
    <dgm:cxn modelId="{64213EEF-987B-41EB-8BA9-8FDE60E7FB71}" type="presParOf" srcId="{ECCA325B-0A44-4231-B527-E210FD5F9ADE}" destId="{70401479-DDA5-482B-A623-FCB621814390}" srcOrd="0" destOrd="0" presId="urn:microsoft.com/office/officeart/2005/8/layout/hierarchy1"/>
    <dgm:cxn modelId="{0EC0841D-16B1-45A0-8A97-94CC75BC8FBB}" type="presParOf" srcId="{ECCA325B-0A44-4231-B527-E210FD5F9ADE}" destId="{2FA84C4E-22D5-4C68-B08A-6A88FC9B37CA}" srcOrd="1" destOrd="0" presId="urn:microsoft.com/office/officeart/2005/8/layout/hierarchy1"/>
    <dgm:cxn modelId="{32361B61-4A96-4A67-B8E5-2CB8D8E8CD0F}" type="presParOf" srcId="{781173F0-CA7E-487B-8D43-A23E8F05F93B}" destId="{BA2D58C5-1F5A-473F-99FB-C1C685DBFCF2}" srcOrd="1" destOrd="0" presId="urn:microsoft.com/office/officeart/2005/8/layout/hierarchy1"/>
    <dgm:cxn modelId="{7B94FA5A-D502-4597-94BE-50C199F02A48}" type="presParOf" srcId="{22DDA342-76FD-4F98-9CD6-47EEE7CC5BF7}" destId="{C1CF224D-9648-40C6-BD4A-359744680EB8}" srcOrd="4" destOrd="0" presId="urn:microsoft.com/office/officeart/2005/8/layout/hierarchy1"/>
    <dgm:cxn modelId="{233F7234-0B1B-42C1-A1B9-1D022931954B}" type="presParOf" srcId="{22DDA342-76FD-4F98-9CD6-47EEE7CC5BF7}" destId="{CEF7513F-A8A6-4079-803A-14A074424121}" srcOrd="5" destOrd="0" presId="urn:microsoft.com/office/officeart/2005/8/layout/hierarchy1"/>
    <dgm:cxn modelId="{C20D3B17-6030-4AC4-815F-99768E94E06A}" type="presParOf" srcId="{CEF7513F-A8A6-4079-803A-14A074424121}" destId="{DE1A54D7-9ABC-46D4-9EE3-2EA18C9E117C}" srcOrd="0" destOrd="0" presId="urn:microsoft.com/office/officeart/2005/8/layout/hierarchy1"/>
    <dgm:cxn modelId="{1A936DD3-1BF7-4BB3-B0D2-AE0D5B8E7F1B}" type="presParOf" srcId="{DE1A54D7-9ABC-46D4-9EE3-2EA18C9E117C}" destId="{7E8E389A-C091-42CD-A026-38C29C5B0666}" srcOrd="0" destOrd="0" presId="urn:microsoft.com/office/officeart/2005/8/layout/hierarchy1"/>
    <dgm:cxn modelId="{00C48F6D-4F89-44FC-87C9-724E3A7B5BC9}" type="presParOf" srcId="{DE1A54D7-9ABC-46D4-9EE3-2EA18C9E117C}" destId="{6F24EF24-D6F7-48A1-AF93-B68DFEB80463}" srcOrd="1" destOrd="0" presId="urn:microsoft.com/office/officeart/2005/8/layout/hierarchy1"/>
    <dgm:cxn modelId="{5643773E-0FE6-4751-A19E-6B077F4EC93E}" type="presParOf" srcId="{CEF7513F-A8A6-4079-803A-14A074424121}" destId="{F0F6ADB4-06E4-43B3-A43A-35034B5BBC81}" srcOrd="1" destOrd="0" presId="urn:microsoft.com/office/officeart/2005/8/layout/hierarchy1"/>
    <dgm:cxn modelId="{359B9424-1E66-4ED9-BF02-5A818F61AF6A}" type="presParOf" srcId="{22DDA342-76FD-4F98-9CD6-47EEE7CC5BF7}" destId="{D47995AD-2F96-4524-A9EE-38C2D4DCFF6D}" srcOrd="6" destOrd="0" presId="urn:microsoft.com/office/officeart/2005/8/layout/hierarchy1"/>
    <dgm:cxn modelId="{A1BAC2BB-49F2-4C66-8ED3-DCAD5472688C}" type="presParOf" srcId="{22DDA342-76FD-4F98-9CD6-47EEE7CC5BF7}" destId="{5710573E-EA9B-49E4-BD9E-43237B6A8744}" srcOrd="7" destOrd="0" presId="urn:microsoft.com/office/officeart/2005/8/layout/hierarchy1"/>
    <dgm:cxn modelId="{B789D2AA-FC80-4B61-890B-0F4E485FFCC0}" type="presParOf" srcId="{5710573E-EA9B-49E4-BD9E-43237B6A8744}" destId="{96B22E27-EED3-41CD-9572-1A94A4D1557F}" srcOrd="0" destOrd="0" presId="urn:microsoft.com/office/officeart/2005/8/layout/hierarchy1"/>
    <dgm:cxn modelId="{BB5FEFCA-736C-4C5E-BFD3-ECE85A81AD9C}" type="presParOf" srcId="{96B22E27-EED3-41CD-9572-1A94A4D1557F}" destId="{5C96FAC8-F913-4CE0-A30B-8E60DFE8BA7B}" srcOrd="0" destOrd="0" presId="urn:microsoft.com/office/officeart/2005/8/layout/hierarchy1"/>
    <dgm:cxn modelId="{B1141FDF-FEEA-4D70-8940-0AB6B0E43A61}" type="presParOf" srcId="{96B22E27-EED3-41CD-9572-1A94A4D1557F}" destId="{3908CDFF-D2EF-49B1-9E48-8703E2035CD6}" srcOrd="1" destOrd="0" presId="urn:microsoft.com/office/officeart/2005/8/layout/hierarchy1"/>
    <dgm:cxn modelId="{08A5BE4B-5017-44C6-8B0B-A2B701CD96AF}" type="presParOf" srcId="{5710573E-EA9B-49E4-BD9E-43237B6A8744}" destId="{FB39AE72-8E0C-403F-8CE2-2AFB2A4F2E55}" srcOrd="1" destOrd="0" presId="urn:microsoft.com/office/officeart/2005/8/layout/hierarchy1"/>
    <dgm:cxn modelId="{B54A35C1-AD4B-431A-8BB2-A7442C7B299F}" type="presParOf" srcId="{22DDA342-76FD-4F98-9CD6-47EEE7CC5BF7}" destId="{3178AA8F-BD3D-4B0E-828D-B30C136E1E5A}" srcOrd="8" destOrd="0" presId="urn:microsoft.com/office/officeart/2005/8/layout/hierarchy1"/>
    <dgm:cxn modelId="{566F19DA-8D33-4474-9B7A-D4E19A13C148}" type="presParOf" srcId="{22DDA342-76FD-4F98-9CD6-47EEE7CC5BF7}" destId="{EEC3C667-44D3-4184-9E1B-8AD56BB82CFF}" srcOrd="9" destOrd="0" presId="urn:microsoft.com/office/officeart/2005/8/layout/hierarchy1"/>
    <dgm:cxn modelId="{0862E0A0-E82C-4C2C-B323-CA5E0F3E14C7}" type="presParOf" srcId="{EEC3C667-44D3-4184-9E1B-8AD56BB82CFF}" destId="{5FBF6001-AE4F-40F6-AD5E-311E49FEE910}" srcOrd="0" destOrd="0" presId="urn:microsoft.com/office/officeart/2005/8/layout/hierarchy1"/>
    <dgm:cxn modelId="{EF7B7780-10B4-4216-B581-088B4FFBCD36}" type="presParOf" srcId="{5FBF6001-AE4F-40F6-AD5E-311E49FEE910}" destId="{AE24605D-122C-412B-BB50-288A08EF5E58}" srcOrd="0" destOrd="0" presId="urn:microsoft.com/office/officeart/2005/8/layout/hierarchy1"/>
    <dgm:cxn modelId="{DD50DD55-180C-4CAA-A9E6-299901525DB0}" type="presParOf" srcId="{5FBF6001-AE4F-40F6-AD5E-311E49FEE910}" destId="{5EE4C3AD-7336-492B-9F80-3AE0BF0E1A60}" srcOrd="1" destOrd="0" presId="urn:microsoft.com/office/officeart/2005/8/layout/hierarchy1"/>
    <dgm:cxn modelId="{8FA5573C-4423-49AA-9F44-76679C4A66E4}" type="presParOf" srcId="{EEC3C667-44D3-4184-9E1B-8AD56BB82CFF}" destId="{16FBC38B-F68F-4BFA-B751-4BE2F0166D45}" srcOrd="1" destOrd="0" presId="urn:microsoft.com/office/officeart/2005/8/layout/hierarchy1"/>
    <dgm:cxn modelId="{25DCCC24-319F-4B52-8064-1E14B1617E88}" type="presParOf" srcId="{E74990CF-5BE3-430A-9D92-AA67BFBCC612}" destId="{399544F7-5B30-4757-8C9D-C08F9B045184}" srcOrd="2" destOrd="0" presId="urn:microsoft.com/office/officeart/2005/8/layout/hierarchy1"/>
    <dgm:cxn modelId="{D874321E-F0C8-417B-9FD1-567AA10D2982}" type="presParOf" srcId="{E74990CF-5BE3-430A-9D92-AA67BFBCC612}" destId="{10CAB9E1-4FCF-4DC3-A278-C5A3DD8E73B2}" srcOrd="3" destOrd="0" presId="urn:microsoft.com/office/officeart/2005/8/layout/hierarchy1"/>
    <dgm:cxn modelId="{2D851133-AB7D-4FA4-8A6D-5E5CA4D415A5}" type="presParOf" srcId="{10CAB9E1-4FCF-4DC3-A278-C5A3DD8E73B2}" destId="{D9C17914-B2E6-414F-9809-4F14F95EBC4F}" srcOrd="0" destOrd="0" presId="urn:microsoft.com/office/officeart/2005/8/layout/hierarchy1"/>
    <dgm:cxn modelId="{C88BF5D7-62FB-486F-B1D8-3C3EBDD27FAC}" type="presParOf" srcId="{D9C17914-B2E6-414F-9809-4F14F95EBC4F}" destId="{F441E265-C3CB-4794-981C-F0D978979314}" srcOrd="0" destOrd="0" presId="urn:microsoft.com/office/officeart/2005/8/layout/hierarchy1"/>
    <dgm:cxn modelId="{4DD6E20C-CFF8-462C-A52B-A3B83FBC1534}" type="presParOf" srcId="{D9C17914-B2E6-414F-9809-4F14F95EBC4F}" destId="{2A3572B0-A858-482C-97E4-233071ED362B}" srcOrd="1" destOrd="0" presId="urn:microsoft.com/office/officeart/2005/8/layout/hierarchy1"/>
    <dgm:cxn modelId="{CCE35DC2-1E86-4F2F-8809-1DCDB73917B3}" type="presParOf" srcId="{10CAB9E1-4FCF-4DC3-A278-C5A3DD8E73B2}" destId="{65259538-BAC9-43D5-8536-BB308FD897A1}" srcOrd="1" destOrd="0" presId="urn:microsoft.com/office/officeart/2005/8/layout/hierarchy1"/>
    <dgm:cxn modelId="{82A44FF5-10DF-4451-B600-823F6900652F}" type="presParOf" srcId="{65259538-BAC9-43D5-8536-BB308FD897A1}" destId="{EC31C820-5F75-4E9A-A0D6-4DE441588094}" srcOrd="0" destOrd="0" presId="urn:microsoft.com/office/officeart/2005/8/layout/hierarchy1"/>
    <dgm:cxn modelId="{F0A96E5F-FD5D-45E6-A680-B6109EBC6D04}" type="presParOf" srcId="{65259538-BAC9-43D5-8536-BB308FD897A1}" destId="{CD3EDCFB-3565-44CF-A736-2DC00248D944}" srcOrd="1" destOrd="0" presId="urn:microsoft.com/office/officeart/2005/8/layout/hierarchy1"/>
    <dgm:cxn modelId="{5565B327-6BE1-40DC-98F8-2EEF38D66F06}" type="presParOf" srcId="{CD3EDCFB-3565-44CF-A736-2DC00248D944}" destId="{965DE262-5B10-4153-B7DA-19085362BE89}" srcOrd="0" destOrd="0" presId="urn:microsoft.com/office/officeart/2005/8/layout/hierarchy1"/>
    <dgm:cxn modelId="{F4880E86-0933-47E1-8BEE-811652F8F6AB}" type="presParOf" srcId="{965DE262-5B10-4153-B7DA-19085362BE89}" destId="{1F67189A-7418-4416-BCF4-89FDC9C1E0CB}" srcOrd="0" destOrd="0" presId="urn:microsoft.com/office/officeart/2005/8/layout/hierarchy1"/>
    <dgm:cxn modelId="{1A4A6B69-80D8-4619-BF53-42DD09234DBC}" type="presParOf" srcId="{965DE262-5B10-4153-B7DA-19085362BE89}" destId="{540E560F-0FA0-47CA-BA19-FE16A0F971D9}" srcOrd="1" destOrd="0" presId="urn:microsoft.com/office/officeart/2005/8/layout/hierarchy1"/>
    <dgm:cxn modelId="{E88C6B81-5B48-4398-A273-768D9E42F337}" type="presParOf" srcId="{CD3EDCFB-3565-44CF-A736-2DC00248D944}" destId="{EF4CF395-31DF-4493-977F-04131F11C65B}" srcOrd="1" destOrd="0" presId="urn:microsoft.com/office/officeart/2005/8/layout/hierarchy1"/>
    <dgm:cxn modelId="{5CBD6959-F353-47DF-BC59-BFF39DCAF993}" type="presParOf" srcId="{65259538-BAC9-43D5-8536-BB308FD897A1}" destId="{F74A8C78-5F74-4F65-B151-31B7A426895B}" srcOrd="2" destOrd="0" presId="urn:microsoft.com/office/officeart/2005/8/layout/hierarchy1"/>
    <dgm:cxn modelId="{DBAA27E9-B805-4378-BCE4-A3D0C49C7ED1}" type="presParOf" srcId="{65259538-BAC9-43D5-8536-BB308FD897A1}" destId="{9D72EADC-D564-40E4-BB7E-725FAA6F45A2}" srcOrd="3" destOrd="0" presId="urn:microsoft.com/office/officeart/2005/8/layout/hierarchy1"/>
    <dgm:cxn modelId="{62BBAC29-DED9-448A-AE21-1D003C94B793}" type="presParOf" srcId="{9D72EADC-D564-40E4-BB7E-725FAA6F45A2}" destId="{59DB2D72-EEDE-4C45-9561-6C5F1557AA3A}" srcOrd="0" destOrd="0" presId="urn:microsoft.com/office/officeart/2005/8/layout/hierarchy1"/>
    <dgm:cxn modelId="{0DCA7E3A-4118-43EF-B72F-D87E0C02F886}" type="presParOf" srcId="{59DB2D72-EEDE-4C45-9561-6C5F1557AA3A}" destId="{391436DC-8296-4657-8646-66922E4D7BC7}" srcOrd="0" destOrd="0" presId="urn:microsoft.com/office/officeart/2005/8/layout/hierarchy1"/>
    <dgm:cxn modelId="{AEBCF23B-0B56-4FEE-A960-9C17136B6B85}" type="presParOf" srcId="{59DB2D72-EEDE-4C45-9561-6C5F1557AA3A}" destId="{0AC946F1-8186-4377-B496-8A503F254270}" srcOrd="1" destOrd="0" presId="urn:microsoft.com/office/officeart/2005/8/layout/hierarchy1"/>
    <dgm:cxn modelId="{85A11843-9A92-4264-A2F5-CC35914D5633}" type="presParOf" srcId="{9D72EADC-D564-40E4-BB7E-725FAA6F45A2}" destId="{383B926D-FB27-4C85-A398-60B99ACDFAC9}" srcOrd="1" destOrd="0" presId="urn:microsoft.com/office/officeart/2005/8/layout/hierarchy1"/>
    <dgm:cxn modelId="{37E5C2D2-3879-455C-8DA4-78AF44459D5E}" type="presParOf" srcId="{65259538-BAC9-43D5-8536-BB308FD897A1}" destId="{D82D01B7-DB74-474C-856F-212793389DF9}" srcOrd="4" destOrd="0" presId="urn:microsoft.com/office/officeart/2005/8/layout/hierarchy1"/>
    <dgm:cxn modelId="{5C88501A-269D-4D8B-9FDF-5E3ED43FC2FD}" type="presParOf" srcId="{65259538-BAC9-43D5-8536-BB308FD897A1}" destId="{FF6BC554-E5EB-4BAE-920B-A9281338563A}" srcOrd="5" destOrd="0" presId="urn:microsoft.com/office/officeart/2005/8/layout/hierarchy1"/>
    <dgm:cxn modelId="{7A86673F-5A17-4718-9A13-D2AFF5AB6F44}" type="presParOf" srcId="{FF6BC554-E5EB-4BAE-920B-A9281338563A}" destId="{DDD5F38B-76D4-4AD1-A338-6458338A7898}" srcOrd="0" destOrd="0" presId="urn:microsoft.com/office/officeart/2005/8/layout/hierarchy1"/>
    <dgm:cxn modelId="{9559A834-F8D7-425C-B562-FB35F9DECDBD}" type="presParOf" srcId="{DDD5F38B-76D4-4AD1-A338-6458338A7898}" destId="{27605844-80A7-43AD-A804-F63FB1BB0EF4}" srcOrd="0" destOrd="0" presId="urn:microsoft.com/office/officeart/2005/8/layout/hierarchy1"/>
    <dgm:cxn modelId="{194BBC50-EF6C-44A6-BE3C-CF4A2972B116}" type="presParOf" srcId="{DDD5F38B-76D4-4AD1-A338-6458338A7898}" destId="{F9412F42-0613-4110-8235-A32B70AAF3BB}" srcOrd="1" destOrd="0" presId="urn:microsoft.com/office/officeart/2005/8/layout/hierarchy1"/>
    <dgm:cxn modelId="{277BC10F-9F00-4365-A8FD-7FAD772F37F2}" type="presParOf" srcId="{FF6BC554-E5EB-4BAE-920B-A9281338563A}" destId="{0BB29D34-5415-4989-813E-04321C9B6563}" srcOrd="1" destOrd="0" presId="urn:microsoft.com/office/officeart/2005/8/layout/hierarchy1"/>
    <dgm:cxn modelId="{0CC22A2C-CF64-405F-874F-3D4FDF0D6FBF}" type="presParOf" srcId="{65259538-BAC9-43D5-8536-BB308FD897A1}" destId="{825A669F-0572-4432-B946-BE70F1D46314}" srcOrd="6" destOrd="0" presId="urn:microsoft.com/office/officeart/2005/8/layout/hierarchy1"/>
    <dgm:cxn modelId="{C2B7C894-2982-48B9-87EF-8A3EDAF8DA01}" type="presParOf" srcId="{65259538-BAC9-43D5-8536-BB308FD897A1}" destId="{40A0A352-E883-44F8-B7B6-CF03B40E2DDB}" srcOrd="7" destOrd="0" presId="urn:microsoft.com/office/officeart/2005/8/layout/hierarchy1"/>
    <dgm:cxn modelId="{ACAF76BA-AD4D-44C1-BABC-D20D7999F269}" type="presParOf" srcId="{40A0A352-E883-44F8-B7B6-CF03B40E2DDB}" destId="{29F38B1A-C71C-485B-A5B4-CDFDC13352EC}" srcOrd="0" destOrd="0" presId="urn:microsoft.com/office/officeart/2005/8/layout/hierarchy1"/>
    <dgm:cxn modelId="{00AA05E3-A534-4E9D-8799-D9EC0B2B6288}" type="presParOf" srcId="{29F38B1A-C71C-485B-A5B4-CDFDC13352EC}" destId="{5F9A393D-00FF-4B92-8FB7-52F7F8848AA5}" srcOrd="0" destOrd="0" presId="urn:microsoft.com/office/officeart/2005/8/layout/hierarchy1"/>
    <dgm:cxn modelId="{84A50824-C95F-45C7-A459-F226CDADFFB3}" type="presParOf" srcId="{29F38B1A-C71C-485B-A5B4-CDFDC13352EC}" destId="{0396BDA7-BE67-45DA-A1D6-626D50DD19D3}" srcOrd="1" destOrd="0" presId="urn:microsoft.com/office/officeart/2005/8/layout/hierarchy1"/>
    <dgm:cxn modelId="{FCA4E914-2CD7-489D-989A-67C1F4AD42A8}" type="presParOf" srcId="{40A0A352-E883-44F8-B7B6-CF03B40E2DDB}" destId="{7697B25A-DB90-4FFA-A7E7-86AA2740A084}" srcOrd="1" destOrd="0" presId="urn:microsoft.com/office/officeart/2005/8/layout/hierarchy1"/>
    <dgm:cxn modelId="{E697F830-2D1F-4535-B6C6-3688D095A546}" type="presParOf" srcId="{65259538-BAC9-43D5-8536-BB308FD897A1}" destId="{F0254033-8249-44B3-896D-C25909EC85D4}" srcOrd="8" destOrd="0" presId="urn:microsoft.com/office/officeart/2005/8/layout/hierarchy1"/>
    <dgm:cxn modelId="{5B2088E3-B6DE-4F10-BF4C-A428827EE2C8}" type="presParOf" srcId="{65259538-BAC9-43D5-8536-BB308FD897A1}" destId="{09334EDA-9E02-4C41-95E6-68436008C8A1}" srcOrd="9" destOrd="0" presId="urn:microsoft.com/office/officeart/2005/8/layout/hierarchy1"/>
    <dgm:cxn modelId="{0362CA8E-0107-46F2-A4C4-A3FC736B1024}" type="presParOf" srcId="{09334EDA-9E02-4C41-95E6-68436008C8A1}" destId="{ACA46B4E-75AF-4021-AC6D-C7E7F91AB87C}" srcOrd="0" destOrd="0" presId="urn:microsoft.com/office/officeart/2005/8/layout/hierarchy1"/>
    <dgm:cxn modelId="{D6587CF3-FA34-43A8-873B-E47BB7C46F2E}" type="presParOf" srcId="{ACA46B4E-75AF-4021-AC6D-C7E7F91AB87C}" destId="{24FDC113-1A80-4E65-9502-E700D50F64E8}" srcOrd="0" destOrd="0" presId="urn:microsoft.com/office/officeart/2005/8/layout/hierarchy1"/>
    <dgm:cxn modelId="{561D847D-614A-4D7A-83FA-942F0CA24ABA}" type="presParOf" srcId="{ACA46B4E-75AF-4021-AC6D-C7E7F91AB87C}" destId="{BC85F431-AB07-48C4-BA8E-3E6DF87CFC8A}" srcOrd="1" destOrd="0" presId="urn:microsoft.com/office/officeart/2005/8/layout/hierarchy1"/>
    <dgm:cxn modelId="{0CC51F44-0F0B-42EE-BD84-0DAE376A54EB}" type="presParOf" srcId="{09334EDA-9E02-4C41-95E6-68436008C8A1}" destId="{99241968-70D4-4718-B793-AE0D3471D278}" srcOrd="1" destOrd="0" presId="urn:microsoft.com/office/officeart/2005/8/layout/hierarchy1"/>
    <dgm:cxn modelId="{3C592AEB-5C18-4B6A-8A9D-35D929116CAF}" type="presParOf" srcId="{65259538-BAC9-43D5-8536-BB308FD897A1}" destId="{4D9894AA-6A83-4761-9C11-6623E0B637F7}" srcOrd="10" destOrd="0" presId="urn:microsoft.com/office/officeart/2005/8/layout/hierarchy1"/>
    <dgm:cxn modelId="{5BB5F7B8-C8CE-4123-92D6-4FC493A39FC0}" type="presParOf" srcId="{65259538-BAC9-43D5-8536-BB308FD897A1}" destId="{2D9012D1-89FB-49A9-BA58-D4703641FE48}" srcOrd="11" destOrd="0" presId="urn:microsoft.com/office/officeart/2005/8/layout/hierarchy1"/>
    <dgm:cxn modelId="{5EF0B642-7D28-4DD1-8E9D-340E6055E9A7}" type="presParOf" srcId="{2D9012D1-89FB-49A9-BA58-D4703641FE48}" destId="{6D6157EC-8453-4BC7-B24B-4F55C3360683}" srcOrd="0" destOrd="0" presId="urn:microsoft.com/office/officeart/2005/8/layout/hierarchy1"/>
    <dgm:cxn modelId="{2529AF1C-D60F-4465-A543-D5464337ED89}" type="presParOf" srcId="{6D6157EC-8453-4BC7-B24B-4F55C3360683}" destId="{C7884843-4D1A-4358-8A69-47790A4A2317}" srcOrd="0" destOrd="0" presId="urn:microsoft.com/office/officeart/2005/8/layout/hierarchy1"/>
    <dgm:cxn modelId="{3B2487F8-E20B-4B59-9371-6D6E071F6D99}" type="presParOf" srcId="{6D6157EC-8453-4BC7-B24B-4F55C3360683}" destId="{F10F8229-FE9A-4DE8-8C2B-95DDE5F8F379}" srcOrd="1" destOrd="0" presId="urn:microsoft.com/office/officeart/2005/8/layout/hierarchy1"/>
    <dgm:cxn modelId="{BFDB4FF2-9443-4FCF-90F8-6C43C3C84AAC}" type="presParOf" srcId="{2D9012D1-89FB-49A9-BA58-D4703641FE48}" destId="{C5B5E686-A63A-40CB-AD41-01E7A00222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C00C60-A4B9-4F12-ACC1-FC70D875B3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86CAA9A-2CE9-4020-AFA0-1F9DEDC011D9}">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0" i="0" dirty="0">
              <a:latin typeface="Browallia New" panose="020B0604020202020204" pitchFamily="34" charset="-34"/>
              <a:cs typeface="Browallia New" panose="020B0604020202020204" pitchFamily="34" charset="-34"/>
            </a:rPr>
            <a:t>Patients with prostate cancer receiving ADT </a:t>
          </a:r>
          <a:r>
            <a:rPr lang="en-GB" sz="2800" b="1" i="0" dirty="0">
              <a:solidFill>
                <a:srgbClr val="FFFF00"/>
              </a:solidFill>
              <a:latin typeface="Browallia New" panose="020B0604020202020204" pitchFamily="34" charset="-34"/>
              <a:cs typeface="Browallia New" panose="020B0604020202020204" pitchFamily="34" charset="-34"/>
            </a:rPr>
            <a:t>lost up to 4% BMD </a:t>
          </a:r>
          <a:r>
            <a:rPr lang="en-GB" sz="2800" b="0" i="0" dirty="0">
              <a:latin typeface="Browallia New" panose="020B0604020202020204" pitchFamily="34" charset="-34"/>
              <a:cs typeface="Browallia New" panose="020B0604020202020204" pitchFamily="34" charset="-34"/>
            </a:rPr>
            <a:t>at the posteroanterior spine in the </a:t>
          </a:r>
          <a:r>
            <a:rPr lang="en-GB" sz="2800" b="1" i="0" dirty="0">
              <a:solidFill>
                <a:srgbClr val="FFFF00"/>
              </a:solidFill>
              <a:latin typeface="Browallia New" panose="020B0604020202020204" pitchFamily="34" charset="-34"/>
              <a:cs typeface="Browallia New" panose="020B0604020202020204" pitchFamily="34" charset="-34"/>
            </a:rPr>
            <a:t>first year of therapy alone</a:t>
          </a:r>
          <a:r>
            <a:rPr lang="en-GB" sz="2800" b="0" i="0" dirty="0">
              <a:latin typeface="Browallia New" panose="020B0604020202020204" pitchFamily="34" charset="-34"/>
              <a:cs typeface="Browallia New" panose="020B0604020202020204" pitchFamily="34" charset="-34"/>
            </a:rPr>
            <a:t>.</a:t>
          </a:r>
          <a:r>
            <a:rPr lang="en-GB" sz="2800" b="0" i="0" baseline="30000" dirty="0">
              <a:latin typeface="Browallia New" panose="020B0604020202020204" pitchFamily="34" charset="-34"/>
              <a:cs typeface="Browallia New" panose="020B0604020202020204" pitchFamily="34" charset="-34"/>
            </a:rPr>
            <a:t>4</a:t>
          </a:r>
          <a:endParaRPr lang="en-IN" sz="2800" dirty="0">
            <a:latin typeface="Browallia New" panose="020B0604020202020204" pitchFamily="34" charset="-34"/>
            <a:cs typeface="Browallia New" panose="020B0604020202020204" pitchFamily="34" charset="-34"/>
          </a:endParaRPr>
        </a:p>
      </dgm:t>
    </dgm:pt>
    <dgm:pt modelId="{9827259F-43F6-4752-9C1F-CEF8045B0A76}" type="parTrans" cxnId="{8C162D51-E2D2-4107-967B-70FE485FDB56}">
      <dgm:prSet/>
      <dgm:spPr/>
      <dgm:t>
        <a:bodyPr/>
        <a:lstStyle/>
        <a:p>
          <a:endParaRPr lang="en-IN"/>
        </a:p>
      </dgm:t>
    </dgm:pt>
    <dgm:pt modelId="{17672080-78EB-48C9-86EA-E7ABC813D1C0}" type="sibTrans" cxnId="{8C162D51-E2D2-4107-967B-70FE485FDB56}">
      <dgm:prSet/>
      <dgm:spPr/>
      <dgm:t>
        <a:bodyPr/>
        <a:lstStyle/>
        <a:p>
          <a:endParaRPr lang="en-IN"/>
        </a:p>
      </dgm:t>
    </dgm:pt>
    <dgm:pt modelId="{C8B4ADDE-236F-45D0-A005-28506F4557A4}">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1" i="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800" b="0" i="0" dirty="0">
              <a:latin typeface="Browallia New" panose="020B0604020202020204" pitchFamily="34" charset="-34"/>
              <a:cs typeface="Browallia New" panose="020B0604020202020204" pitchFamily="34" charset="-34"/>
            </a:rPr>
            <a:t>to prevent bone loss and fractures in patients receiving ADT.</a:t>
          </a:r>
          <a:r>
            <a:rPr lang="en-GB" sz="2800" b="0" i="0" baseline="30000" dirty="0">
              <a:latin typeface="Browallia New" panose="020B0604020202020204" pitchFamily="34" charset="-34"/>
              <a:cs typeface="Browallia New" panose="020B0604020202020204" pitchFamily="34" charset="-34"/>
            </a:rPr>
            <a:t>8</a:t>
          </a:r>
          <a:endParaRPr lang="en-IN" sz="2800" dirty="0">
            <a:latin typeface="Browallia New" panose="020B0604020202020204" pitchFamily="34" charset="-34"/>
            <a:cs typeface="Browallia New" panose="020B0604020202020204" pitchFamily="34" charset="-34"/>
          </a:endParaRPr>
        </a:p>
      </dgm:t>
    </dgm:pt>
    <dgm:pt modelId="{9C7AE1BF-FF4A-4874-99F3-D9FACC3AA1C3}" type="parTrans" cxnId="{DE97A7B3-4474-4A89-BFC3-CC42B0C5CBDE}">
      <dgm:prSet/>
      <dgm:spPr/>
      <dgm:t>
        <a:bodyPr/>
        <a:lstStyle/>
        <a:p>
          <a:endParaRPr lang="en-IN"/>
        </a:p>
      </dgm:t>
    </dgm:pt>
    <dgm:pt modelId="{4F360B39-EFA5-4777-894A-786EBB9DBD0C}" type="sibTrans" cxnId="{DE97A7B3-4474-4A89-BFC3-CC42B0C5CBDE}">
      <dgm:prSet/>
      <dgm:spPr/>
      <dgm:t>
        <a:bodyPr/>
        <a:lstStyle/>
        <a:p>
          <a:endParaRPr lang="en-IN"/>
        </a:p>
      </dgm:t>
    </dgm:pt>
    <dgm:pt modelId="{B50F3428-3567-4012-8246-643B75109479}" type="pres">
      <dgm:prSet presAssocID="{39C00C60-A4B9-4F12-ACC1-FC70D875B3F5}" presName="linear" presStyleCnt="0">
        <dgm:presLayoutVars>
          <dgm:animLvl val="lvl"/>
          <dgm:resizeHandles val="exact"/>
        </dgm:presLayoutVars>
      </dgm:prSet>
      <dgm:spPr/>
    </dgm:pt>
    <dgm:pt modelId="{C86215CA-CFF7-4AFC-A162-4D8C9FABF6FB}" type="pres">
      <dgm:prSet presAssocID="{086CAA9A-2CE9-4020-AFA0-1F9DEDC011D9}" presName="parentText" presStyleLbl="node1" presStyleIdx="0" presStyleCnt="2">
        <dgm:presLayoutVars>
          <dgm:chMax val="0"/>
          <dgm:bulletEnabled val="1"/>
        </dgm:presLayoutVars>
      </dgm:prSet>
      <dgm:spPr/>
    </dgm:pt>
    <dgm:pt modelId="{C327BD0B-CBC1-4CB6-A725-2117FAF616B5}" type="pres">
      <dgm:prSet presAssocID="{17672080-78EB-48C9-86EA-E7ABC813D1C0}" presName="spacer" presStyleCnt="0"/>
      <dgm:spPr/>
    </dgm:pt>
    <dgm:pt modelId="{97A63EAE-6D46-4B6D-A852-74EFDE8AB07C}" type="pres">
      <dgm:prSet presAssocID="{C8B4ADDE-236F-45D0-A005-28506F4557A4}" presName="parentText" presStyleLbl="node1" presStyleIdx="1" presStyleCnt="2">
        <dgm:presLayoutVars>
          <dgm:chMax val="0"/>
          <dgm:bulletEnabled val="1"/>
        </dgm:presLayoutVars>
      </dgm:prSet>
      <dgm:spPr/>
    </dgm:pt>
  </dgm:ptLst>
  <dgm:cxnLst>
    <dgm:cxn modelId="{CF7A0423-C90E-4E9D-925A-7956E6642002}" type="presOf" srcId="{C8B4ADDE-236F-45D0-A005-28506F4557A4}" destId="{97A63EAE-6D46-4B6D-A852-74EFDE8AB07C}" srcOrd="0" destOrd="0" presId="urn:microsoft.com/office/officeart/2005/8/layout/vList2"/>
    <dgm:cxn modelId="{5468E626-D0BC-40C7-B081-9C4F44485A4F}" type="presOf" srcId="{39C00C60-A4B9-4F12-ACC1-FC70D875B3F5}" destId="{B50F3428-3567-4012-8246-643B75109479}" srcOrd="0" destOrd="0" presId="urn:microsoft.com/office/officeart/2005/8/layout/vList2"/>
    <dgm:cxn modelId="{8C162D51-E2D2-4107-967B-70FE485FDB56}" srcId="{39C00C60-A4B9-4F12-ACC1-FC70D875B3F5}" destId="{086CAA9A-2CE9-4020-AFA0-1F9DEDC011D9}" srcOrd="0" destOrd="0" parTransId="{9827259F-43F6-4752-9C1F-CEF8045B0A76}" sibTransId="{17672080-78EB-48C9-86EA-E7ABC813D1C0}"/>
    <dgm:cxn modelId="{8877B58D-B541-4690-BE52-1DDCC8DB3FF5}" type="presOf" srcId="{086CAA9A-2CE9-4020-AFA0-1F9DEDC011D9}" destId="{C86215CA-CFF7-4AFC-A162-4D8C9FABF6FB}" srcOrd="0" destOrd="0" presId="urn:microsoft.com/office/officeart/2005/8/layout/vList2"/>
    <dgm:cxn modelId="{DE97A7B3-4474-4A89-BFC3-CC42B0C5CBDE}" srcId="{39C00C60-A4B9-4F12-ACC1-FC70D875B3F5}" destId="{C8B4ADDE-236F-45D0-A005-28506F4557A4}" srcOrd="1" destOrd="0" parTransId="{9C7AE1BF-FF4A-4874-99F3-D9FACC3AA1C3}" sibTransId="{4F360B39-EFA5-4777-894A-786EBB9DBD0C}"/>
    <dgm:cxn modelId="{99BA9BB1-9F7E-4D34-8640-FE2BE7B3C4F0}" type="presParOf" srcId="{B50F3428-3567-4012-8246-643B75109479}" destId="{C86215CA-CFF7-4AFC-A162-4D8C9FABF6FB}" srcOrd="0" destOrd="0" presId="urn:microsoft.com/office/officeart/2005/8/layout/vList2"/>
    <dgm:cxn modelId="{AD92ECE4-801B-409D-9A4E-6FACB071E9A7}" type="presParOf" srcId="{B50F3428-3567-4012-8246-643B75109479}" destId="{C327BD0B-CBC1-4CB6-A725-2117FAF616B5}" srcOrd="1" destOrd="0" presId="urn:microsoft.com/office/officeart/2005/8/layout/vList2"/>
    <dgm:cxn modelId="{2586977B-35F7-4372-98CF-F296D050AF8E}" type="presParOf" srcId="{B50F3428-3567-4012-8246-643B75109479}" destId="{97A63EAE-6D46-4B6D-A852-74EFDE8AB07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F9F6D6-D354-46C3-873F-6F0688AC16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5EF1CAB-32DD-4181-874F-7AE7061FDABB}">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sz="2000" dirty="0">
              <a:latin typeface="Browallia New" panose="020B0604020202020204" pitchFamily="34" charset="-34"/>
              <a:cs typeface="Browallia New" panose="020B0604020202020204" pitchFamily="34" charset="-34"/>
            </a:rPr>
            <a:t>Data have shown that nearly </a:t>
          </a:r>
          <a:r>
            <a:rPr lang="en-GB" sz="2000" b="1" dirty="0">
              <a:solidFill>
                <a:srgbClr val="FFFF00"/>
              </a:solidFill>
              <a:latin typeface="Browallia New" panose="020B0604020202020204" pitchFamily="34" charset="-34"/>
              <a:cs typeface="Browallia New" panose="020B0604020202020204" pitchFamily="34" charset="-34"/>
            </a:rPr>
            <a:t>1 in 5 men receiving multiple doses of ADT </a:t>
          </a:r>
          <a:r>
            <a:rPr lang="en-GB" sz="2000" dirty="0">
              <a:latin typeface="Browallia New" panose="020B0604020202020204" pitchFamily="34" charset="-34"/>
              <a:cs typeface="Browallia New" panose="020B0604020202020204" pitchFamily="34" charset="-34"/>
            </a:rPr>
            <a:t>experienced a </a:t>
          </a:r>
          <a:r>
            <a:rPr lang="en-GB" sz="2000" b="1" dirty="0">
              <a:solidFill>
                <a:srgbClr val="FFFF00"/>
              </a:solidFill>
              <a:latin typeface="Browallia New" panose="020B0604020202020204" pitchFamily="34" charset="-34"/>
              <a:cs typeface="Browallia New" panose="020B0604020202020204" pitchFamily="34" charset="-34"/>
            </a:rPr>
            <a:t>fracture within 4 years after the first year of diagnosis</a:t>
          </a:r>
          <a:r>
            <a:rPr lang="en-GB" sz="2000" dirty="0">
              <a:latin typeface="Browallia New" panose="020B0604020202020204" pitchFamily="34" charset="-34"/>
              <a:cs typeface="Browallia New" panose="020B0604020202020204" pitchFamily="34" charset="-34"/>
            </a:rPr>
            <a:t>.</a:t>
          </a:r>
          <a:r>
            <a:rPr lang="en-GB" sz="2000" baseline="30000" dirty="0">
              <a:latin typeface="Browallia New" panose="020B0604020202020204" pitchFamily="34" charset="-34"/>
              <a:cs typeface="Browallia New" panose="020B0604020202020204" pitchFamily="34" charset="-34"/>
            </a:rPr>
            <a:t>9</a:t>
          </a:r>
          <a:endParaRPr lang="en-IN" sz="2000" baseline="30000" dirty="0">
            <a:latin typeface="Browallia New" panose="020B0604020202020204" pitchFamily="34" charset="-34"/>
            <a:cs typeface="Browallia New" panose="020B0604020202020204" pitchFamily="34" charset="-34"/>
          </a:endParaRPr>
        </a:p>
      </dgm:t>
    </dgm:pt>
    <dgm:pt modelId="{F541ED83-342E-49F3-A954-3615F740F38D}" type="parTrans" cxnId="{3D34EE0B-7DE3-421F-9519-77B74169066B}">
      <dgm:prSet/>
      <dgm:spPr/>
      <dgm:t>
        <a:bodyPr/>
        <a:lstStyle/>
        <a:p>
          <a:pPr algn="ctr"/>
          <a:endParaRPr lang="en-IN" sz="2400">
            <a:latin typeface="Browallia New" panose="020B0604020202020204" pitchFamily="34" charset="-34"/>
            <a:cs typeface="Browallia New" panose="020B0604020202020204" pitchFamily="34" charset="-34"/>
          </a:endParaRPr>
        </a:p>
      </dgm:t>
    </dgm:pt>
    <dgm:pt modelId="{A530DC1C-791D-4C0E-B32A-841B3FBC1E89}" type="sibTrans" cxnId="{3D34EE0B-7DE3-421F-9519-77B74169066B}">
      <dgm:prSet/>
      <dgm:spPr/>
      <dgm:t>
        <a:bodyPr/>
        <a:lstStyle/>
        <a:p>
          <a:pPr algn="ctr"/>
          <a:endParaRPr lang="en-IN" sz="2400">
            <a:latin typeface="Browallia New" panose="020B0604020202020204" pitchFamily="34" charset="-34"/>
            <a:cs typeface="Browallia New" panose="020B0604020202020204" pitchFamily="34" charset="-34"/>
          </a:endParaRPr>
        </a:p>
      </dgm:t>
    </dgm:pt>
    <dgm:pt modelId="{60703981-9780-4B72-9E52-56E8C6BC04B9}" type="pres">
      <dgm:prSet presAssocID="{D9F9F6D6-D354-46C3-873F-6F0688AC16FE}" presName="linear" presStyleCnt="0">
        <dgm:presLayoutVars>
          <dgm:animLvl val="lvl"/>
          <dgm:resizeHandles val="exact"/>
        </dgm:presLayoutVars>
      </dgm:prSet>
      <dgm:spPr/>
    </dgm:pt>
    <dgm:pt modelId="{D2EF762C-5919-46D0-9ADE-E2B14BB45B11}" type="pres">
      <dgm:prSet presAssocID="{F5EF1CAB-32DD-4181-874F-7AE7061FDABB}" presName="parentText" presStyleLbl="node1" presStyleIdx="0" presStyleCnt="1">
        <dgm:presLayoutVars>
          <dgm:chMax val="0"/>
          <dgm:bulletEnabled val="1"/>
        </dgm:presLayoutVars>
      </dgm:prSet>
      <dgm:spPr/>
    </dgm:pt>
  </dgm:ptLst>
  <dgm:cxnLst>
    <dgm:cxn modelId="{7DBC1700-17DD-4C26-B76D-572DA6AE934E}" type="presOf" srcId="{D9F9F6D6-D354-46C3-873F-6F0688AC16FE}" destId="{60703981-9780-4B72-9E52-56E8C6BC04B9}" srcOrd="0" destOrd="0" presId="urn:microsoft.com/office/officeart/2005/8/layout/vList2"/>
    <dgm:cxn modelId="{3D34EE0B-7DE3-421F-9519-77B74169066B}" srcId="{D9F9F6D6-D354-46C3-873F-6F0688AC16FE}" destId="{F5EF1CAB-32DD-4181-874F-7AE7061FDABB}" srcOrd="0" destOrd="0" parTransId="{F541ED83-342E-49F3-A954-3615F740F38D}" sibTransId="{A530DC1C-791D-4C0E-B32A-841B3FBC1E89}"/>
    <dgm:cxn modelId="{98C0E634-F9B9-45FC-8138-FF0730B8FF3A}" type="presOf" srcId="{F5EF1CAB-32DD-4181-874F-7AE7061FDABB}" destId="{D2EF762C-5919-46D0-9ADE-E2B14BB45B11}" srcOrd="0" destOrd="0" presId="urn:microsoft.com/office/officeart/2005/8/layout/vList2"/>
    <dgm:cxn modelId="{98A313D0-59D9-4570-AC44-8D0C870D91BF}" type="presParOf" srcId="{60703981-9780-4B72-9E52-56E8C6BC04B9}" destId="{D2EF762C-5919-46D0-9ADE-E2B14BB45B1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49A936-FD1B-47F7-92F9-B14BA5F3F8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36AA076-EF08-4E47-8497-D048DE3C04BD}">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400" b="0" i="0" dirty="0">
              <a:latin typeface="Browallia New" panose="020B0604020202020204" pitchFamily="34" charset="-34"/>
              <a:cs typeface="Browallia New" panose="020B0604020202020204" pitchFamily="34" charset="-34"/>
            </a:rPr>
            <a:t>Patients with </a:t>
          </a:r>
          <a:r>
            <a:rPr lang="en-GB" sz="2400" b="1" i="0" dirty="0">
              <a:solidFill>
                <a:srgbClr val="FFFF00"/>
              </a:solidFill>
              <a:latin typeface="Browallia New" panose="020B0604020202020204" pitchFamily="34" charset="-34"/>
              <a:cs typeface="Browallia New" panose="020B0604020202020204" pitchFamily="34" charset="-34"/>
            </a:rPr>
            <a:t>prostate cancer receiving ADT </a:t>
          </a:r>
          <a:r>
            <a:rPr lang="en-GB" sz="2400" b="0" i="0" dirty="0">
              <a:latin typeface="Browallia New" panose="020B0604020202020204" pitchFamily="34" charset="-34"/>
              <a:cs typeface="Browallia New" panose="020B0604020202020204" pitchFamily="34" charset="-34"/>
            </a:rPr>
            <a:t>experienced a </a:t>
          </a:r>
          <a:r>
            <a:rPr lang="en-GB" sz="2800" b="1" i="0" dirty="0">
              <a:solidFill>
                <a:srgbClr val="FFFF00"/>
              </a:solidFill>
              <a:latin typeface="Browallia New" panose="020B0604020202020204" pitchFamily="34" charset="-34"/>
              <a:cs typeface="Browallia New" panose="020B0604020202020204" pitchFamily="34" charset="-34"/>
            </a:rPr>
            <a:t>54% </a:t>
          </a:r>
          <a:r>
            <a:rPr lang="en-GB" sz="2400" b="1" i="0" dirty="0">
              <a:solidFill>
                <a:srgbClr val="FFFF00"/>
              </a:solidFill>
              <a:latin typeface="Browallia New" panose="020B0604020202020204" pitchFamily="34" charset="-34"/>
              <a:cs typeface="Browallia New" panose="020B0604020202020204" pitchFamily="34" charset="-34"/>
            </a:rPr>
            <a:t>increase</a:t>
          </a:r>
          <a:r>
            <a:rPr lang="en-GB" sz="2400" b="0" i="0" dirty="0">
              <a:latin typeface="Browallia New" panose="020B0604020202020204" pitchFamily="34" charset="-34"/>
              <a:cs typeface="Browallia New" panose="020B0604020202020204" pitchFamily="34" charset="-34"/>
            </a:rPr>
            <a:t> in relative </a:t>
          </a:r>
          <a:r>
            <a:rPr lang="en-GB" sz="2400" b="1" i="0" dirty="0">
              <a:solidFill>
                <a:srgbClr val="FFFF00"/>
              </a:solidFill>
              <a:latin typeface="Browallia New" panose="020B0604020202020204" pitchFamily="34" charset="-34"/>
              <a:cs typeface="Browallia New" panose="020B0604020202020204" pitchFamily="34" charset="-34"/>
            </a:rPr>
            <a:t>incidence of fractures</a:t>
          </a:r>
          <a:r>
            <a:rPr lang="en-GB" sz="2400" b="0" i="0" dirty="0">
              <a:latin typeface="Browallia New" panose="020B0604020202020204" pitchFamily="34" charset="-34"/>
              <a:cs typeface="Browallia New" panose="020B0604020202020204" pitchFamily="34" charset="-34"/>
            </a:rPr>
            <a:t> compared with patients not receiving ADT.</a:t>
          </a:r>
          <a:r>
            <a:rPr lang="en-GB" sz="2400" b="0" i="0" baseline="30000" dirty="0">
              <a:latin typeface="Browallia New" panose="020B0604020202020204" pitchFamily="34" charset="-34"/>
              <a:cs typeface="Browallia New" panose="020B0604020202020204" pitchFamily="34" charset="-34"/>
            </a:rPr>
            <a:t>9</a:t>
          </a:r>
          <a:endParaRPr lang="en-IN" sz="2400" dirty="0">
            <a:latin typeface="Browallia New" panose="020B0604020202020204" pitchFamily="34" charset="-34"/>
            <a:cs typeface="Browallia New" panose="020B0604020202020204" pitchFamily="34" charset="-34"/>
          </a:endParaRPr>
        </a:p>
      </dgm:t>
    </dgm:pt>
    <dgm:pt modelId="{D9EC5E7B-EFF9-4A75-B500-D57AE629674E}" type="parTrans" cxnId="{CEAB13FC-E802-449D-BB3A-1C66A4845798}">
      <dgm:prSet/>
      <dgm:spPr/>
      <dgm:t>
        <a:bodyPr/>
        <a:lstStyle/>
        <a:p>
          <a:endParaRPr lang="en-IN" sz="2000"/>
        </a:p>
      </dgm:t>
    </dgm:pt>
    <dgm:pt modelId="{CF92DBB4-75DD-4CB3-A19B-3796A5107329}" type="sibTrans" cxnId="{CEAB13FC-E802-449D-BB3A-1C66A4845798}">
      <dgm:prSet/>
      <dgm:spPr/>
      <dgm:t>
        <a:bodyPr/>
        <a:lstStyle/>
        <a:p>
          <a:endParaRPr lang="en-IN" sz="2000"/>
        </a:p>
      </dgm:t>
    </dgm:pt>
    <dgm:pt modelId="{6FCBFE71-18F7-4548-A40F-1F75E16270E0}" type="pres">
      <dgm:prSet presAssocID="{F049A936-FD1B-47F7-92F9-B14BA5F3F81A}" presName="linear" presStyleCnt="0">
        <dgm:presLayoutVars>
          <dgm:animLvl val="lvl"/>
          <dgm:resizeHandles val="exact"/>
        </dgm:presLayoutVars>
      </dgm:prSet>
      <dgm:spPr/>
    </dgm:pt>
    <dgm:pt modelId="{8235876C-9459-4E76-8EA1-18FDCDEF4B5E}" type="pres">
      <dgm:prSet presAssocID="{536AA076-EF08-4E47-8497-D048DE3C04BD}" presName="parentText" presStyleLbl="node1" presStyleIdx="0" presStyleCnt="1" custScaleY="416676" custLinFactNeighborY="945">
        <dgm:presLayoutVars>
          <dgm:chMax val="0"/>
          <dgm:bulletEnabled val="1"/>
        </dgm:presLayoutVars>
      </dgm:prSet>
      <dgm:spPr/>
    </dgm:pt>
  </dgm:ptLst>
  <dgm:cxnLst>
    <dgm:cxn modelId="{BB6BC84D-4B4E-4D5E-8C17-309E99D77BBF}" type="presOf" srcId="{536AA076-EF08-4E47-8497-D048DE3C04BD}" destId="{8235876C-9459-4E76-8EA1-18FDCDEF4B5E}" srcOrd="0" destOrd="0" presId="urn:microsoft.com/office/officeart/2005/8/layout/vList2"/>
    <dgm:cxn modelId="{1132EBBF-4B08-4E2B-9927-06B161E3FB70}" type="presOf" srcId="{F049A936-FD1B-47F7-92F9-B14BA5F3F81A}" destId="{6FCBFE71-18F7-4548-A40F-1F75E16270E0}" srcOrd="0" destOrd="0" presId="urn:microsoft.com/office/officeart/2005/8/layout/vList2"/>
    <dgm:cxn modelId="{CEAB13FC-E802-449D-BB3A-1C66A4845798}" srcId="{F049A936-FD1B-47F7-92F9-B14BA5F3F81A}" destId="{536AA076-EF08-4E47-8497-D048DE3C04BD}" srcOrd="0" destOrd="0" parTransId="{D9EC5E7B-EFF9-4A75-B500-D57AE629674E}" sibTransId="{CF92DBB4-75DD-4CB3-A19B-3796A5107329}"/>
    <dgm:cxn modelId="{BD8DCAAC-EA68-4E0C-AA31-B11BDAD6AD02}" type="presParOf" srcId="{6FCBFE71-18F7-4548-A40F-1F75E16270E0}" destId="{8235876C-9459-4E76-8EA1-18FDCDEF4B5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C00C60-A4B9-4F12-ACC1-FC70D875B3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8B4ADDE-236F-45D0-A005-28506F4557A4}">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000" b="1" i="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000" b="0" i="0" dirty="0">
              <a:latin typeface="Browallia New" panose="020B0604020202020204" pitchFamily="34" charset="-34"/>
              <a:cs typeface="Browallia New" panose="020B0604020202020204" pitchFamily="34" charset="-34"/>
            </a:rPr>
            <a:t>to prevent bone loss and fractures in patients receiving AI.</a:t>
          </a:r>
          <a:endParaRPr lang="en-IN" sz="2000" dirty="0">
            <a:latin typeface="Browallia New" panose="020B0604020202020204" pitchFamily="34" charset="-34"/>
            <a:cs typeface="Browallia New" panose="020B0604020202020204" pitchFamily="34" charset="-34"/>
          </a:endParaRPr>
        </a:p>
      </dgm:t>
    </dgm:pt>
    <dgm:pt modelId="{9C7AE1BF-FF4A-4874-99F3-D9FACC3AA1C3}" type="parTrans" cxnId="{DE97A7B3-4474-4A89-BFC3-CC42B0C5CBDE}">
      <dgm:prSet/>
      <dgm:spPr/>
      <dgm:t>
        <a:bodyPr/>
        <a:lstStyle/>
        <a:p>
          <a:endParaRPr lang="en-IN" sz="1400"/>
        </a:p>
      </dgm:t>
    </dgm:pt>
    <dgm:pt modelId="{4F360B39-EFA5-4777-894A-786EBB9DBD0C}" type="sibTrans" cxnId="{DE97A7B3-4474-4A89-BFC3-CC42B0C5CBDE}">
      <dgm:prSet/>
      <dgm:spPr/>
      <dgm:t>
        <a:bodyPr/>
        <a:lstStyle/>
        <a:p>
          <a:endParaRPr lang="en-IN" sz="1400"/>
        </a:p>
      </dgm:t>
    </dgm:pt>
    <dgm:pt modelId="{B50F3428-3567-4012-8246-643B75109479}" type="pres">
      <dgm:prSet presAssocID="{39C00C60-A4B9-4F12-ACC1-FC70D875B3F5}" presName="linear" presStyleCnt="0">
        <dgm:presLayoutVars>
          <dgm:animLvl val="lvl"/>
          <dgm:resizeHandles val="exact"/>
        </dgm:presLayoutVars>
      </dgm:prSet>
      <dgm:spPr/>
    </dgm:pt>
    <dgm:pt modelId="{97A63EAE-6D46-4B6D-A852-74EFDE8AB07C}" type="pres">
      <dgm:prSet presAssocID="{C8B4ADDE-236F-45D0-A005-28506F4557A4}" presName="parentText" presStyleLbl="node1" presStyleIdx="0" presStyleCnt="1" custLinFactNeighborY="-6732">
        <dgm:presLayoutVars>
          <dgm:chMax val="0"/>
          <dgm:bulletEnabled val="1"/>
        </dgm:presLayoutVars>
      </dgm:prSet>
      <dgm:spPr/>
    </dgm:pt>
  </dgm:ptLst>
  <dgm:cxnLst>
    <dgm:cxn modelId="{CF7A0423-C90E-4E9D-925A-7956E6642002}" type="presOf" srcId="{C8B4ADDE-236F-45D0-A005-28506F4557A4}" destId="{97A63EAE-6D46-4B6D-A852-74EFDE8AB07C}" srcOrd="0" destOrd="0" presId="urn:microsoft.com/office/officeart/2005/8/layout/vList2"/>
    <dgm:cxn modelId="{5468E626-D0BC-40C7-B081-9C4F44485A4F}" type="presOf" srcId="{39C00C60-A4B9-4F12-ACC1-FC70D875B3F5}" destId="{B50F3428-3567-4012-8246-643B75109479}" srcOrd="0" destOrd="0" presId="urn:microsoft.com/office/officeart/2005/8/layout/vList2"/>
    <dgm:cxn modelId="{DE97A7B3-4474-4A89-BFC3-CC42B0C5CBDE}" srcId="{39C00C60-A4B9-4F12-ACC1-FC70D875B3F5}" destId="{C8B4ADDE-236F-45D0-A005-28506F4557A4}" srcOrd="0" destOrd="0" parTransId="{9C7AE1BF-FF4A-4874-99F3-D9FACC3AA1C3}" sibTransId="{4F360B39-EFA5-4777-894A-786EBB9DBD0C}"/>
    <dgm:cxn modelId="{2586977B-35F7-4372-98CF-F296D050AF8E}" type="presParOf" srcId="{B50F3428-3567-4012-8246-643B75109479}" destId="{97A63EAE-6D46-4B6D-A852-74EFDE8AB07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C00C60-A4B9-4F12-ACC1-FC70D875B3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86CAA9A-2CE9-4020-AFA0-1F9DEDC011D9}">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1" i="0" dirty="0">
              <a:solidFill>
                <a:srgbClr val="FFFF00"/>
              </a:solidFill>
              <a:latin typeface="Browallia New" panose="020B0604020202020204" pitchFamily="34" charset="-34"/>
              <a:cs typeface="Browallia New" panose="020B0604020202020204" pitchFamily="34" charset="-34"/>
            </a:rPr>
            <a:t>Prevalence of bone Fracture </a:t>
          </a:r>
          <a:r>
            <a:rPr lang="en-GB" sz="2800" b="0" i="0" dirty="0">
              <a:solidFill>
                <a:schemeClr val="bg1"/>
              </a:solidFill>
              <a:latin typeface="Browallia New" panose="020B0604020202020204" pitchFamily="34" charset="-34"/>
              <a:cs typeface="Browallia New" panose="020B0604020202020204" pitchFamily="34" charset="-34"/>
            </a:rPr>
            <a:t>:  </a:t>
          </a:r>
          <a:r>
            <a:rPr lang="en-GB" sz="2800" b="1" i="0" dirty="0">
              <a:solidFill>
                <a:srgbClr val="FFFF00"/>
              </a:solidFill>
              <a:latin typeface="Browallia New" panose="020B0604020202020204" pitchFamily="34" charset="-34"/>
              <a:cs typeface="Browallia New" panose="020B0604020202020204" pitchFamily="34" charset="-34"/>
            </a:rPr>
            <a:t>8.6% </a:t>
          </a:r>
          <a:r>
            <a:rPr lang="en-GB" sz="2800" b="0" i="0" dirty="0">
              <a:solidFill>
                <a:schemeClr val="bg1"/>
              </a:solidFill>
              <a:latin typeface="Browallia New" panose="020B0604020202020204" pitchFamily="34" charset="-34"/>
              <a:cs typeface="Browallia New" panose="020B0604020202020204" pitchFamily="34" charset="-34"/>
            </a:rPr>
            <a:t>in the </a:t>
          </a:r>
          <a:r>
            <a:rPr lang="en-GB" sz="2800" b="1" i="0" dirty="0">
              <a:solidFill>
                <a:srgbClr val="FFFF00"/>
              </a:solidFill>
              <a:latin typeface="Browallia New" panose="020B0604020202020204" pitchFamily="34" charset="-34"/>
              <a:cs typeface="Browallia New" panose="020B0604020202020204" pitchFamily="34" charset="-34"/>
            </a:rPr>
            <a:t>AI group versus 6.36% </a:t>
          </a:r>
          <a:r>
            <a:rPr lang="en-GB" sz="2800" b="1" i="0" dirty="0">
              <a:solidFill>
                <a:schemeClr val="bg1"/>
              </a:solidFill>
              <a:latin typeface="Browallia New" panose="020B0604020202020204" pitchFamily="34" charset="-34"/>
              <a:cs typeface="Browallia New" panose="020B0604020202020204" pitchFamily="34" charset="-34"/>
            </a:rPr>
            <a:t>in the </a:t>
          </a:r>
          <a:r>
            <a:rPr lang="en-GB" sz="2800" b="1" i="0" dirty="0">
              <a:solidFill>
                <a:srgbClr val="FFFF00"/>
              </a:solidFill>
              <a:latin typeface="Browallia New" panose="020B0604020202020204" pitchFamily="34" charset="-34"/>
              <a:cs typeface="Browallia New" panose="020B0604020202020204" pitchFamily="34" charset="-34"/>
            </a:rPr>
            <a:t>control group, </a:t>
          </a:r>
        </a:p>
      </dgm:t>
    </dgm:pt>
    <dgm:pt modelId="{9827259F-43F6-4752-9C1F-CEF8045B0A76}" type="parTrans" cxnId="{8C162D51-E2D2-4107-967B-70FE485FDB56}">
      <dgm:prSet/>
      <dgm:spPr/>
      <dgm:t>
        <a:bodyPr/>
        <a:lstStyle/>
        <a:p>
          <a:pPr algn="ctr"/>
          <a:endParaRPr lang="en-IN" sz="2400"/>
        </a:p>
      </dgm:t>
    </dgm:pt>
    <dgm:pt modelId="{17672080-78EB-48C9-86EA-E7ABC813D1C0}" type="sibTrans" cxnId="{8C162D51-E2D2-4107-967B-70FE485FDB56}">
      <dgm:prSet/>
      <dgm:spPr/>
      <dgm:t>
        <a:bodyPr/>
        <a:lstStyle/>
        <a:p>
          <a:pPr algn="ctr"/>
          <a:endParaRPr lang="en-IN" sz="2400"/>
        </a:p>
      </dgm:t>
    </dgm:pt>
    <dgm:pt modelId="{B50F3428-3567-4012-8246-643B75109479}" type="pres">
      <dgm:prSet presAssocID="{39C00C60-A4B9-4F12-ACC1-FC70D875B3F5}" presName="linear" presStyleCnt="0">
        <dgm:presLayoutVars>
          <dgm:animLvl val="lvl"/>
          <dgm:resizeHandles val="exact"/>
        </dgm:presLayoutVars>
      </dgm:prSet>
      <dgm:spPr/>
    </dgm:pt>
    <dgm:pt modelId="{C86215CA-CFF7-4AFC-A162-4D8C9FABF6FB}" type="pres">
      <dgm:prSet presAssocID="{086CAA9A-2CE9-4020-AFA0-1F9DEDC011D9}" presName="parentText" presStyleLbl="node1" presStyleIdx="0" presStyleCnt="1" custScaleY="288860" custLinFactNeighborY="-12491">
        <dgm:presLayoutVars>
          <dgm:chMax val="0"/>
          <dgm:bulletEnabled val="1"/>
        </dgm:presLayoutVars>
      </dgm:prSet>
      <dgm:spPr/>
    </dgm:pt>
  </dgm:ptLst>
  <dgm:cxnLst>
    <dgm:cxn modelId="{5468E626-D0BC-40C7-B081-9C4F44485A4F}" type="presOf" srcId="{39C00C60-A4B9-4F12-ACC1-FC70D875B3F5}" destId="{B50F3428-3567-4012-8246-643B75109479}" srcOrd="0" destOrd="0" presId="urn:microsoft.com/office/officeart/2005/8/layout/vList2"/>
    <dgm:cxn modelId="{8C162D51-E2D2-4107-967B-70FE485FDB56}" srcId="{39C00C60-A4B9-4F12-ACC1-FC70D875B3F5}" destId="{086CAA9A-2CE9-4020-AFA0-1F9DEDC011D9}" srcOrd="0" destOrd="0" parTransId="{9827259F-43F6-4752-9C1F-CEF8045B0A76}" sibTransId="{17672080-78EB-48C9-86EA-E7ABC813D1C0}"/>
    <dgm:cxn modelId="{8877B58D-B541-4690-BE52-1DDCC8DB3FF5}" type="presOf" srcId="{086CAA9A-2CE9-4020-AFA0-1F9DEDC011D9}" destId="{C86215CA-CFF7-4AFC-A162-4D8C9FABF6FB}" srcOrd="0" destOrd="0" presId="urn:microsoft.com/office/officeart/2005/8/layout/vList2"/>
    <dgm:cxn modelId="{99BA9BB1-9F7E-4D34-8640-FE2BE7B3C4F0}" type="presParOf" srcId="{B50F3428-3567-4012-8246-643B75109479}" destId="{C86215CA-CFF7-4AFC-A162-4D8C9FABF6F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DA36A-481F-40EE-8B52-073D827084A0}">
      <dsp:nvSpPr>
        <dsp:cNvPr id="0" name=""/>
        <dsp:cNvSpPr/>
      </dsp:nvSpPr>
      <dsp:spPr>
        <a:xfrm>
          <a:off x="0" y="26941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1 : </a:t>
          </a:r>
          <a:r>
            <a:rPr lang="en-US" sz="2200" b="1" kern="1200" dirty="0">
              <a:solidFill>
                <a:schemeClr val="bg1"/>
              </a:solidFill>
            </a:rPr>
            <a:t>Anatomy &amp; Physiology</a:t>
          </a:r>
        </a:p>
      </dsp:txBody>
      <dsp:txXfrm>
        <a:off x="25759" y="295173"/>
        <a:ext cx="5211045" cy="476152"/>
      </dsp:txXfrm>
    </dsp:sp>
    <dsp:sp modelId="{2203DEEA-E4C3-45F7-A42F-ED6EDF1B435F}">
      <dsp:nvSpPr>
        <dsp:cNvPr id="0" name=""/>
        <dsp:cNvSpPr/>
      </dsp:nvSpPr>
      <dsp:spPr>
        <a:xfrm>
          <a:off x="0" y="797084"/>
          <a:ext cx="5262563"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Bone Anatomy</a:t>
          </a:r>
          <a:endParaRPr lang="en-US" sz="1700" kern="1200" dirty="0"/>
        </a:p>
        <a:p>
          <a:pPr marL="171450" lvl="1" indent="-171450" algn="l" defTabSz="755650">
            <a:lnSpc>
              <a:spcPct val="90000"/>
            </a:lnSpc>
            <a:spcBef>
              <a:spcPct val="0"/>
            </a:spcBef>
            <a:spcAft>
              <a:spcPct val="20000"/>
            </a:spcAft>
            <a:buChar char="•"/>
          </a:pPr>
          <a:r>
            <a:rPr lang="en-US" sz="1700" kern="1200" dirty="0"/>
            <a:t>Functions of bone </a:t>
          </a:r>
        </a:p>
        <a:p>
          <a:pPr marL="171450" lvl="1" indent="-171450" algn="l" defTabSz="755650">
            <a:lnSpc>
              <a:spcPct val="90000"/>
            </a:lnSpc>
            <a:spcBef>
              <a:spcPct val="0"/>
            </a:spcBef>
            <a:spcAft>
              <a:spcPct val="20000"/>
            </a:spcAft>
            <a:buChar char="•"/>
          </a:pPr>
          <a:r>
            <a:rPr lang="en-US" sz="1700" kern="1200" dirty="0"/>
            <a:t>Molecular Composition</a:t>
          </a:r>
        </a:p>
        <a:p>
          <a:pPr marL="171450" lvl="1" indent="-171450" algn="l" defTabSz="755650">
            <a:lnSpc>
              <a:spcPct val="90000"/>
            </a:lnSpc>
            <a:spcBef>
              <a:spcPct val="0"/>
            </a:spcBef>
            <a:spcAft>
              <a:spcPct val="20000"/>
            </a:spcAft>
            <a:buChar char="•"/>
          </a:pPr>
          <a:r>
            <a:rPr lang="en-US" sz="1700" kern="1200" dirty="0"/>
            <a:t>Vitamin D3 and Calcium </a:t>
          </a:r>
        </a:p>
        <a:p>
          <a:pPr marL="171450" lvl="1" indent="-171450" algn="l" defTabSz="755650">
            <a:lnSpc>
              <a:spcPct val="90000"/>
            </a:lnSpc>
            <a:spcBef>
              <a:spcPct val="0"/>
            </a:spcBef>
            <a:spcAft>
              <a:spcPct val="20000"/>
            </a:spcAft>
            <a:buChar char="•"/>
          </a:pPr>
          <a:r>
            <a:rPr lang="en-US" sz="1700" kern="1200" dirty="0"/>
            <a:t>Bone Remodeling</a:t>
          </a:r>
        </a:p>
        <a:p>
          <a:pPr marL="171450" lvl="1" indent="-171450" algn="l" defTabSz="755650">
            <a:lnSpc>
              <a:spcPct val="90000"/>
            </a:lnSpc>
            <a:spcBef>
              <a:spcPct val="0"/>
            </a:spcBef>
            <a:spcAft>
              <a:spcPct val="20000"/>
            </a:spcAft>
            <a:buChar char="•"/>
          </a:pPr>
          <a:r>
            <a:rPr lang="en-US" sz="1700" kern="1200" dirty="0"/>
            <a:t>Bone Signaling &amp; RANKL</a:t>
          </a:r>
        </a:p>
      </dsp:txBody>
      <dsp:txXfrm>
        <a:off x="0" y="797084"/>
        <a:ext cx="5262563" cy="1776060"/>
      </dsp:txXfrm>
    </dsp:sp>
    <dsp:sp modelId="{F54316C3-0792-44EB-9E80-8C746B788F9A}">
      <dsp:nvSpPr>
        <dsp:cNvPr id="0" name=""/>
        <dsp:cNvSpPr/>
      </dsp:nvSpPr>
      <dsp:spPr>
        <a:xfrm>
          <a:off x="0" y="257314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2 : </a:t>
          </a:r>
          <a:r>
            <a:rPr lang="en-US" sz="2200" b="1" kern="1200" dirty="0">
              <a:solidFill>
                <a:schemeClr val="bg1"/>
              </a:solidFill>
            </a:rPr>
            <a:t>Pathophysiology  </a:t>
          </a:r>
        </a:p>
      </dsp:txBody>
      <dsp:txXfrm>
        <a:off x="25759" y="2598903"/>
        <a:ext cx="5211045" cy="476152"/>
      </dsp:txXfrm>
    </dsp:sp>
    <dsp:sp modelId="{0168DEA9-39DB-437F-9B50-2265F80BE636}">
      <dsp:nvSpPr>
        <dsp:cNvPr id="0" name=""/>
        <dsp:cNvSpPr/>
      </dsp:nvSpPr>
      <dsp:spPr>
        <a:xfrm>
          <a:off x="0" y="3100814"/>
          <a:ext cx="5262563"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Cancer &amp; Bone</a:t>
          </a:r>
        </a:p>
        <a:p>
          <a:pPr marL="171450" lvl="1" indent="-171450" algn="l" defTabSz="755650">
            <a:lnSpc>
              <a:spcPct val="90000"/>
            </a:lnSpc>
            <a:spcBef>
              <a:spcPct val="0"/>
            </a:spcBef>
            <a:spcAft>
              <a:spcPct val="20000"/>
            </a:spcAft>
            <a:buChar char="•"/>
          </a:pPr>
          <a:r>
            <a:rPr lang="en-US" sz="1700" kern="1200" dirty="0"/>
            <a:t>Cancer Type</a:t>
          </a:r>
        </a:p>
        <a:p>
          <a:pPr marL="171450" lvl="1" indent="-171450" algn="l" defTabSz="755650">
            <a:lnSpc>
              <a:spcPct val="90000"/>
            </a:lnSpc>
            <a:spcBef>
              <a:spcPct val="0"/>
            </a:spcBef>
            <a:spcAft>
              <a:spcPct val="20000"/>
            </a:spcAft>
            <a:buChar char="•"/>
          </a:pPr>
          <a:r>
            <a:rPr lang="en-US" sz="1700" kern="1200" dirty="0"/>
            <a:t>Risk Factor in bone development</a:t>
          </a:r>
        </a:p>
        <a:p>
          <a:pPr marL="171450" lvl="1" indent="-171450" algn="l" defTabSz="755650">
            <a:lnSpc>
              <a:spcPct val="90000"/>
            </a:lnSpc>
            <a:spcBef>
              <a:spcPct val="0"/>
            </a:spcBef>
            <a:spcAft>
              <a:spcPct val="20000"/>
            </a:spcAft>
            <a:buChar char="•"/>
          </a:pPr>
          <a:r>
            <a:rPr lang="en-US" sz="1700" kern="1200" dirty="0"/>
            <a:t>Osteoporosis</a:t>
          </a:r>
        </a:p>
        <a:p>
          <a:pPr marL="171450" lvl="1" indent="-171450" algn="l" defTabSz="755650">
            <a:lnSpc>
              <a:spcPct val="90000"/>
            </a:lnSpc>
            <a:spcBef>
              <a:spcPct val="0"/>
            </a:spcBef>
            <a:spcAft>
              <a:spcPct val="20000"/>
            </a:spcAft>
            <a:buChar char="•"/>
          </a:pPr>
          <a:r>
            <a:rPr lang="en-US" sz="1700" kern="1200" dirty="0"/>
            <a:t>Cancer and Osteoporosis</a:t>
          </a:r>
        </a:p>
        <a:p>
          <a:pPr marL="171450" lvl="1" indent="-171450" algn="l" defTabSz="755650">
            <a:lnSpc>
              <a:spcPct val="90000"/>
            </a:lnSpc>
            <a:spcBef>
              <a:spcPct val="0"/>
            </a:spcBef>
            <a:spcAft>
              <a:spcPct val="20000"/>
            </a:spcAft>
            <a:buChar char="•"/>
          </a:pPr>
          <a:r>
            <a:rPr lang="en-US" sz="1700" kern="1200" dirty="0"/>
            <a:t>Screening of Osteoporosis : DEXA &amp; T Score</a:t>
          </a:r>
        </a:p>
      </dsp:txBody>
      <dsp:txXfrm>
        <a:off x="0" y="3100814"/>
        <a:ext cx="5262563" cy="1776060"/>
      </dsp:txXfrm>
    </dsp:sp>
    <dsp:sp modelId="{1B4EEDA0-A442-46E3-AA7F-7D2118961E4D}">
      <dsp:nvSpPr>
        <dsp:cNvPr id="0" name=""/>
        <dsp:cNvSpPr/>
      </dsp:nvSpPr>
      <dsp:spPr>
        <a:xfrm>
          <a:off x="0" y="487687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3: </a:t>
          </a:r>
          <a:r>
            <a:rPr lang="en-US" sz="2200" kern="1200" dirty="0">
              <a:solidFill>
                <a:schemeClr val="bg1"/>
              </a:solidFill>
            </a:rPr>
            <a:t>Treatment Options</a:t>
          </a:r>
        </a:p>
      </dsp:txBody>
      <dsp:txXfrm>
        <a:off x="25759" y="4902633"/>
        <a:ext cx="5211045" cy="476152"/>
      </dsp:txXfrm>
    </dsp:sp>
    <dsp:sp modelId="{7F8858E7-0B5E-4AE8-8AF7-9CA206D68C75}">
      <dsp:nvSpPr>
        <dsp:cNvPr id="0" name=""/>
        <dsp:cNvSpPr/>
      </dsp:nvSpPr>
      <dsp:spPr>
        <a:xfrm>
          <a:off x="0" y="5404544"/>
          <a:ext cx="5262563"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Treatment for Osteoporosis</a:t>
          </a:r>
        </a:p>
        <a:p>
          <a:pPr marL="171450" lvl="1" indent="-171450" algn="l" defTabSz="755650">
            <a:lnSpc>
              <a:spcPct val="90000"/>
            </a:lnSpc>
            <a:spcBef>
              <a:spcPct val="0"/>
            </a:spcBef>
            <a:spcAft>
              <a:spcPct val="20000"/>
            </a:spcAft>
            <a:buChar char="•"/>
          </a:pPr>
          <a:r>
            <a:rPr lang="en-US" sz="1700" kern="1200" dirty="0">
              <a:solidFill>
                <a:schemeClr val="tx1"/>
              </a:solidFill>
            </a:rPr>
            <a:t>Difference Between Anabolic Vs Antiresorptive Agents</a:t>
          </a:r>
          <a:endParaRPr lang="en-US" sz="1700" kern="1200" dirty="0"/>
        </a:p>
        <a:p>
          <a:pPr marL="171450" lvl="1" indent="-171450" algn="l" defTabSz="755650">
            <a:lnSpc>
              <a:spcPct val="90000"/>
            </a:lnSpc>
            <a:spcBef>
              <a:spcPct val="0"/>
            </a:spcBef>
            <a:spcAft>
              <a:spcPct val="20000"/>
            </a:spcAft>
            <a:buChar char="•"/>
          </a:pPr>
          <a:r>
            <a:rPr lang="en-US" sz="1700" kern="1200" dirty="0"/>
            <a:t>Medications</a:t>
          </a:r>
        </a:p>
        <a:p>
          <a:pPr marL="171450" lvl="1" indent="-171450" algn="l" defTabSz="755650">
            <a:lnSpc>
              <a:spcPct val="90000"/>
            </a:lnSpc>
            <a:spcBef>
              <a:spcPct val="0"/>
            </a:spcBef>
            <a:spcAft>
              <a:spcPct val="20000"/>
            </a:spcAft>
            <a:buChar char="•"/>
          </a:pPr>
          <a:r>
            <a:rPr lang="en-US" sz="1700" kern="1200" dirty="0"/>
            <a:t>MAB’s</a:t>
          </a:r>
        </a:p>
      </dsp:txBody>
      <dsp:txXfrm>
        <a:off x="0" y="5404544"/>
        <a:ext cx="5262563"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876C-9459-4E76-8EA1-18FDCDEF4B5E}">
      <dsp:nvSpPr>
        <dsp:cNvPr id="0" name=""/>
        <dsp:cNvSpPr/>
      </dsp:nvSpPr>
      <dsp:spPr>
        <a:xfrm>
          <a:off x="0" y="1189"/>
          <a:ext cx="6874563" cy="1216398"/>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dirty="0">
              <a:latin typeface="Browallia New" panose="020B0604020202020204" pitchFamily="34" charset="-34"/>
              <a:cs typeface="Browallia New" panose="020B0604020202020204" pitchFamily="34" charset="-34"/>
            </a:rPr>
            <a:t>Patients with </a:t>
          </a:r>
          <a:r>
            <a:rPr lang="en-GB" sz="2800" b="1" i="0" kern="1200" dirty="0">
              <a:solidFill>
                <a:srgbClr val="FFFF00"/>
              </a:solidFill>
              <a:latin typeface="Browallia New" panose="020B0604020202020204" pitchFamily="34" charset="-34"/>
              <a:cs typeface="Browallia New" panose="020B0604020202020204" pitchFamily="34" charset="-34"/>
            </a:rPr>
            <a:t>Breast cancer receiving AI </a:t>
          </a:r>
          <a:r>
            <a:rPr lang="en-GB" sz="2800" b="0" i="0" kern="1200" dirty="0">
              <a:latin typeface="Browallia New" panose="020B0604020202020204" pitchFamily="34" charset="-34"/>
              <a:cs typeface="Browallia New" panose="020B0604020202020204" pitchFamily="34" charset="-34"/>
            </a:rPr>
            <a:t>experienced a </a:t>
          </a:r>
          <a:r>
            <a:rPr lang="en-GB" sz="2800" b="1" i="0" kern="1200" dirty="0">
              <a:solidFill>
                <a:srgbClr val="FFFF00"/>
              </a:solidFill>
              <a:latin typeface="Browallia New" panose="020B0604020202020204" pitchFamily="34" charset="-34"/>
              <a:cs typeface="Browallia New" panose="020B0604020202020204" pitchFamily="34" charset="-34"/>
            </a:rPr>
            <a:t>35 % increase</a:t>
          </a:r>
          <a:r>
            <a:rPr lang="en-GB" sz="2800" b="0" i="0" kern="1200" dirty="0">
              <a:latin typeface="Browallia New" panose="020B0604020202020204" pitchFamily="34" charset="-34"/>
              <a:cs typeface="Browallia New" panose="020B0604020202020204" pitchFamily="34" charset="-34"/>
            </a:rPr>
            <a:t> in relative </a:t>
          </a:r>
          <a:r>
            <a:rPr lang="en-GB" sz="2800" b="1" i="0" kern="1200" dirty="0">
              <a:solidFill>
                <a:srgbClr val="FFFF00"/>
              </a:solidFill>
              <a:latin typeface="Browallia New" panose="020B0604020202020204" pitchFamily="34" charset="-34"/>
              <a:cs typeface="Browallia New" panose="020B0604020202020204" pitchFamily="34" charset="-34"/>
            </a:rPr>
            <a:t>incidence of fractures</a:t>
          </a:r>
          <a:r>
            <a:rPr lang="en-GB" sz="2800" b="0" i="0" kern="1200" dirty="0">
              <a:latin typeface="Browallia New" panose="020B0604020202020204" pitchFamily="34" charset="-34"/>
              <a:cs typeface="Browallia New" panose="020B0604020202020204" pitchFamily="34" charset="-34"/>
            </a:rPr>
            <a:t> compared with patients not receiving AI.</a:t>
          </a:r>
          <a:endParaRPr lang="en-IN" sz="2800" kern="1200" dirty="0">
            <a:latin typeface="Browallia New" panose="020B0604020202020204" pitchFamily="34" charset="-34"/>
            <a:cs typeface="Browallia New" panose="020B0604020202020204" pitchFamily="34" charset="-34"/>
          </a:endParaRPr>
        </a:p>
      </dsp:txBody>
      <dsp:txXfrm>
        <a:off x="59380" y="60569"/>
        <a:ext cx="6755803" cy="10976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876C-9459-4E76-8EA1-18FDCDEF4B5E}">
      <dsp:nvSpPr>
        <dsp:cNvPr id="0" name=""/>
        <dsp:cNvSpPr/>
      </dsp:nvSpPr>
      <dsp:spPr>
        <a:xfrm>
          <a:off x="0" y="433706"/>
          <a:ext cx="4981553" cy="1217587"/>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dirty="0">
              <a:solidFill>
                <a:srgbClr val="FFFF00"/>
              </a:solidFill>
              <a:latin typeface="Browallia New" panose="020B0604020202020204" pitchFamily="34" charset="-34"/>
              <a:cs typeface="Browallia New" panose="020B0604020202020204" pitchFamily="34" charset="-34"/>
            </a:rPr>
            <a:t>BMD: </a:t>
          </a:r>
          <a:r>
            <a:rPr lang="en-GB" sz="2400" b="0" i="0" kern="1200" dirty="0">
              <a:latin typeface="Browallia New" panose="020B0604020202020204" pitchFamily="34" charset="-34"/>
              <a:cs typeface="Browallia New" panose="020B0604020202020204" pitchFamily="34" charset="-34"/>
            </a:rPr>
            <a:t>The </a:t>
          </a:r>
          <a:r>
            <a:rPr lang="en-GB" sz="2400" b="1" i="0" kern="1200" dirty="0">
              <a:solidFill>
                <a:srgbClr val="FFFF00"/>
              </a:solidFill>
              <a:latin typeface="Browallia New" panose="020B0604020202020204" pitchFamily="34" charset="-34"/>
              <a:cs typeface="Browallia New" panose="020B0604020202020204" pitchFamily="34" charset="-34"/>
            </a:rPr>
            <a:t>most pronounced rate of bone loss </a:t>
          </a:r>
          <a:r>
            <a:rPr lang="en-GB" sz="2400" b="0" i="0" kern="1200" dirty="0">
              <a:latin typeface="Browallia New" panose="020B0604020202020204" pitchFamily="34" charset="-34"/>
              <a:cs typeface="Browallia New" panose="020B0604020202020204" pitchFamily="34" charset="-34"/>
            </a:rPr>
            <a:t>at the lumbar spine, measured by BMD, </a:t>
          </a:r>
          <a:r>
            <a:rPr lang="en-GB" sz="2400" b="1" i="0" kern="1200" dirty="0">
              <a:solidFill>
                <a:srgbClr val="FFFF00"/>
              </a:solidFill>
              <a:latin typeface="Browallia New" panose="020B0604020202020204" pitchFamily="34" charset="-34"/>
              <a:cs typeface="Browallia New" panose="020B0604020202020204" pitchFamily="34" charset="-34"/>
            </a:rPr>
            <a:t>occurs within the first year of AI therapy (-2.3%)</a:t>
          </a:r>
          <a:endParaRPr lang="en-IN" sz="2400" b="1" kern="1200" dirty="0">
            <a:solidFill>
              <a:srgbClr val="FFFF00"/>
            </a:solidFill>
            <a:latin typeface="Browallia New" panose="020B0604020202020204" pitchFamily="34" charset="-34"/>
            <a:cs typeface="Browallia New" panose="020B0604020202020204" pitchFamily="34" charset="-34"/>
          </a:endParaRPr>
        </a:p>
      </dsp:txBody>
      <dsp:txXfrm>
        <a:off x="59438" y="493144"/>
        <a:ext cx="4862677" cy="10987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2DED2-C00C-41C5-B24C-9180470F9F93}">
      <dsp:nvSpPr>
        <dsp:cNvPr id="0" name=""/>
        <dsp:cNvSpPr/>
      </dsp:nvSpPr>
      <dsp:spPr>
        <a:xfrm>
          <a:off x="0" y="446086"/>
          <a:ext cx="5880295"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30BFA-C17A-4E45-AC04-3C3BB5FAAB62}">
      <dsp:nvSpPr>
        <dsp:cNvPr id="0" name=""/>
        <dsp:cNvSpPr/>
      </dsp:nvSpPr>
      <dsp:spPr>
        <a:xfrm>
          <a:off x="294014" y="32806"/>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Browallia New" panose="020B0604020202020204" pitchFamily="34" charset="-34"/>
              <a:cs typeface="Browallia New" panose="020B0604020202020204" pitchFamily="34" charset="-34"/>
            </a:rPr>
            <a:t>BP : Zoledronic acid </a:t>
          </a:r>
        </a:p>
      </dsp:txBody>
      <dsp:txXfrm>
        <a:off x="334363" y="73155"/>
        <a:ext cx="4035508" cy="745862"/>
      </dsp:txXfrm>
    </dsp:sp>
    <dsp:sp modelId="{BC1549FA-CCA9-4C84-8449-825798B576C1}">
      <dsp:nvSpPr>
        <dsp:cNvPr id="0" name=""/>
        <dsp:cNvSpPr/>
      </dsp:nvSpPr>
      <dsp:spPr>
        <a:xfrm>
          <a:off x="0" y="1716166"/>
          <a:ext cx="5880295" cy="70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EDEE23-72C0-49AD-8B90-86CB2D21497A}">
      <dsp:nvSpPr>
        <dsp:cNvPr id="0" name=""/>
        <dsp:cNvSpPr/>
      </dsp:nvSpPr>
      <dsp:spPr>
        <a:xfrm>
          <a:off x="294014" y="1302886"/>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Denosumab </a:t>
          </a:r>
        </a:p>
      </dsp:txBody>
      <dsp:txXfrm>
        <a:off x="334363" y="1343235"/>
        <a:ext cx="4035508" cy="745862"/>
      </dsp:txXfrm>
    </dsp:sp>
    <dsp:sp modelId="{6B00BC96-4C46-4603-880D-9A289373AAAA}">
      <dsp:nvSpPr>
        <dsp:cNvPr id="0" name=""/>
        <dsp:cNvSpPr/>
      </dsp:nvSpPr>
      <dsp:spPr>
        <a:xfrm>
          <a:off x="0" y="2986246"/>
          <a:ext cx="5880295"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DE5AC1-C9FD-4416-A3D7-D0A060EA6BFD}">
      <dsp:nvSpPr>
        <dsp:cNvPr id="0" name=""/>
        <dsp:cNvSpPr/>
      </dsp:nvSpPr>
      <dsp:spPr>
        <a:xfrm>
          <a:off x="294014" y="2572967"/>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Teriparatide </a:t>
          </a:r>
        </a:p>
      </dsp:txBody>
      <dsp:txXfrm>
        <a:off x="334363" y="2613316"/>
        <a:ext cx="4035508" cy="745862"/>
      </dsp:txXfrm>
    </dsp:sp>
    <dsp:sp modelId="{BA6E48CA-6E19-4E53-83B4-BFB6D8264C2C}">
      <dsp:nvSpPr>
        <dsp:cNvPr id="0" name=""/>
        <dsp:cNvSpPr/>
      </dsp:nvSpPr>
      <dsp:spPr>
        <a:xfrm>
          <a:off x="0" y="4256327"/>
          <a:ext cx="5880295"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48D38-3269-41CE-9726-66648BBF7AEE}">
      <dsp:nvSpPr>
        <dsp:cNvPr id="0" name=""/>
        <dsp:cNvSpPr/>
      </dsp:nvSpPr>
      <dsp:spPr>
        <a:xfrm>
          <a:off x="294014" y="3843047"/>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Romosozumab </a:t>
          </a:r>
        </a:p>
      </dsp:txBody>
      <dsp:txXfrm>
        <a:off x="334363" y="3883396"/>
        <a:ext cx="4035508" cy="745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32840"/>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treatment of </a:t>
          </a:r>
          <a:r>
            <a:rPr lang="en-GB" sz="1500" b="1" kern="1200" dirty="0">
              <a:solidFill>
                <a:srgbClr val="FFFF00"/>
              </a:solidFill>
            </a:rPr>
            <a:t>postmenopausal women with osteoporosis at high risk for fracture</a:t>
          </a:r>
          <a:endParaRPr lang="en-IN" sz="1500" b="1" kern="1200" dirty="0">
            <a:solidFill>
              <a:srgbClr val="FFFF00"/>
            </a:solidFill>
          </a:endParaRPr>
        </a:p>
      </dsp:txBody>
      <dsp:txXfrm>
        <a:off x="28195" y="61035"/>
        <a:ext cx="8358738" cy="521181"/>
      </dsp:txXfrm>
    </dsp:sp>
    <dsp:sp modelId="{679E5137-64EF-46F9-8B65-98F508137F1D}">
      <dsp:nvSpPr>
        <dsp:cNvPr id="0" name=""/>
        <dsp:cNvSpPr/>
      </dsp:nvSpPr>
      <dsp:spPr>
        <a:xfrm>
          <a:off x="0" y="653612"/>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Prevention of </a:t>
          </a:r>
          <a:r>
            <a:rPr lang="en-GB" sz="1500" b="1" kern="1200" dirty="0">
              <a:solidFill>
                <a:srgbClr val="FFFF00"/>
              </a:solidFill>
            </a:rPr>
            <a:t>skeletal-related events in patients with bone metastases </a:t>
          </a:r>
          <a:r>
            <a:rPr lang="en-GB" sz="1500" b="1" kern="1200" dirty="0"/>
            <a:t>from </a:t>
          </a:r>
          <a:r>
            <a:rPr lang="en-GB" sz="1500" b="1" kern="1200" dirty="0">
              <a:solidFill>
                <a:srgbClr val="FFFF00"/>
              </a:solidFill>
            </a:rPr>
            <a:t>solid tumor</a:t>
          </a:r>
          <a:endParaRPr lang="en-IN" sz="1500" b="1" kern="1200" dirty="0">
            <a:solidFill>
              <a:srgbClr val="FFFF00"/>
            </a:solidFill>
          </a:endParaRPr>
        </a:p>
      </dsp:txBody>
      <dsp:txXfrm>
        <a:off x="28195" y="681807"/>
        <a:ext cx="8358738" cy="521181"/>
      </dsp:txXfrm>
    </dsp:sp>
    <dsp:sp modelId="{ED7F5BC7-C3AA-493D-96A6-EA1DF127E072}">
      <dsp:nvSpPr>
        <dsp:cNvPr id="0" name=""/>
        <dsp:cNvSpPr/>
      </dsp:nvSpPr>
      <dsp:spPr>
        <a:xfrm>
          <a:off x="0" y="1274384"/>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Treatment of </a:t>
          </a:r>
          <a:r>
            <a:rPr lang="en-GB" sz="1500" b="1" kern="1200" dirty="0">
              <a:solidFill>
                <a:srgbClr val="FFFF00"/>
              </a:solidFill>
            </a:rPr>
            <a:t>bone loss in patients with prostate </a:t>
          </a:r>
          <a:r>
            <a:rPr lang="en-GB" sz="1500" b="1" kern="1200" dirty="0"/>
            <a:t>or </a:t>
          </a:r>
          <a:r>
            <a:rPr lang="en-GB" sz="1500" b="1" kern="1200" dirty="0">
              <a:solidFill>
                <a:srgbClr val="FFFF00"/>
              </a:solidFill>
            </a:rPr>
            <a:t>breast cancer undergoing ADT or AI Treatment</a:t>
          </a:r>
          <a:endParaRPr lang="en-IN" sz="1500" b="1" kern="1200" dirty="0">
            <a:solidFill>
              <a:srgbClr val="FFFF00"/>
            </a:solidFill>
          </a:endParaRPr>
        </a:p>
      </dsp:txBody>
      <dsp:txXfrm>
        <a:off x="28195" y="1302579"/>
        <a:ext cx="8358738" cy="521181"/>
      </dsp:txXfrm>
    </dsp:sp>
    <dsp:sp modelId="{C6925630-E4EF-4B58-82BE-44AB68A32932}">
      <dsp:nvSpPr>
        <dsp:cNvPr id="0" name=""/>
        <dsp:cNvSpPr/>
      </dsp:nvSpPr>
      <dsp:spPr>
        <a:xfrm>
          <a:off x="0" y="1895156"/>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the treatment of </a:t>
          </a:r>
          <a:r>
            <a:rPr lang="en-GB" sz="1500" b="1" kern="1200" dirty="0">
              <a:solidFill>
                <a:srgbClr val="FFFF00"/>
              </a:solidFill>
            </a:rPr>
            <a:t>bone loss in men with osteoporosis at high risk for fracture</a:t>
          </a:r>
          <a:endParaRPr lang="en-IN" sz="1500" b="1" kern="1200" dirty="0">
            <a:solidFill>
              <a:srgbClr val="FFFF00"/>
            </a:solidFill>
          </a:endParaRPr>
        </a:p>
      </dsp:txBody>
      <dsp:txXfrm>
        <a:off x="28195" y="1923351"/>
        <a:ext cx="8358738" cy="521181"/>
      </dsp:txXfrm>
    </dsp:sp>
    <dsp:sp modelId="{0753D01F-7FF9-4BB9-BB67-26264348789B}">
      <dsp:nvSpPr>
        <dsp:cNvPr id="0" name=""/>
        <dsp:cNvSpPr/>
      </dsp:nvSpPr>
      <dsp:spPr>
        <a:xfrm>
          <a:off x="0" y="2515927"/>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To treat </a:t>
          </a:r>
          <a:r>
            <a:rPr lang="en-GB" sz="1500" b="1" kern="1200" dirty="0">
              <a:solidFill>
                <a:srgbClr val="FFFF00"/>
              </a:solidFill>
            </a:rPr>
            <a:t>giant cell tumor of the bone</a:t>
          </a:r>
          <a:endParaRPr lang="en-IN" sz="1500" b="1" kern="1200" dirty="0">
            <a:solidFill>
              <a:srgbClr val="FFFF00"/>
            </a:solidFill>
          </a:endParaRPr>
        </a:p>
      </dsp:txBody>
      <dsp:txXfrm>
        <a:off x="28195" y="2544122"/>
        <a:ext cx="8358738" cy="521181"/>
      </dsp:txXfrm>
    </dsp:sp>
    <dsp:sp modelId="{3B0E93E1-07E3-46AE-BEDD-350CEB7E3915}">
      <dsp:nvSpPr>
        <dsp:cNvPr id="0" name=""/>
        <dsp:cNvSpPr/>
      </dsp:nvSpPr>
      <dsp:spPr>
        <a:xfrm>
          <a:off x="0" y="3136699"/>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rgbClr val="FFFF00"/>
              </a:solidFill>
            </a:rPr>
            <a:t>Hypercalcemia of malignancy refractory to bisphosphonate therapy</a:t>
          </a:r>
          <a:endParaRPr lang="en-IN" sz="1500" b="1" kern="1200" dirty="0">
            <a:solidFill>
              <a:srgbClr val="FFFF00"/>
            </a:solidFill>
          </a:endParaRPr>
        </a:p>
      </dsp:txBody>
      <dsp:txXfrm>
        <a:off x="28195" y="3164894"/>
        <a:ext cx="8358738" cy="521181"/>
      </dsp:txXfrm>
    </dsp:sp>
    <dsp:sp modelId="{11019C67-F365-447A-8C19-E1877B41D9F9}">
      <dsp:nvSpPr>
        <dsp:cNvPr id="0" name=""/>
        <dsp:cNvSpPr/>
      </dsp:nvSpPr>
      <dsp:spPr>
        <a:xfrm>
          <a:off x="0" y="3757471"/>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the prevention of </a:t>
          </a:r>
          <a:r>
            <a:rPr lang="en-GB" sz="1500" b="1" kern="1200" dirty="0">
              <a:solidFill>
                <a:srgbClr val="FFFF00"/>
              </a:solidFill>
            </a:rPr>
            <a:t>skeletal-related events in patients </a:t>
          </a:r>
          <a:r>
            <a:rPr lang="en-GB" sz="1500" b="1" kern="1200" dirty="0"/>
            <a:t>with </a:t>
          </a:r>
          <a:r>
            <a:rPr lang="en-GB" sz="1500" b="1" kern="1200" dirty="0">
              <a:solidFill>
                <a:srgbClr val="FFFF00"/>
              </a:solidFill>
            </a:rPr>
            <a:t>multiple myeloma</a:t>
          </a:r>
          <a:endParaRPr lang="en-IN" sz="1500" b="1" kern="1200" dirty="0">
            <a:solidFill>
              <a:srgbClr val="FFFF00"/>
            </a:solidFill>
          </a:endParaRPr>
        </a:p>
      </dsp:txBody>
      <dsp:txXfrm>
        <a:off x="28195" y="3785666"/>
        <a:ext cx="8358738" cy="521181"/>
      </dsp:txXfrm>
    </dsp:sp>
    <dsp:sp modelId="{6210710C-834F-4272-9329-458B4350BDA0}">
      <dsp:nvSpPr>
        <dsp:cNvPr id="0" name=""/>
        <dsp:cNvSpPr/>
      </dsp:nvSpPr>
      <dsp:spPr>
        <a:xfrm>
          <a:off x="0" y="4378243"/>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a:t>
          </a:r>
          <a:r>
            <a:rPr lang="en-GB" sz="1500" b="1" kern="1200" dirty="0">
              <a:solidFill>
                <a:srgbClr val="FFFF00"/>
              </a:solidFill>
            </a:rPr>
            <a:t>glucocorticoid-induced osteoporosis</a:t>
          </a:r>
          <a:endParaRPr lang="en-IN" sz="1500" b="1" kern="1200" dirty="0">
            <a:solidFill>
              <a:srgbClr val="FFFF00"/>
            </a:solidFill>
          </a:endParaRPr>
        </a:p>
      </dsp:txBody>
      <dsp:txXfrm>
        <a:off x="28195" y="4406438"/>
        <a:ext cx="8358738" cy="5211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822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Jun  1, 2010</a:t>
          </a:r>
        </a:p>
      </dsp:txBody>
      <dsp:txXfrm>
        <a:off x="26501" y="108767"/>
        <a:ext cx="1298722" cy="489878"/>
      </dsp:txXfrm>
    </dsp:sp>
    <dsp:sp modelId="{9C7EC913-6C2D-46A2-A118-1F3D8B070708}">
      <dsp:nvSpPr>
        <dsp:cNvPr id="0" name=""/>
        <dsp:cNvSpPr/>
      </dsp:nvSpPr>
      <dsp:spPr>
        <a:xfrm>
          <a:off x="0" y="7086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Nov 19, 2010</a:t>
          </a:r>
        </a:p>
      </dsp:txBody>
      <dsp:txXfrm>
        <a:off x="26501" y="735167"/>
        <a:ext cx="1298722" cy="489878"/>
      </dsp:txXfrm>
    </dsp:sp>
    <dsp:sp modelId="{ED7F5BC7-C3AA-493D-96A6-EA1DF127E072}">
      <dsp:nvSpPr>
        <dsp:cNvPr id="0" name=""/>
        <dsp:cNvSpPr/>
      </dsp:nvSpPr>
      <dsp:spPr>
        <a:xfrm>
          <a:off x="0" y="13350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Sep 19, 2011</a:t>
          </a:r>
          <a:endParaRPr lang="en-IN" sz="1600" b="1" kern="1200" dirty="0"/>
        </a:p>
      </dsp:txBody>
      <dsp:txXfrm>
        <a:off x="26501" y="1361567"/>
        <a:ext cx="1298722" cy="489878"/>
      </dsp:txXfrm>
    </dsp:sp>
    <dsp:sp modelId="{C6925630-E4EF-4B58-82BE-44AB68A32932}">
      <dsp:nvSpPr>
        <dsp:cNvPr id="0" name=""/>
        <dsp:cNvSpPr/>
      </dsp:nvSpPr>
      <dsp:spPr>
        <a:xfrm>
          <a:off x="0" y="19614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Sep 21, 2012</a:t>
          </a:r>
        </a:p>
      </dsp:txBody>
      <dsp:txXfrm>
        <a:off x="26501" y="1987967"/>
        <a:ext cx="1298722" cy="489878"/>
      </dsp:txXfrm>
    </dsp:sp>
    <dsp:sp modelId="{AA879800-5B08-45B9-9BAE-37369BCB89F6}">
      <dsp:nvSpPr>
        <dsp:cNvPr id="0" name=""/>
        <dsp:cNvSpPr/>
      </dsp:nvSpPr>
      <dsp:spPr>
        <a:xfrm>
          <a:off x="0" y="25878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Jun 13, 2013</a:t>
          </a:r>
        </a:p>
      </dsp:txBody>
      <dsp:txXfrm>
        <a:off x="26501" y="2614367"/>
        <a:ext cx="1298722" cy="489878"/>
      </dsp:txXfrm>
    </dsp:sp>
    <dsp:sp modelId="{20F41D95-16E2-4C5B-9517-D7AEAE3E9473}">
      <dsp:nvSpPr>
        <dsp:cNvPr id="0" name=""/>
        <dsp:cNvSpPr/>
      </dsp:nvSpPr>
      <dsp:spPr>
        <a:xfrm>
          <a:off x="0" y="32142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Dec  8, 2014</a:t>
          </a:r>
        </a:p>
      </dsp:txBody>
      <dsp:txXfrm>
        <a:off x="26501" y="3240767"/>
        <a:ext cx="1298722" cy="489878"/>
      </dsp:txXfrm>
    </dsp:sp>
    <dsp:sp modelId="{44D5247A-CEE5-48C5-9A0E-6C83E7ED2AED}">
      <dsp:nvSpPr>
        <dsp:cNvPr id="0" name=""/>
        <dsp:cNvSpPr/>
      </dsp:nvSpPr>
      <dsp:spPr>
        <a:xfrm>
          <a:off x="0" y="3840667"/>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Jan  5, 2018</a:t>
          </a:r>
        </a:p>
      </dsp:txBody>
      <dsp:txXfrm>
        <a:off x="26501" y="3867168"/>
        <a:ext cx="1298722" cy="489878"/>
      </dsp:txXfrm>
    </dsp:sp>
    <dsp:sp modelId="{6210710C-834F-4272-9329-458B4350BDA0}">
      <dsp:nvSpPr>
        <dsp:cNvPr id="0" name=""/>
        <dsp:cNvSpPr/>
      </dsp:nvSpPr>
      <dsp:spPr>
        <a:xfrm>
          <a:off x="0" y="4467067"/>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May 21, 2018</a:t>
          </a:r>
        </a:p>
      </dsp:txBody>
      <dsp:txXfrm>
        <a:off x="26501" y="4493568"/>
        <a:ext cx="1298722" cy="4898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82266"/>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b="1" kern="1200" dirty="0"/>
        </a:p>
      </dsp:txBody>
      <dsp:txXfrm>
        <a:off x="22157" y="104423"/>
        <a:ext cx="409571" cy="498566"/>
      </dsp:txXfrm>
    </dsp:sp>
    <dsp:sp modelId="{9C7EC913-6C2D-46A2-A118-1F3D8B070708}">
      <dsp:nvSpPr>
        <dsp:cNvPr id="0" name=""/>
        <dsp:cNvSpPr/>
      </dsp:nvSpPr>
      <dsp:spPr>
        <a:xfrm>
          <a:off x="0" y="7086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730823"/>
        <a:ext cx="409571" cy="498566"/>
      </dsp:txXfrm>
    </dsp:sp>
    <dsp:sp modelId="{ED7F5BC7-C3AA-493D-96A6-EA1DF127E072}">
      <dsp:nvSpPr>
        <dsp:cNvPr id="0" name=""/>
        <dsp:cNvSpPr/>
      </dsp:nvSpPr>
      <dsp:spPr>
        <a:xfrm>
          <a:off x="0" y="13350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1357223"/>
        <a:ext cx="409571" cy="498566"/>
      </dsp:txXfrm>
    </dsp:sp>
    <dsp:sp modelId="{C6925630-E4EF-4B58-82BE-44AB68A32932}">
      <dsp:nvSpPr>
        <dsp:cNvPr id="0" name=""/>
        <dsp:cNvSpPr/>
      </dsp:nvSpPr>
      <dsp:spPr>
        <a:xfrm>
          <a:off x="0" y="1961466"/>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b="1" kern="1200" dirty="0"/>
        </a:p>
      </dsp:txBody>
      <dsp:txXfrm>
        <a:off x="22157" y="1983623"/>
        <a:ext cx="409571" cy="498566"/>
      </dsp:txXfrm>
    </dsp:sp>
    <dsp:sp modelId="{AA879800-5B08-45B9-9BAE-37369BCB89F6}">
      <dsp:nvSpPr>
        <dsp:cNvPr id="0" name=""/>
        <dsp:cNvSpPr/>
      </dsp:nvSpPr>
      <dsp:spPr>
        <a:xfrm>
          <a:off x="0" y="25878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2610023"/>
        <a:ext cx="409571" cy="498566"/>
      </dsp:txXfrm>
    </dsp:sp>
    <dsp:sp modelId="{42843B03-D128-4DD6-8052-B949301A2849}">
      <dsp:nvSpPr>
        <dsp:cNvPr id="0" name=""/>
        <dsp:cNvSpPr/>
      </dsp:nvSpPr>
      <dsp:spPr>
        <a:xfrm>
          <a:off x="0" y="32142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3236423"/>
        <a:ext cx="409571" cy="498566"/>
      </dsp:txXfrm>
    </dsp:sp>
    <dsp:sp modelId="{857408BE-B2C2-4E10-A38A-7A7F3B3BA723}">
      <dsp:nvSpPr>
        <dsp:cNvPr id="0" name=""/>
        <dsp:cNvSpPr/>
      </dsp:nvSpPr>
      <dsp:spPr>
        <a:xfrm>
          <a:off x="0" y="3840667"/>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3862824"/>
        <a:ext cx="409571" cy="498566"/>
      </dsp:txXfrm>
    </dsp:sp>
    <dsp:sp modelId="{6210710C-834F-4272-9329-458B4350BDA0}">
      <dsp:nvSpPr>
        <dsp:cNvPr id="0" name=""/>
        <dsp:cNvSpPr/>
      </dsp:nvSpPr>
      <dsp:spPr>
        <a:xfrm>
          <a:off x="0" y="4467067"/>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en-IN" sz="1600" b="1" kern="1200" dirty="0"/>
        </a:p>
      </dsp:txBody>
      <dsp:txXfrm>
        <a:off x="22157" y="4489224"/>
        <a:ext cx="409571" cy="4985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39434-026E-40C1-8CF4-D80B67011794}">
      <dsp:nvSpPr>
        <dsp:cNvPr id="0" name=""/>
        <dsp:cNvSpPr/>
      </dsp:nvSpPr>
      <dsp:spPr>
        <a:xfrm>
          <a:off x="0" y="50063"/>
          <a:ext cx="10515600"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solidFill>
                <a:srgbClr val="FFFF00"/>
              </a:solidFill>
              <a:latin typeface="Browallia New" panose="020B0604020202020204" pitchFamily="34" charset="-34"/>
              <a:cs typeface="Browallia New" panose="020B0604020202020204" pitchFamily="34" charset="-34"/>
            </a:rPr>
            <a:t>Pre-existing hypocalcemia must be corrected </a:t>
          </a:r>
          <a:r>
            <a:rPr lang="en-IN" sz="2800" kern="1200" dirty="0">
              <a:latin typeface="Browallia New" panose="020B0604020202020204" pitchFamily="34" charset="-34"/>
              <a:cs typeface="Browallia New" panose="020B0604020202020204" pitchFamily="34" charset="-34"/>
            </a:rPr>
            <a:t>prior to initiating therapy with Denosumab</a:t>
          </a:r>
        </a:p>
      </dsp:txBody>
      <dsp:txXfrm>
        <a:off x="42036" y="92099"/>
        <a:ext cx="10431528" cy="777048"/>
      </dsp:txXfrm>
    </dsp:sp>
    <dsp:sp modelId="{A4A14C62-C38F-45E8-8D62-2345D5FE188D}">
      <dsp:nvSpPr>
        <dsp:cNvPr id="0" name=""/>
        <dsp:cNvSpPr/>
      </dsp:nvSpPr>
      <dsp:spPr>
        <a:xfrm>
          <a:off x="0" y="1043663"/>
          <a:ext cx="10515600"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Adequately </a:t>
          </a:r>
          <a:r>
            <a:rPr lang="en-IN" sz="2800" b="1" kern="1200" dirty="0">
              <a:solidFill>
                <a:srgbClr val="FFFF00"/>
              </a:solidFill>
              <a:latin typeface="Browallia New" panose="020B0604020202020204" pitchFamily="34" charset="-34"/>
              <a:cs typeface="Browallia New" panose="020B0604020202020204" pitchFamily="34" charset="-34"/>
            </a:rPr>
            <a:t>supplement all patients with calcium and vitamin D</a:t>
          </a:r>
        </a:p>
      </dsp:txBody>
      <dsp:txXfrm>
        <a:off x="42036" y="1085699"/>
        <a:ext cx="10431528" cy="777048"/>
      </dsp:txXfrm>
    </dsp:sp>
    <dsp:sp modelId="{F0622D54-E39E-4169-954B-505FDBB91A05}">
      <dsp:nvSpPr>
        <dsp:cNvPr id="0" name=""/>
        <dsp:cNvSpPr/>
      </dsp:nvSpPr>
      <dsp:spPr>
        <a:xfrm>
          <a:off x="0" y="2037264"/>
          <a:ext cx="10515600"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solidFill>
                <a:srgbClr val="FFFF00"/>
              </a:solidFill>
              <a:latin typeface="Browallia New" panose="020B0604020202020204" pitchFamily="34" charset="-34"/>
              <a:cs typeface="Browallia New" panose="020B0604020202020204" pitchFamily="34" charset="-34"/>
            </a:rPr>
            <a:t>Multiple vertebral fractures </a:t>
          </a:r>
          <a:r>
            <a:rPr lang="en-IN" sz="2800" kern="1200" dirty="0">
              <a:latin typeface="Browallia New" panose="020B0604020202020204" pitchFamily="34" charset="-34"/>
              <a:cs typeface="Browallia New" panose="020B0604020202020204" pitchFamily="34" charset="-34"/>
            </a:rPr>
            <a:t>have been </a:t>
          </a:r>
          <a:r>
            <a:rPr lang="en-IN" sz="2800" b="1" kern="1200" dirty="0">
              <a:solidFill>
                <a:srgbClr val="FFFF00"/>
              </a:solidFill>
              <a:latin typeface="Browallia New" panose="020B0604020202020204" pitchFamily="34" charset="-34"/>
              <a:cs typeface="Browallia New" panose="020B0604020202020204" pitchFamily="34" charset="-34"/>
            </a:rPr>
            <a:t>reported following Denosumab discontinuation</a:t>
          </a:r>
        </a:p>
      </dsp:txBody>
      <dsp:txXfrm>
        <a:off x="42036" y="2079300"/>
        <a:ext cx="10431528" cy="777048"/>
      </dsp:txXfrm>
    </dsp:sp>
    <dsp:sp modelId="{B3799EB9-5E36-4A6C-B952-9DDC37706BC5}">
      <dsp:nvSpPr>
        <dsp:cNvPr id="0" name=""/>
        <dsp:cNvSpPr/>
      </dsp:nvSpPr>
      <dsp:spPr>
        <a:xfrm>
          <a:off x="0" y="3030864"/>
          <a:ext cx="10515600"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As a </a:t>
          </a:r>
          <a:r>
            <a:rPr lang="en-IN" sz="2800" b="1" kern="1200" dirty="0">
              <a:solidFill>
                <a:srgbClr val="FFFF00"/>
              </a:solidFill>
              <a:latin typeface="Browallia New" panose="020B0604020202020204" pitchFamily="34" charset="-34"/>
              <a:cs typeface="Browallia New" panose="020B0604020202020204" pitchFamily="34" charset="-34"/>
            </a:rPr>
            <a:t>subcutaneous injection</a:t>
          </a:r>
          <a:r>
            <a:rPr lang="en-IN" sz="2800" kern="1200" dirty="0">
              <a:latin typeface="Browallia New" panose="020B0604020202020204" pitchFamily="34" charset="-34"/>
              <a:cs typeface="Browallia New" panose="020B0604020202020204" pitchFamily="34" charset="-34"/>
            </a:rPr>
            <a:t>, Denosumab </a:t>
          </a:r>
          <a:r>
            <a:rPr lang="en-IN" sz="2800" b="1" kern="1200" dirty="0">
              <a:solidFill>
                <a:srgbClr val="FFFF00"/>
              </a:solidFill>
              <a:latin typeface="Browallia New" panose="020B0604020202020204" pitchFamily="34" charset="-34"/>
              <a:cs typeface="Browallia New" panose="020B0604020202020204" pitchFamily="34" charset="-34"/>
            </a:rPr>
            <a:t>does not undergo first-pass metabolism</a:t>
          </a:r>
          <a:r>
            <a:rPr lang="en-IN" sz="2800" kern="1200" baseline="30000" dirty="0">
              <a:latin typeface="Browallia New" panose="020B0604020202020204" pitchFamily="34" charset="-34"/>
              <a:cs typeface="Browallia New" panose="020B0604020202020204" pitchFamily="34" charset="-34"/>
            </a:rPr>
            <a:t>1</a:t>
          </a:r>
        </a:p>
      </dsp:txBody>
      <dsp:txXfrm>
        <a:off x="42036" y="3072900"/>
        <a:ext cx="10431528" cy="777048"/>
      </dsp:txXfrm>
    </dsp:sp>
    <dsp:sp modelId="{B02B3031-A7AC-42BD-88DF-E81778BB6503}">
      <dsp:nvSpPr>
        <dsp:cNvPr id="0" name=""/>
        <dsp:cNvSpPr/>
      </dsp:nvSpPr>
      <dsp:spPr>
        <a:xfrm>
          <a:off x="0" y="4024464"/>
          <a:ext cx="10515600"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May </a:t>
          </a:r>
          <a:r>
            <a:rPr lang="en-IN" sz="2800" b="1" kern="1200" dirty="0">
              <a:solidFill>
                <a:srgbClr val="FFFF00"/>
              </a:solidFill>
              <a:latin typeface="Browallia New" panose="020B0604020202020204" pitchFamily="34" charset="-34"/>
              <a:cs typeface="Browallia New" panose="020B0604020202020204" pitchFamily="34" charset="-34"/>
            </a:rPr>
            <a:t>lessen patient pill burden</a:t>
          </a:r>
        </a:p>
      </dsp:txBody>
      <dsp:txXfrm>
        <a:off x="42036" y="4066500"/>
        <a:ext cx="10431528" cy="777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7F162-33CA-4988-9DAE-D1CA668712F6}">
      <dsp:nvSpPr>
        <dsp:cNvPr id="0" name=""/>
        <dsp:cNvSpPr/>
      </dsp:nvSpPr>
      <dsp:spPr>
        <a:xfrm>
          <a:off x="0" y="99179"/>
          <a:ext cx="5762625" cy="57798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4: </a:t>
          </a:r>
          <a:r>
            <a:rPr lang="en-US" sz="2400" b="0" kern="1200" dirty="0">
              <a:solidFill>
                <a:schemeClr val="bg1"/>
              </a:solidFill>
              <a:latin typeface="+mn-lt"/>
            </a:rPr>
            <a:t>Rx Information </a:t>
          </a:r>
        </a:p>
      </dsp:txBody>
      <dsp:txXfrm>
        <a:off x="28215" y="127394"/>
        <a:ext cx="5706195" cy="521550"/>
      </dsp:txXfrm>
    </dsp:sp>
    <dsp:sp modelId="{6C2A926A-7A4E-4626-8804-448EEB58B7B5}">
      <dsp:nvSpPr>
        <dsp:cNvPr id="0" name=""/>
        <dsp:cNvSpPr/>
      </dsp:nvSpPr>
      <dsp:spPr>
        <a:xfrm>
          <a:off x="0" y="708058"/>
          <a:ext cx="5762625" cy="419796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8296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Description &amp; Key Facts</a:t>
          </a:r>
        </a:p>
        <a:p>
          <a:pPr marL="228600" lvl="1" indent="-228600" algn="l" defTabSz="889000">
            <a:lnSpc>
              <a:spcPct val="90000"/>
            </a:lnSpc>
            <a:spcBef>
              <a:spcPct val="0"/>
            </a:spcBef>
            <a:spcAft>
              <a:spcPct val="20000"/>
            </a:spcAft>
            <a:buChar char="•"/>
          </a:pPr>
          <a:r>
            <a:rPr lang="en-US" sz="2000" kern="1200" dirty="0"/>
            <a:t>Indications</a:t>
          </a:r>
        </a:p>
        <a:p>
          <a:pPr marL="228600" lvl="1" indent="-228600" algn="l" defTabSz="889000">
            <a:lnSpc>
              <a:spcPct val="90000"/>
            </a:lnSpc>
            <a:spcBef>
              <a:spcPct val="0"/>
            </a:spcBef>
            <a:spcAft>
              <a:spcPct val="20000"/>
            </a:spcAft>
            <a:buChar char="•"/>
          </a:pPr>
          <a:r>
            <a:rPr lang="en-US" sz="2000" kern="1200" dirty="0"/>
            <a:t>PK/PD</a:t>
          </a:r>
        </a:p>
        <a:p>
          <a:pPr marL="228600" lvl="1" indent="-228600" algn="l" defTabSz="889000">
            <a:lnSpc>
              <a:spcPct val="90000"/>
            </a:lnSpc>
            <a:spcBef>
              <a:spcPct val="0"/>
            </a:spcBef>
            <a:spcAft>
              <a:spcPct val="20000"/>
            </a:spcAft>
            <a:buChar char="•"/>
          </a:pPr>
          <a:r>
            <a:rPr lang="en-US" sz="2000" kern="1200" dirty="0"/>
            <a:t>MOA : Denosumab</a:t>
          </a:r>
        </a:p>
        <a:p>
          <a:pPr marL="228600" lvl="1" indent="-228600" algn="l" defTabSz="889000">
            <a:lnSpc>
              <a:spcPct val="90000"/>
            </a:lnSpc>
            <a:spcBef>
              <a:spcPct val="0"/>
            </a:spcBef>
            <a:spcAft>
              <a:spcPct val="20000"/>
            </a:spcAft>
            <a:buChar char="•"/>
          </a:pPr>
          <a:r>
            <a:rPr lang="en-US" sz="2000" kern="1200" dirty="0"/>
            <a:t>MOA: Denosumab Vs Bisphosphonates </a:t>
          </a:r>
        </a:p>
        <a:p>
          <a:pPr marL="228600" lvl="1" indent="-228600" algn="l" defTabSz="889000">
            <a:lnSpc>
              <a:spcPct val="90000"/>
            </a:lnSpc>
            <a:spcBef>
              <a:spcPct val="0"/>
            </a:spcBef>
            <a:spcAft>
              <a:spcPct val="20000"/>
            </a:spcAft>
            <a:buChar char="•"/>
          </a:pPr>
          <a:r>
            <a:rPr lang="en-GB" sz="2000" kern="1200" dirty="0"/>
            <a:t>Key differences : bisphosphonates Vs Denosumab</a:t>
          </a:r>
          <a:endParaRPr lang="en-US" sz="2000" kern="1200" dirty="0"/>
        </a:p>
        <a:p>
          <a:pPr marL="228600" lvl="1" indent="-228600" algn="l" defTabSz="889000">
            <a:lnSpc>
              <a:spcPct val="90000"/>
            </a:lnSpc>
            <a:spcBef>
              <a:spcPct val="0"/>
            </a:spcBef>
            <a:spcAft>
              <a:spcPct val="20000"/>
            </a:spcAft>
            <a:buChar char="•"/>
          </a:pPr>
          <a:r>
            <a:rPr lang="en-US" sz="2000" kern="1200" dirty="0"/>
            <a:t>Dosage &amp; Administration</a:t>
          </a:r>
        </a:p>
        <a:p>
          <a:pPr marL="228600" lvl="1" indent="-228600" algn="l" defTabSz="889000">
            <a:lnSpc>
              <a:spcPct val="90000"/>
            </a:lnSpc>
            <a:spcBef>
              <a:spcPct val="0"/>
            </a:spcBef>
            <a:spcAft>
              <a:spcPct val="20000"/>
            </a:spcAft>
            <a:buChar char="•"/>
          </a:pPr>
          <a:r>
            <a:rPr lang="en-US" sz="2000" kern="1200" dirty="0"/>
            <a:t>Contraindications </a:t>
          </a:r>
        </a:p>
        <a:p>
          <a:pPr marL="228600" lvl="1" indent="-228600" algn="l" defTabSz="889000">
            <a:lnSpc>
              <a:spcPct val="90000"/>
            </a:lnSpc>
            <a:spcBef>
              <a:spcPct val="0"/>
            </a:spcBef>
            <a:spcAft>
              <a:spcPct val="20000"/>
            </a:spcAft>
            <a:buChar char="•"/>
          </a:pPr>
          <a:r>
            <a:rPr lang="en-US" sz="2000" kern="1200" dirty="0"/>
            <a:t>Warning and precautions </a:t>
          </a:r>
        </a:p>
        <a:p>
          <a:pPr marL="228600" lvl="1" indent="-228600" algn="l" defTabSz="889000">
            <a:lnSpc>
              <a:spcPct val="90000"/>
            </a:lnSpc>
            <a:spcBef>
              <a:spcPct val="0"/>
            </a:spcBef>
            <a:spcAft>
              <a:spcPct val="20000"/>
            </a:spcAft>
            <a:buChar char="•"/>
          </a:pPr>
          <a:r>
            <a:rPr lang="en-US" sz="2000" kern="1200" dirty="0"/>
            <a:t>Adverse Reaction</a:t>
          </a:r>
        </a:p>
        <a:p>
          <a:pPr marL="228600" lvl="1" indent="-228600" algn="l" defTabSz="889000">
            <a:lnSpc>
              <a:spcPct val="90000"/>
            </a:lnSpc>
            <a:spcBef>
              <a:spcPct val="0"/>
            </a:spcBef>
            <a:spcAft>
              <a:spcPct val="20000"/>
            </a:spcAft>
            <a:buChar char="•"/>
          </a:pPr>
          <a:r>
            <a:rPr lang="en-US" sz="2000" kern="1200" dirty="0"/>
            <a:t>Use in Specific population </a:t>
          </a:r>
        </a:p>
        <a:p>
          <a:pPr marL="228600" lvl="1" indent="-228600" algn="l" defTabSz="889000">
            <a:lnSpc>
              <a:spcPct val="90000"/>
            </a:lnSpc>
            <a:spcBef>
              <a:spcPct val="0"/>
            </a:spcBef>
            <a:spcAft>
              <a:spcPct val="20000"/>
            </a:spcAft>
            <a:buChar char="•"/>
          </a:pPr>
          <a:r>
            <a:rPr lang="en-US" sz="2000" kern="1200" dirty="0"/>
            <a:t>Over Dosage </a:t>
          </a:r>
        </a:p>
      </dsp:txBody>
      <dsp:txXfrm>
        <a:off x="0" y="708058"/>
        <a:ext cx="5762625" cy="4197960"/>
      </dsp:txXfrm>
    </dsp:sp>
    <dsp:sp modelId="{ECB89C96-5827-4FB6-BB7E-AD32916538C8}">
      <dsp:nvSpPr>
        <dsp:cNvPr id="0" name=""/>
        <dsp:cNvSpPr/>
      </dsp:nvSpPr>
      <dsp:spPr>
        <a:xfrm>
          <a:off x="0" y="4875119"/>
          <a:ext cx="5762625" cy="57798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5: </a:t>
          </a:r>
          <a:r>
            <a:rPr lang="en-US" sz="2400" b="0" kern="1200" dirty="0">
              <a:solidFill>
                <a:schemeClr val="bg1"/>
              </a:solidFill>
              <a:latin typeface="+mn-lt"/>
            </a:rPr>
            <a:t>Guidelines &amp; Recommendations</a:t>
          </a:r>
        </a:p>
      </dsp:txBody>
      <dsp:txXfrm>
        <a:off x="28215" y="4903334"/>
        <a:ext cx="5706195" cy="521550"/>
      </dsp:txXfrm>
    </dsp:sp>
    <dsp:sp modelId="{DAD6D983-BEC2-4E50-9739-C1B833853547}">
      <dsp:nvSpPr>
        <dsp:cNvPr id="0" name=""/>
        <dsp:cNvSpPr/>
      </dsp:nvSpPr>
      <dsp:spPr>
        <a:xfrm>
          <a:off x="0" y="5527979"/>
          <a:ext cx="5762625" cy="57798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7: </a:t>
          </a:r>
          <a:r>
            <a:rPr lang="en-US" sz="2400" b="0" kern="1200" dirty="0">
              <a:solidFill>
                <a:schemeClr val="bg1"/>
              </a:solidFill>
              <a:latin typeface="+mn-lt"/>
            </a:rPr>
            <a:t>Clinical Overview </a:t>
          </a:r>
        </a:p>
      </dsp:txBody>
      <dsp:txXfrm>
        <a:off x="28215" y="5556194"/>
        <a:ext cx="5706195" cy="521550"/>
      </dsp:txXfrm>
    </dsp:sp>
    <dsp:sp modelId="{CEF83185-D276-4E28-86BD-4B4B9E4EDD72}">
      <dsp:nvSpPr>
        <dsp:cNvPr id="0" name=""/>
        <dsp:cNvSpPr/>
      </dsp:nvSpPr>
      <dsp:spPr>
        <a:xfrm>
          <a:off x="0" y="6180839"/>
          <a:ext cx="5762625" cy="57798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8 : </a:t>
          </a:r>
          <a:r>
            <a:rPr lang="en-US" sz="2400" b="0" kern="1200" dirty="0">
              <a:solidFill>
                <a:schemeClr val="bg1"/>
              </a:solidFill>
              <a:latin typeface="+mn-lt"/>
            </a:rPr>
            <a:t>FAQ</a:t>
          </a:r>
        </a:p>
      </dsp:txBody>
      <dsp:txXfrm>
        <a:off x="28215" y="6209054"/>
        <a:ext cx="5706195" cy="521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27E72-79F3-4CA1-A77F-689F2D6576E8}">
      <dsp:nvSpPr>
        <dsp:cNvPr id="0" name=""/>
        <dsp:cNvSpPr/>
      </dsp:nvSpPr>
      <dsp:spPr>
        <a:xfrm>
          <a:off x="0" y="86518"/>
          <a:ext cx="4777408" cy="8945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b="1" i="0" kern="1200" dirty="0">
              <a:latin typeface="Browallia New" panose="020B0604020202020204" pitchFamily="34" charset="-34"/>
              <a:cs typeface="Browallia New" panose="020B0604020202020204" pitchFamily="34" charset="-34"/>
            </a:rPr>
            <a:t>Compact (cortical) bone:</a:t>
          </a:r>
          <a:r>
            <a:rPr lang="en-GB" sz="2800" b="0" i="0" kern="1200" dirty="0">
              <a:latin typeface="Browallia New" panose="020B0604020202020204" pitchFamily="34" charset="-34"/>
              <a:cs typeface="Browallia New" panose="020B0604020202020204" pitchFamily="34" charset="-34"/>
            </a:rPr>
            <a:t> </a:t>
          </a:r>
          <a:endParaRPr lang="en-IN" sz="2800" kern="1200" dirty="0">
            <a:latin typeface="Browallia New" panose="020B0604020202020204" pitchFamily="34" charset="-34"/>
            <a:cs typeface="Browallia New" panose="020B0604020202020204" pitchFamily="34" charset="-34"/>
          </a:endParaRPr>
        </a:p>
      </dsp:txBody>
      <dsp:txXfrm>
        <a:off x="43669" y="130187"/>
        <a:ext cx="4690070" cy="807232"/>
      </dsp:txXfrm>
    </dsp:sp>
    <dsp:sp modelId="{3540299B-CC96-4DD3-8B62-27702BDAA970}">
      <dsp:nvSpPr>
        <dsp:cNvPr id="0" name=""/>
        <dsp:cNvSpPr/>
      </dsp:nvSpPr>
      <dsp:spPr>
        <a:xfrm>
          <a:off x="0" y="981088"/>
          <a:ext cx="4777408"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A hard outer layer that is dense, strong, and durable. </a:t>
          </a:r>
          <a:endParaRPr lang="en-IN" sz="2400" kern="1200" dirty="0">
            <a:latin typeface="Browallia New" panose="020B0604020202020204" pitchFamily="34" charset="-34"/>
            <a:cs typeface="Browallia New" panose="020B0604020202020204" pitchFamily="34" charset="-34"/>
          </a:endParaRPr>
        </a:p>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Makes up around 80 % of adult bone mass.</a:t>
          </a:r>
          <a:endParaRPr lang="en-IN" sz="2400" kern="1200" dirty="0">
            <a:latin typeface="Browallia New" panose="020B0604020202020204" pitchFamily="34" charset="-34"/>
            <a:cs typeface="Browallia New" panose="020B0604020202020204" pitchFamily="34" charset="-34"/>
          </a:endParaRPr>
        </a:p>
      </dsp:txBody>
      <dsp:txXfrm>
        <a:off x="0" y="981088"/>
        <a:ext cx="4777408" cy="1192320"/>
      </dsp:txXfrm>
    </dsp:sp>
    <dsp:sp modelId="{B10838F7-C384-4E6E-970C-63EB84069344}">
      <dsp:nvSpPr>
        <dsp:cNvPr id="0" name=""/>
        <dsp:cNvSpPr/>
      </dsp:nvSpPr>
      <dsp:spPr>
        <a:xfrm>
          <a:off x="0" y="2173409"/>
          <a:ext cx="4777408" cy="8945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b="1" i="0" kern="1200" dirty="0">
              <a:latin typeface="Browallia New" panose="020B0604020202020204" pitchFamily="34" charset="-34"/>
              <a:cs typeface="Browallia New" panose="020B0604020202020204" pitchFamily="34" charset="-34"/>
            </a:rPr>
            <a:t>Cancellous (trabecular or spongy) bone:</a:t>
          </a:r>
          <a:r>
            <a:rPr lang="en-GB" sz="2800" b="0" i="0" kern="1200" dirty="0">
              <a:latin typeface="Browallia New" panose="020B0604020202020204" pitchFamily="34" charset="-34"/>
              <a:cs typeface="Browallia New" panose="020B0604020202020204" pitchFamily="34" charset="-34"/>
            </a:rPr>
            <a:t> </a:t>
          </a:r>
          <a:endParaRPr lang="en-IN" sz="2800" kern="1200" dirty="0">
            <a:latin typeface="Browallia New" panose="020B0604020202020204" pitchFamily="34" charset="-34"/>
            <a:cs typeface="Browallia New" panose="020B0604020202020204" pitchFamily="34" charset="-34"/>
          </a:endParaRPr>
        </a:p>
      </dsp:txBody>
      <dsp:txXfrm>
        <a:off x="43669" y="2217078"/>
        <a:ext cx="4690070" cy="807232"/>
      </dsp:txXfrm>
    </dsp:sp>
    <dsp:sp modelId="{B933074A-8782-4752-8987-CD696BCD49A9}">
      <dsp:nvSpPr>
        <dsp:cNvPr id="0" name=""/>
        <dsp:cNvSpPr/>
      </dsp:nvSpPr>
      <dsp:spPr>
        <a:xfrm>
          <a:off x="0" y="3067979"/>
          <a:ext cx="4777408"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This consists of a network of trabeculae or rod-like structures. </a:t>
          </a:r>
          <a:endParaRPr lang="en-IN" sz="2400" kern="1200" dirty="0">
            <a:latin typeface="Browallia New" panose="020B0604020202020204" pitchFamily="34" charset="-34"/>
            <a:cs typeface="Browallia New" panose="020B0604020202020204" pitchFamily="34" charset="-34"/>
          </a:endParaRPr>
        </a:p>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lighter, less dense, and more flexible than compact bone</a:t>
          </a:r>
          <a:endParaRPr lang="en-IN" sz="2400" kern="1200" dirty="0">
            <a:latin typeface="Browallia New" panose="020B0604020202020204" pitchFamily="34" charset="-34"/>
            <a:cs typeface="Browallia New" panose="020B0604020202020204" pitchFamily="34" charset="-34"/>
          </a:endParaRPr>
        </a:p>
      </dsp:txBody>
      <dsp:txXfrm>
        <a:off x="0" y="3067979"/>
        <a:ext cx="4777408" cy="152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894AA-6A83-4761-9C11-6623E0B637F7}">
      <dsp:nvSpPr>
        <dsp:cNvPr id="0" name=""/>
        <dsp:cNvSpPr/>
      </dsp:nvSpPr>
      <dsp:spPr>
        <a:xfrm>
          <a:off x="9272335" y="4272956"/>
          <a:ext cx="535721" cy="748774"/>
        </a:xfrm>
        <a:custGeom>
          <a:avLst/>
          <a:gdLst/>
          <a:ahLst/>
          <a:cxnLst/>
          <a:rect l="0" t="0" r="0" b="0"/>
          <a:pathLst>
            <a:path>
              <a:moveTo>
                <a:pt x="0" y="0"/>
              </a:moveTo>
              <a:lnTo>
                <a:pt x="0" y="712721"/>
              </a:lnTo>
              <a:lnTo>
                <a:pt x="535721" y="712721"/>
              </a:lnTo>
              <a:lnTo>
                <a:pt x="535721" y="748774"/>
              </a:lnTo>
            </a:path>
          </a:pathLst>
        </a:custGeom>
        <a:noFill/>
        <a:ln w="28575"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F0254033-8249-44B3-896D-C25909EC85D4}">
      <dsp:nvSpPr>
        <dsp:cNvPr id="0" name=""/>
        <dsp:cNvSpPr/>
      </dsp:nvSpPr>
      <dsp:spPr>
        <a:xfrm>
          <a:off x="8835336" y="4272956"/>
          <a:ext cx="436999" cy="748774"/>
        </a:xfrm>
        <a:custGeom>
          <a:avLst/>
          <a:gdLst/>
          <a:ahLst/>
          <a:cxnLst/>
          <a:rect l="0" t="0" r="0" b="0"/>
          <a:pathLst>
            <a:path>
              <a:moveTo>
                <a:pt x="436999" y="0"/>
              </a:moveTo>
              <a:lnTo>
                <a:pt x="436999" y="712721"/>
              </a:lnTo>
              <a:lnTo>
                <a:pt x="0" y="712721"/>
              </a:lnTo>
              <a:lnTo>
                <a:pt x="0" y="748774"/>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825A669F-0572-4432-B946-BE70F1D46314}">
      <dsp:nvSpPr>
        <dsp:cNvPr id="0" name=""/>
        <dsp:cNvSpPr/>
      </dsp:nvSpPr>
      <dsp:spPr>
        <a:xfrm>
          <a:off x="7862615" y="4272956"/>
          <a:ext cx="1409719" cy="748774"/>
        </a:xfrm>
        <a:custGeom>
          <a:avLst/>
          <a:gdLst/>
          <a:ahLst/>
          <a:cxnLst/>
          <a:rect l="0" t="0" r="0" b="0"/>
          <a:pathLst>
            <a:path>
              <a:moveTo>
                <a:pt x="1409719" y="0"/>
              </a:moveTo>
              <a:lnTo>
                <a:pt x="1409719"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2D01B7-DB74-474C-856F-212793389DF9}">
      <dsp:nvSpPr>
        <dsp:cNvPr id="0" name=""/>
        <dsp:cNvSpPr/>
      </dsp:nvSpPr>
      <dsp:spPr>
        <a:xfrm>
          <a:off x="6889895" y="4272956"/>
          <a:ext cx="2382439" cy="748774"/>
        </a:xfrm>
        <a:custGeom>
          <a:avLst/>
          <a:gdLst/>
          <a:ahLst/>
          <a:cxnLst/>
          <a:rect l="0" t="0" r="0" b="0"/>
          <a:pathLst>
            <a:path>
              <a:moveTo>
                <a:pt x="2382439" y="0"/>
              </a:moveTo>
              <a:lnTo>
                <a:pt x="2382439"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A8C78-5F74-4F65-B151-31B7A426895B}">
      <dsp:nvSpPr>
        <dsp:cNvPr id="0" name=""/>
        <dsp:cNvSpPr/>
      </dsp:nvSpPr>
      <dsp:spPr>
        <a:xfrm>
          <a:off x="5917175" y="4272956"/>
          <a:ext cx="3355160" cy="748774"/>
        </a:xfrm>
        <a:custGeom>
          <a:avLst/>
          <a:gdLst/>
          <a:ahLst/>
          <a:cxnLst/>
          <a:rect l="0" t="0" r="0" b="0"/>
          <a:pathLst>
            <a:path>
              <a:moveTo>
                <a:pt x="3355160" y="0"/>
              </a:moveTo>
              <a:lnTo>
                <a:pt x="3355160"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31C820-5F75-4E9A-A0D6-4DE441588094}">
      <dsp:nvSpPr>
        <dsp:cNvPr id="0" name=""/>
        <dsp:cNvSpPr/>
      </dsp:nvSpPr>
      <dsp:spPr>
        <a:xfrm>
          <a:off x="4944454" y="4272956"/>
          <a:ext cx="4327880" cy="748774"/>
        </a:xfrm>
        <a:custGeom>
          <a:avLst/>
          <a:gdLst/>
          <a:ahLst/>
          <a:cxnLst/>
          <a:rect l="0" t="0" r="0" b="0"/>
          <a:pathLst>
            <a:path>
              <a:moveTo>
                <a:pt x="4327880" y="0"/>
              </a:moveTo>
              <a:lnTo>
                <a:pt x="4327880" y="712721"/>
              </a:lnTo>
              <a:lnTo>
                <a:pt x="0" y="712721"/>
              </a:lnTo>
              <a:lnTo>
                <a:pt x="0" y="748774"/>
              </a:lnTo>
            </a:path>
          </a:pathLst>
        </a:custGeom>
        <a:noFill/>
        <a:ln w="28575"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399544F7-5B30-4757-8C9D-C08F9B045184}">
      <dsp:nvSpPr>
        <dsp:cNvPr id="0" name=""/>
        <dsp:cNvSpPr/>
      </dsp:nvSpPr>
      <dsp:spPr>
        <a:xfrm>
          <a:off x="7381718" y="3241907"/>
          <a:ext cx="1890617" cy="633047"/>
        </a:xfrm>
        <a:custGeom>
          <a:avLst/>
          <a:gdLst/>
          <a:ahLst/>
          <a:cxnLst/>
          <a:rect l="0" t="0" r="0" b="0"/>
          <a:pathLst>
            <a:path>
              <a:moveTo>
                <a:pt x="0" y="0"/>
              </a:moveTo>
              <a:lnTo>
                <a:pt x="0" y="596994"/>
              </a:lnTo>
              <a:lnTo>
                <a:pt x="1890617" y="596994"/>
              </a:lnTo>
              <a:lnTo>
                <a:pt x="1890617" y="633047"/>
              </a:lnTo>
            </a:path>
          </a:pathLst>
        </a:custGeom>
        <a:noFill/>
        <a:ln w="28575"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3178AA8F-BD3D-4B0E-828D-B30C136E1E5A}">
      <dsp:nvSpPr>
        <dsp:cNvPr id="0" name=""/>
        <dsp:cNvSpPr/>
      </dsp:nvSpPr>
      <dsp:spPr>
        <a:xfrm>
          <a:off x="2781436" y="5260862"/>
          <a:ext cx="5208014" cy="829872"/>
        </a:xfrm>
        <a:custGeom>
          <a:avLst/>
          <a:gdLst/>
          <a:ahLst/>
          <a:cxnLst/>
          <a:rect l="0" t="0" r="0" b="0"/>
          <a:pathLst>
            <a:path>
              <a:moveTo>
                <a:pt x="0" y="0"/>
              </a:moveTo>
              <a:lnTo>
                <a:pt x="0" y="793819"/>
              </a:lnTo>
              <a:lnTo>
                <a:pt x="5208014" y="793819"/>
              </a:lnTo>
              <a:lnTo>
                <a:pt x="5208014" y="82987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47995AD-2F96-4524-A9EE-38C2D4DCFF6D}">
      <dsp:nvSpPr>
        <dsp:cNvPr id="0" name=""/>
        <dsp:cNvSpPr/>
      </dsp:nvSpPr>
      <dsp:spPr>
        <a:xfrm>
          <a:off x="2781436" y="5260862"/>
          <a:ext cx="3589413" cy="825834"/>
        </a:xfrm>
        <a:custGeom>
          <a:avLst/>
          <a:gdLst/>
          <a:ahLst/>
          <a:cxnLst/>
          <a:rect l="0" t="0" r="0" b="0"/>
          <a:pathLst>
            <a:path>
              <a:moveTo>
                <a:pt x="0" y="0"/>
              </a:moveTo>
              <a:lnTo>
                <a:pt x="0" y="789781"/>
              </a:lnTo>
              <a:lnTo>
                <a:pt x="3589413" y="789781"/>
              </a:lnTo>
              <a:lnTo>
                <a:pt x="3589413"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C1CF224D-9648-40C6-BD4A-359744680EB8}">
      <dsp:nvSpPr>
        <dsp:cNvPr id="0" name=""/>
        <dsp:cNvSpPr/>
      </dsp:nvSpPr>
      <dsp:spPr>
        <a:xfrm>
          <a:off x="2781436" y="5260862"/>
          <a:ext cx="2013755" cy="825834"/>
        </a:xfrm>
        <a:custGeom>
          <a:avLst/>
          <a:gdLst/>
          <a:ahLst/>
          <a:cxnLst/>
          <a:rect l="0" t="0" r="0" b="0"/>
          <a:pathLst>
            <a:path>
              <a:moveTo>
                <a:pt x="0" y="0"/>
              </a:moveTo>
              <a:lnTo>
                <a:pt x="0" y="789781"/>
              </a:lnTo>
              <a:lnTo>
                <a:pt x="2013755" y="789781"/>
              </a:lnTo>
              <a:lnTo>
                <a:pt x="2013755"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C6ADA22-45D0-4424-8904-8F079FFCD518}">
      <dsp:nvSpPr>
        <dsp:cNvPr id="0" name=""/>
        <dsp:cNvSpPr/>
      </dsp:nvSpPr>
      <dsp:spPr>
        <a:xfrm>
          <a:off x="2781436" y="5260862"/>
          <a:ext cx="438096" cy="825834"/>
        </a:xfrm>
        <a:custGeom>
          <a:avLst/>
          <a:gdLst/>
          <a:ahLst/>
          <a:cxnLst/>
          <a:rect l="0" t="0" r="0" b="0"/>
          <a:pathLst>
            <a:path>
              <a:moveTo>
                <a:pt x="0" y="0"/>
              </a:moveTo>
              <a:lnTo>
                <a:pt x="0" y="789781"/>
              </a:lnTo>
              <a:lnTo>
                <a:pt x="438096" y="789781"/>
              </a:lnTo>
              <a:lnTo>
                <a:pt x="438096" y="8258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9F3D2-8FC1-4E98-89CA-C13071493458}">
      <dsp:nvSpPr>
        <dsp:cNvPr id="0" name=""/>
        <dsp:cNvSpPr/>
      </dsp:nvSpPr>
      <dsp:spPr>
        <a:xfrm>
          <a:off x="1643875" y="5260862"/>
          <a:ext cx="1137561" cy="825834"/>
        </a:xfrm>
        <a:custGeom>
          <a:avLst/>
          <a:gdLst/>
          <a:ahLst/>
          <a:cxnLst/>
          <a:rect l="0" t="0" r="0" b="0"/>
          <a:pathLst>
            <a:path>
              <a:moveTo>
                <a:pt x="1137561" y="0"/>
              </a:moveTo>
              <a:lnTo>
                <a:pt x="1137561" y="789781"/>
              </a:lnTo>
              <a:lnTo>
                <a:pt x="0" y="789781"/>
              </a:lnTo>
              <a:lnTo>
                <a:pt x="0"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BABE31F-C71E-4E81-96E4-3B1BD3BFF24E}">
      <dsp:nvSpPr>
        <dsp:cNvPr id="0" name=""/>
        <dsp:cNvSpPr/>
      </dsp:nvSpPr>
      <dsp:spPr>
        <a:xfrm>
          <a:off x="2781436" y="4272956"/>
          <a:ext cx="3098775" cy="589903"/>
        </a:xfrm>
        <a:custGeom>
          <a:avLst/>
          <a:gdLst/>
          <a:ahLst/>
          <a:cxnLst/>
          <a:rect l="0" t="0" r="0" b="0"/>
          <a:pathLst>
            <a:path>
              <a:moveTo>
                <a:pt x="3098775" y="0"/>
              </a:moveTo>
              <a:lnTo>
                <a:pt x="3098775" y="553850"/>
              </a:lnTo>
              <a:lnTo>
                <a:pt x="0" y="553850"/>
              </a:lnTo>
              <a:lnTo>
                <a:pt x="0" y="5899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87316D-F2D4-4FFB-83E7-2FA5AC158E4E}">
      <dsp:nvSpPr>
        <dsp:cNvPr id="0" name=""/>
        <dsp:cNvSpPr/>
      </dsp:nvSpPr>
      <dsp:spPr>
        <a:xfrm>
          <a:off x="1365691" y="4272956"/>
          <a:ext cx="4514520" cy="589903"/>
        </a:xfrm>
        <a:custGeom>
          <a:avLst/>
          <a:gdLst/>
          <a:ahLst/>
          <a:cxnLst/>
          <a:rect l="0" t="0" r="0" b="0"/>
          <a:pathLst>
            <a:path>
              <a:moveTo>
                <a:pt x="4514520" y="0"/>
              </a:moveTo>
              <a:lnTo>
                <a:pt x="4514520" y="553850"/>
              </a:lnTo>
              <a:lnTo>
                <a:pt x="0" y="553850"/>
              </a:lnTo>
              <a:lnTo>
                <a:pt x="0" y="589903"/>
              </a:lnTo>
            </a:path>
          </a:pathLst>
        </a:custGeom>
        <a:noFill/>
        <a:ln w="127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DC57D758-F597-4822-8A4E-15A6A3650EF6}">
      <dsp:nvSpPr>
        <dsp:cNvPr id="0" name=""/>
        <dsp:cNvSpPr/>
      </dsp:nvSpPr>
      <dsp:spPr>
        <a:xfrm>
          <a:off x="5880212" y="3241907"/>
          <a:ext cx="1501505" cy="633047"/>
        </a:xfrm>
        <a:custGeom>
          <a:avLst/>
          <a:gdLst/>
          <a:ahLst/>
          <a:cxnLst/>
          <a:rect l="0" t="0" r="0" b="0"/>
          <a:pathLst>
            <a:path>
              <a:moveTo>
                <a:pt x="1501505" y="0"/>
              </a:moveTo>
              <a:lnTo>
                <a:pt x="1501505" y="596994"/>
              </a:lnTo>
              <a:lnTo>
                <a:pt x="0" y="596994"/>
              </a:lnTo>
              <a:lnTo>
                <a:pt x="0" y="633047"/>
              </a:lnTo>
            </a:path>
          </a:pathLst>
        </a:custGeom>
        <a:noFill/>
        <a:ln w="28575"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274834F3-DBC4-4621-8C63-986F1E1F5087}">
      <dsp:nvSpPr>
        <dsp:cNvPr id="0" name=""/>
        <dsp:cNvSpPr/>
      </dsp:nvSpPr>
      <dsp:spPr>
        <a:xfrm>
          <a:off x="5214558" y="2342342"/>
          <a:ext cx="2167159" cy="501562"/>
        </a:xfrm>
        <a:custGeom>
          <a:avLst/>
          <a:gdLst/>
          <a:ahLst/>
          <a:cxnLst/>
          <a:rect l="0" t="0" r="0" b="0"/>
          <a:pathLst>
            <a:path>
              <a:moveTo>
                <a:pt x="0" y="0"/>
              </a:moveTo>
              <a:lnTo>
                <a:pt x="0" y="465509"/>
              </a:lnTo>
              <a:lnTo>
                <a:pt x="2167159" y="465509"/>
              </a:lnTo>
              <a:lnTo>
                <a:pt x="2167159" y="501562"/>
              </a:lnTo>
            </a:path>
          </a:pathLst>
        </a:custGeom>
        <a:noFill/>
        <a:ln w="28575"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69A19D5C-A3C8-4E1A-871E-13101EB2A43A}">
      <dsp:nvSpPr>
        <dsp:cNvPr id="0" name=""/>
        <dsp:cNvSpPr/>
      </dsp:nvSpPr>
      <dsp:spPr>
        <a:xfrm>
          <a:off x="2799508" y="3241907"/>
          <a:ext cx="320418" cy="620320"/>
        </a:xfrm>
        <a:custGeom>
          <a:avLst/>
          <a:gdLst/>
          <a:ahLst/>
          <a:cxnLst/>
          <a:rect l="0" t="0" r="0" b="0"/>
          <a:pathLst>
            <a:path>
              <a:moveTo>
                <a:pt x="0" y="0"/>
              </a:moveTo>
              <a:lnTo>
                <a:pt x="0" y="584266"/>
              </a:lnTo>
              <a:lnTo>
                <a:pt x="320418" y="584266"/>
              </a:lnTo>
              <a:lnTo>
                <a:pt x="320418" y="62032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05EDD67-C03B-4C51-92AB-3CAF98299DC0}">
      <dsp:nvSpPr>
        <dsp:cNvPr id="0" name=""/>
        <dsp:cNvSpPr/>
      </dsp:nvSpPr>
      <dsp:spPr>
        <a:xfrm>
          <a:off x="1978178" y="3241907"/>
          <a:ext cx="821329" cy="620320"/>
        </a:xfrm>
        <a:custGeom>
          <a:avLst/>
          <a:gdLst/>
          <a:ahLst/>
          <a:cxnLst/>
          <a:rect l="0" t="0" r="0" b="0"/>
          <a:pathLst>
            <a:path>
              <a:moveTo>
                <a:pt x="821329" y="0"/>
              </a:moveTo>
              <a:lnTo>
                <a:pt x="821329" y="584266"/>
              </a:lnTo>
              <a:lnTo>
                <a:pt x="0" y="584266"/>
              </a:lnTo>
              <a:lnTo>
                <a:pt x="0" y="6203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C8C43F-C96E-4485-BDD8-133D6A0F8EA0}">
      <dsp:nvSpPr>
        <dsp:cNvPr id="0" name=""/>
        <dsp:cNvSpPr/>
      </dsp:nvSpPr>
      <dsp:spPr>
        <a:xfrm>
          <a:off x="836430" y="3241907"/>
          <a:ext cx="1963077" cy="620320"/>
        </a:xfrm>
        <a:custGeom>
          <a:avLst/>
          <a:gdLst/>
          <a:ahLst/>
          <a:cxnLst/>
          <a:rect l="0" t="0" r="0" b="0"/>
          <a:pathLst>
            <a:path>
              <a:moveTo>
                <a:pt x="1963077" y="0"/>
              </a:moveTo>
              <a:lnTo>
                <a:pt x="1963077" y="584266"/>
              </a:lnTo>
              <a:lnTo>
                <a:pt x="0" y="584266"/>
              </a:lnTo>
              <a:lnTo>
                <a:pt x="0" y="62032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A873C2-E5F3-47F4-8B30-E9420D859943}">
      <dsp:nvSpPr>
        <dsp:cNvPr id="0" name=""/>
        <dsp:cNvSpPr/>
      </dsp:nvSpPr>
      <dsp:spPr>
        <a:xfrm>
          <a:off x="2799508" y="2342342"/>
          <a:ext cx="2415050" cy="501562"/>
        </a:xfrm>
        <a:custGeom>
          <a:avLst/>
          <a:gdLst/>
          <a:ahLst/>
          <a:cxnLst/>
          <a:rect l="0" t="0" r="0" b="0"/>
          <a:pathLst>
            <a:path>
              <a:moveTo>
                <a:pt x="2415050" y="0"/>
              </a:moveTo>
              <a:lnTo>
                <a:pt x="2415050" y="465509"/>
              </a:lnTo>
              <a:lnTo>
                <a:pt x="0" y="465509"/>
              </a:lnTo>
              <a:lnTo>
                <a:pt x="0" y="501562"/>
              </a:lnTo>
            </a:path>
          </a:pathLst>
        </a:custGeom>
        <a:noFill/>
        <a:ln w="28575"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EDF732C-6154-4D92-81E3-A2B9340B5F1D}">
      <dsp:nvSpPr>
        <dsp:cNvPr id="0" name=""/>
        <dsp:cNvSpPr/>
      </dsp:nvSpPr>
      <dsp:spPr>
        <a:xfrm>
          <a:off x="4638016" y="1944339"/>
          <a:ext cx="1153084" cy="398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B6223-1C75-4193-9E0F-CD6DEF8F7746}">
      <dsp:nvSpPr>
        <dsp:cNvPr id="0" name=""/>
        <dsp:cNvSpPr/>
      </dsp:nvSpPr>
      <dsp:spPr>
        <a:xfrm>
          <a:off x="4681258" y="1985419"/>
          <a:ext cx="1153084" cy="39800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Bone</a:t>
          </a:r>
        </a:p>
      </dsp:txBody>
      <dsp:txXfrm>
        <a:off x="4700687" y="2004848"/>
        <a:ext cx="1114226" cy="359144"/>
      </dsp:txXfrm>
    </dsp:sp>
    <dsp:sp modelId="{E9D40F78-3E31-4F45-B012-70CF80A5A1EC}">
      <dsp:nvSpPr>
        <dsp:cNvPr id="0" name=""/>
        <dsp:cNvSpPr/>
      </dsp:nvSpPr>
      <dsp:spPr>
        <a:xfrm>
          <a:off x="2222966" y="2843904"/>
          <a:ext cx="1153084" cy="398002"/>
        </a:xfrm>
        <a:prstGeom prst="roundRect">
          <a:avLst>
            <a:gd name="adj" fmla="val 10000"/>
          </a:avLst>
        </a:prstGeom>
        <a:solidFill>
          <a:schemeClr val="accent2">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689A7E-669F-4808-B044-2DBF15754044}">
      <dsp:nvSpPr>
        <dsp:cNvPr id="0" name=""/>
        <dsp:cNvSpPr/>
      </dsp:nvSpPr>
      <dsp:spPr>
        <a:xfrm>
          <a:off x="2266208" y="2884984"/>
          <a:ext cx="1153084" cy="398002"/>
        </a:xfrm>
        <a:prstGeom prst="round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Cells</a:t>
          </a:r>
        </a:p>
      </dsp:txBody>
      <dsp:txXfrm>
        <a:off x="2285637" y="2904413"/>
        <a:ext cx="1114226" cy="359144"/>
      </dsp:txXfrm>
    </dsp:sp>
    <dsp:sp modelId="{0348F523-1281-48DA-A650-75D503BA463A}">
      <dsp:nvSpPr>
        <dsp:cNvPr id="0" name=""/>
        <dsp:cNvSpPr/>
      </dsp:nvSpPr>
      <dsp:spPr>
        <a:xfrm>
          <a:off x="308798"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50C6F-8FAC-4BD6-876D-B76159661E12}">
      <dsp:nvSpPr>
        <dsp:cNvPr id="0" name=""/>
        <dsp:cNvSpPr/>
      </dsp:nvSpPr>
      <dsp:spPr>
        <a:xfrm>
          <a:off x="352040"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Osteoblast</a:t>
          </a:r>
        </a:p>
      </dsp:txBody>
      <dsp:txXfrm>
        <a:off x="371469" y="3922736"/>
        <a:ext cx="1016406" cy="359144"/>
      </dsp:txXfrm>
    </dsp:sp>
    <dsp:sp modelId="{A0BA7CDB-2D58-4412-BA97-03B2AB9C9B13}">
      <dsp:nvSpPr>
        <dsp:cNvPr id="0" name=""/>
        <dsp:cNvSpPr/>
      </dsp:nvSpPr>
      <dsp:spPr>
        <a:xfrm>
          <a:off x="1450546"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13D20E-76E2-4A86-A207-F783C9870DDD}">
      <dsp:nvSpPr>
        <dsp:cNvPr id="0" name=""/>
        <dsp:cNvSpPr/>
      </dsp:nvSpPr>
      <dsp:spPr>
        <a:xfrm>
          <a:off x="1493788"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Osteoclast</a:t>
          </a:r>
        </a:p>
      </dsp:txBody>
      <dsp:txXfrm>
        <a:off x="1513217" y="3922736"/>
        <a:ext cx="1016406" cy="359144"/>
      </dsp:txXfrm>
    </dsp:sp>
    <dsp:sp modelId="{EA4874D1-4339-4CF1-995A-74597A167E58}">
      <dsp:nvSpPr>
        <dsp:cNvPr id="0" name=""/>
        <dsp:cNvSpPr/>
      </dsp:nvSpPr>
      <dsp:spPr>
        <a:xfrm>
          <a:off x="2592295"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60908-C403-49E0-B073-BBB8DBC13629}">
      <dsp:nvSpPr>
        <dsp:cNvPr id="0" name=""/>
        <dsp:cNvSpPr/>
      </dsp:nvSpPr>
      <dsp:spPr>
        <a:xfrm>
          <a:off x="2635537"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Osteocyte</a:t>
          </a:r>
        </a:p>
      </dsp:txBody>
      <dsp:txXfrm>
        <a:off x="2654966" y="3922736"/>
        <a:ext cx="1016406" cy="359144"/>
      </dsp:txXfrm>
    </dsp:sp>
    <dsp:sp modelId="{9E7456EC-5DB4-4E8E-B55D-1CEEBBDD2419}">
      <dsp:nvSpPr>
        <dsp:cNvPr id="0" name=""/>
        <dsp:cNvSpPr/>
      </dsp:nvSpPr>
      <dsp:spPr>
        <a:xfrm>
          <a:off x="6805175" y="2843904"/>
          <a:ext cx="1153084" cy="398002"/>
        </a:xfrm>
        <a:prstGeom prst="roundRect">
          <a:avLst>
            <a:gd name="adj" fmla="val 10000"/>
          </a:avLst>
        </a:prstGeom>
        <a:solidFill>
          <a:schemeClr val="accent2">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C439D-B9F7-4A70-A23D-FC419B09EB60}">
      <dsp:nvSpPr>
        <dsp:cNvPr id="0" name=""/>
        <dsp:cNvSpPr/>
      </dsp:nvSpPr>
      <dsp:spPr>
        <a:xfrm>
          <a:off x="6848417" y="2884984"/>
          <a:ext cx="1153084" cy="398002"/>
        </a:xfrm>
        <a:prstGeom prst="round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Matrix</a:t>
          </a:r>
        </a:p>
      </dsp:txBody>
      <dsp:txXfrm>
        <a:off x="6867846" y="2904413"/>
        <a:ext cx="1114226" cy="359144"/>
      </dsp:txXfrm>
    </dsp:sp>
    <dsp:sp modelId="{95FFA3A6-8328-4407-AEFA-14EB1C014B19}">
      <dsp:nvSpPr>
        <dsp:cNvPr id="0" name=""/>
        <dsp:cNvSpPr/>
      </dsp:nvSpPr>
      <dsp:spPr>
        <a:xfrm>
          <a:off x="5220820" y="3874954"/>
          <a:ext cx="1318784" cy="398002"/>
        </a:xfrm>
        <a:prstGeom prst="roundRect">
          <a:avLst>
            <a:gd name="adj" fmla="val 10000"/>
          </a:avLst>
        </a:prstGeom>
        <a:solidFill>
          <a:srgbClr val="00B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0BD35-D13F-4CE4-A14D-F3B4CFBB3840}">
      <dsp:nvSpPr>
        <dsp:cNvPr id="0" name=""/>
        <dsp:cNvSpPr/>
      </dsp:nvSpPr>
      <dsp:spPr>
        <a:xfrm>
          <a:off x="5264062" y="3916034"/>
          <a:ext cx="1318784" cy="398002"/>
        </a:xfrm>
        <a:prstGeom prst="round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Organic Compounds</a:t>
          </a:r>
        </a:p>
      </dsp:txBody>
      <dsp:txXfrm>
        <a:off x="5283491" y="3935463"/>
        <a:ext cx="1279926" cy="359144"/>
      </dsp:txXfrm>
    </dsp:sp>
    <dsp:sp modelId="{AD9F7723-173C-4C21-8CE1-54D37C014766}">
      <dsp:nvSpPr>
        <dsp:cNvPr id="0" name=""/>
        <dsp:cNvSpPr/>
      </dsp:nvSpPr>
      <dsp:spPr>
        <a:xfrm>
          <a:off x="701061" y="4862859"/>
          <a:ext cx="1329261" cy="398002"/>
        </a:xfrm>
        <a:prstGeom prst="roundRect">
          <a:avLst>
            <a:gd name="adj" fmla="val 10000"/>
          </a:avLst>
        </a:prstGeom>
        <a:solidFill>
          <a:srgbClr val="00206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B575B-7381-49D4-B12A-27E4BDA9F267}">
      <dsp:nvSpPr>
        <dsp:cNvPr id="0" name=""/>
        <dsp:cNvSpPr/>
      </dsp:nvSpPr>
      <dsp:spPr>
        <a:xfrm>
          <a:off x="744303" y="4903939"/>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Collagen</a:t>
          </a:r>
        </a:p>
      </dsp:txBody>
      <dsp:txXfrm>
        <a:off x="763732" y="4923368"/>
        <a:ext cx="1290403" cy="359144"/>
      </dsp:txXfrm>
    </dsp:sp>
    <dsp:sp modelId="{6C49CBC0-27EC-4BC1-B96E-BB9AC4019947}">
      <dsp:nvSpPr>
        <dsp:cNvPr id="0" name=""/>
        <dsp:cNvSpPr/>
      </dsp:nvSpPr>
      <dsp:spPr>
        <a:xfrm>
          <a:off x="2116806" y="4862859"/>
          <a:ext cx="1329261" cy="398002"/>
        </a:xfrm>
        <a:prstGeom prst="roundRect">
          <a:avLst>
            <a:gd name="adj" fmla="val 10000"/>
          </a:avLst>
        </a:prstGeom>
        <a:solidFill>
          <a:srgbClr val="00206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BB696-71CC-4785-AA9B-889649FC1BA8}">
      <dsp:nvSpPr>
        <dsp:cNvPr id="0" name=""/>
        <dsp:cNvSpPr/>
      </dsp:nvSpPr>
      <dsp:spPr>
        <a:xfrm>
          <a:off x="2160048" y="4903939"/>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Non Collagenous</a:t>
          </a:r>
        </a:p>
      </dsp:txBody>
      <dsp:txXfrm>
        <a:off x="2179477" y="4923368"/>
        <a:ext cx="1290403" cy="359144"/>
      </dsp:txXfrm>
    </dsp:sp>
    <dsp:sp modelId="{ECD954DE-18B1-40CF-9C6A-6A617CACE1D2}">
      <dsp:nvSpPr>
        <dsp:cNvPr id="0" name=""/>
        <dsp:cNvSpPr/>
      </dsp:nvSpPr>
      <dsp:spPr>
        <a:xfrm>
          <a:off x="899288"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43B14-EE75-4C6C-8B67-039ECDF144CB}">
      <dsp:nvSpPr>
        <dsp:cNvPr id="0" name=""/>
        <dsp:cNvSpPr/>
      </dsp:nvSpPr>
      <dsp:spPr>
        <a:xfrm>
          <a:off x="942530"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Osteopontin</a:t>
          </a:r>
        </a:p>
      </dsp:txBody>
      <dsp:txXfrm>
        <a:off x="961959" y="6147205"/>
        <a:ext cx="1450316" cy="359144"/>
      </dsp:txXfrm>
    </dsp:sp>
    <dsp:sp modelId="{70401479-DDA5-482B-A623-FCB621814390}">
      <dsp:nvSpPr>
        <dsp:cNvPr id="0" name=""/>
        <dsp:cNvSpPr/>
      </dsp:nvSpPr>
      <dsp:spPr>
        <a:xfrm>
          <a:off x="2474946"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84C4E-22D5-4C68-B08A-6A88FC9B37CA}">
      <dsp:nvSpPr>
        <dsp:cNvPr id="0" name=""/>
        <dsp:cNvSpPr/>
      </dsp:nvSpPr>
      <dsp:spPr>
        <a:xfrm>
          <a:off x="2518188"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Bone Sialoprotein</a:t>
          </a:r>
        </a:p>
      </dsp:txBody>
      <dsp:txXfrm>
        <a:off x="2537617" y="6147205"/>
        <a:ext cx="1450316" cy="359144"/>
      </dsp:txXfrm>
    </dsp:sp>
    <dsp:sp modelId="{7E8E389A-C091-42CD-A026-38C29C5B0666}">
      <dsp:nvSpPr>
        <dsp:cNvPr id="0" name=""/>
        <dsp:cNvSpPr/>
      </dsp:nvSpPr>
      <dsp:spPr>
        <a:xfrm>
          <a:off x="4050605"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4EF24-D6F7-48A1-AF93-B68DFEB80463}">
      <dsp:nvSpPr>
        <dsp:cNvPr id="0" name=""/>
        <dsp:cNvSpPr/>
      </dsp:nvSpPr>
      <dsp:spPr>
        <a:xfrm>
          <a:off x="4093847"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Osteocalcin</a:t>
          </a:r>
        </a:p>
      </dsp:txBody>
      <dsp:txXfrm>
        <a:off x="4113276" y="6147205"/>
        <a:ext cx="1450316" cy="359144"/>
      </dsp:txXfrm>
    </dsp:sp>
    <dsp:sp modelId="{5C96FAC8-F913-4CE0-A30B-8E60DFE8BA7B}">
      <dsp:nvSpPr>
        <dsp:cNvPr id="0" name=""/>
        <dsp:cNvSpPr/>
      </dsp:nvSpPr>
      <dsp:spPr>
        <a:xfrm>
          <a:off x="5626263"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8CDFF-D2EF-49B1-9E48-8703E2035CD6}">
      <dsp:nvSpPr>
        <dsp:cNvPr id="0" name=""/>
        <dsp:cNvSpPr/>
      </dsp:nvSpPr>
      <dsp:spPr>
        <a:xfrm>
          <a:off x="5669505"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Osteonectin</a:t>
          </a:r>
        </a:p>
      </dsp:txBody>
      <dsp:txXfrm>
        <a:off x="5688934" y="6147205"/>
        <a:ext cx="1450316" cy="359144"/>
      </dsp:txXfrm>
    </dsp:sp>
    <dsp:sp modelId="{AE24605D-122C-412B-BB50-288A08EF5E58}">
      <dsp:nvSpPr>
        <dsp:cNvPr id="0" name=""/>
        <dsp:cNvSpPr/>
      </dsp:nvSpPr>
      <dsp:spPr>
        <a:xfrm>
          <a:off x="7324820" y="6090734"/>
          <a:ext cx="1329261"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4C3AD-7336-492B-9F80-3AE0BF0E1A60}">
      <dsp:nvSpPr>
        <dsp:cNvPr id="0" name=""/>
        <dsp:cNvSpPr/>
      </dsp:nvSpPr>
      <dsp:spPr>
        <a:xfrm>
          <a:off x="7368062" y="6131814"/>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Proteoglycans</a:t>
          </a:r>
          <a:endParaRPr lang="en-IN" sz="1200" b="1" kern="1200" dirty="0"/>
        </a:p>
      </dsp:txBody>
      <dsp:txXfrm>
        <a:off x="7387491" y="6151243"/>
        <a:ext cx="1290403" cy="359144"/>
      </dsp:txXfrm>
    </dsp:sp>
    <dsp:sp modelId="{F441E265-C3CB-4794-981C-F0D978979314}">
      <dsp:nvSpPr>
        <dsp:cNvPr id="0" name=""/>
        <dsp:cNvSpPr/>
      </dsp:nvSpPr>
      <dsp:spPr>
        <a:xfrm>
          <a:off x="8612943" y="3874954"/>
          <a:ext cx="1318784" cy="398002"/>
        </a:xfrm>
        <a:prstGeom prst="roundRect">
          <a:avLst>
            <a:gd name="adj" fmla="val 10000"/>
          </a:avLst>
        </a:prstGeom>
        <a:solidFill>
          <a:srgbClr val="00B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572B0-A858-482C-97E4-233071ED362B}">
      <dsp:nvSpPr>
        <dsp:cNvPr id="0" name=""/>
        <dsp:cNvSpPr/>
      </dsp:nvSpPr>
      <dsp:spPr>
        <a:xfrm>
          <a:off x="8656185" y="3916034"/>
          <a:ext cx="1318784" cy="398002"/>
        </a:xfrm>
        <a:prstGeom prst="round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Inorganic Compounds</a:t>
          </a:r>
        </a:p>
      </dsp:txBody>
      <dsp:txXfrm>
        <a:off x="8675614" y="3935463"/>
        <a:ext cx="1279926" cy="359144"/>
      </dsp:txXfrm>
    </dsp:sp>
    <dsp:sp modelId="{1F67189A-7418-4416-BCF4-89FDC9C1E0CB}">
      <dsp:nvSpPr>
        <dsp:cNvPr id="0" name=""/>
        <dsp:cNvSpPr/>
      </dsp:nvSpPr>
      <dsp:spPr>
        <a:xfrm>
          <a:off x="4501336"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E560F-0FA0-47CA-BA19-FE16A0F971D9}">
      <dsp:nvSpPr>
        <dsp:cNvPr id="0" name=""/>
        <dsp:cNvSpPr/>
      </dsp:nvSpPr>
      <dsp:spPr>
        <a:xfrm>
          <a:off x="4544578"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Calcium</a:t>
          </a:r>
        </a:p>
      </dsp:txBody>
      <dsp:txXfrm>
        <a:off x="4564007" y="5082240"/>
        <a:ext cx="847378" cy="359144"/>
      </dsp:txXfrm>
    </dsp:sp>
    <dsp:sp modelId="{391436DC-8296-4657-8646-66922E4D7BC7}">
      <dsp:nvSpPr>
        <dsp:cNvPr id="0" name=""/>
        <dsp:cNvSpPr/>
      </dsp:nvSpPr>
      <dsp:spPr>
        <a:xfrm>
          <a:off x="5474056"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946F1-8186-4377-B496-8A503F254270}">
      <dsp:nvSpPr>
        <dsp:cNvPr id="0" name=""/>
        <dsp:cNvSpPr/>
      </dsp:nvSpPr>
      <dsp:spPr>
        <a:xfrm>
          <a:off x="5517298"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Phosphate</a:t>
          </a:r>
        </a:p>
      </dsp:txBody>
      <dsp:txXfrm>
        <a:off x="5536727" y="5082240"/>
        <a:ext cx="847378" cy="359144"/>
      </dsp:txXfrm>
    </dsp:sp>
    <dsp:sp modelId="{27605844-80A7-43AD-A804-F63FB1BB0EF4}">
      <dsp:nvSpPr>
        <dsp:cNvPr id="0" name=""/>
        <dsp:cNvSpPr/>
      </dsp:nvSpPr>
      <dsp:spPr>
        <a:xfrm>
          <a:off x="6446777"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12F42-0613-4110-8235-A32B70AAF3BB}">
      <dsp:nvSpPr>
        <dsp:cNvPr id="0" name=""/>
        <dsp:cNvSpPr/>
      </dsp:nvSpPr>
      <dsp:spPr>
        <a:xfrm>
          <a:off x="6490019"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Carbonate</a:t>
          </a:r>
        </a:p>
      </dsp:txBody>
      <dsp:txXfrm>
        <a:off x="6509448" y="5082240"/>
        <a:ext cx="847378" cy="359144"/>
      </dsp:txXfrm>
    </dsp:sp>
    <dsp:sp modelId="{5F9A393D-00FF-4B92-8FB7-52F7F8848AA5}">
      <dsp:nvSpPr>
        <dsp:cNvPr id="0" name=""/>
        <dsp:cNvSpPr/>
      </dsp:nvSpPr>
      <dsp:spPr>
        <a:xfrm>
          <a:off x="7419497"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6BDA7-BE67-45DA-A1D6-626D50DD19D3}">
      <dsp:nvSpPr>
        <dsp:cNvPr id="0" name=""/>
        <dsp:cNvSpPr/>
      </dsp:nvSpPr>
      <dsp:spPr>
        <a:xfrm>
          <a:off x="7462739"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Sodium</a:t>
          </a:r>
        </a:p>
      </dsp:txBody>
      <dsp:txXfrm>
        <a:off x="7482168" y="5082240"/>
        <a:ext cx="847378" cy="359144"/>
      </dsp:txXfrm>
    </dsp:sp>
    <dsp:sp modelId="{24FDC113-1A80-4E65-9502-E700D50F64E8}">
      <dsp:nvSpPr>
        <dsp:cNvPr id="0" name=""/>
        <dsp:cNvSpPr/>
      </dsp:nvSpPr>
      <dsp:spPr>
        <a:xfrm>
          <a:off x="8392218"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5F431-AB07-48C4-BA8E-3E6DF87CFC8A}">
      <dsp:nvSpPr>
        <dsp:cNvPr id="0" name=""/>
        <dsp:cNvSpPr/>
      </dsp:nvSpPr>
      <dsp:spPr>
        <a:xfrm>
          <a:off x="8435460"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t>Magnesium</a:t>
          </a:r>
        </a:p>
      </dsp:txBody>
      <dsp:txXfrm>
        <a:off x="8454889" y="5082240"/>
        <a:ext cx="847378" cy="359144"/>
      </dsp:txXfrm>
    </dsp:sp>
    <dsp:sp modelId="{C7884843-4D1A-4358-8A69-47790A4A2317}">
      <dsp:nvSpPr>
        <dsp:cNvPr id="0" name=""/>
        <dsp:cNvSpPr/>
      </dsp:nvSpPr>
      <dsp:spPr>
        <a:xfrm>
          <a:off x="9364938"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0F8229-FE9A-4DE8-8C2B-95DDE5F8F379}">
      <dsp:nvSpPr>
        <dsp:cNvPr id="0" name=""/>
        <dsp:cNvSpPr/>
      </dsp:nvSpPr>
      <dsp:spPr>
        <a:xfrm>
          <a:off x="9408180"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Potassium</a:t>
          </a:r>
        </a:p>
      </dsp:txBody>
      <dsp:txXfrm>
        <a:off x="9427609" y="5082240"/>
        <a:ext cx="847378" cy="359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5CA-CFF7-4AFC-A162-4D8C9FABF6FB}">
      <dsp:nvSpPr>
        <dsp:cNvPr id="0" name=""/>
        <dsp:cNvSpPr/>
      </dsp:nvSpPr>
      <dsp:spPr>
        <a:xfrm>
          <a:off x="0" y="229"/>
          <a:ext cx="10515600" cy="77501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dirty="0">
              <a:latin typeface="Browallia New" panose="020B0604020202020204" pitchFamily="34" charset="-34"/>
              <a:cs typeface="Browallia New" panose="020B0604020202020204" pitchFamily="34" charset="-34"/>
            </a:rPr>
            <a:t>Patients with prostate cancer receiving ADT </a:t>
          </a:r>
          <a:r>
            <a:rPr lang="en-GB" sz="2800" b="1" i="0" kern="1200" dirty="0">
              <a:solidFill>
                <a:srgbClr val="FFFF00"/>
              </a:solidFill>
              <a:latin typeface="Browallia New" panose="020B0604020202020204" pitchFamily="34" charset="-34"/>
              <a:cs typeface="Browallia New" panose="020B0604020202020204" pitchFamily="34" charset="-34"/>
            </a:rPr>
            <a:t>lost up to 4% BMD </a:t>
          </a:r>
          <a:r>
            <a:rPr lang="en-GB" sz="2800" b="0" i="0" kern="1200" dirty="0">
              <a:latin typeface="Browallia New" panose="020B0604020202020204" pitchFamily="34" charset="-34"/>
              <a:cs typeface="Browallia New" panose="020B0604020202020204" pitchFamily="34" charset="-34"/>
            </a:rPr>
            <a:t>at the posteroanterior spine in the </a:t>
          </a:r>
          <a:r>
            <a:rPr lang="en-GB" sz="2800" b="1" i="0" kern="1200" dirty="0">
              <a:solidFill>
                <a:srgbClr val="FFFF00"/>
              </a:solidFill>
              <a:latin typeface="Browallia New" panose="020B0604020202020204" pitchFamily="34" charset="-34"/>
              <a:cs typeface="Browallia New" panose="020B0604020202020204" pitchFamily="34" charset="-34"/>
            </a:rPr>
            <a:t>first year of therapy alone</a:t>
          </a:r>
          <a:r>
            <a:rPr lang="en-GB" sz="2800" b="0" i="0" kern="1200" dirty="0">
              <a:latin typeface="Browallia New" panose="020B0604020202020204" pitchFamily="34" charset="-34"/>
              <a:cs typeface="Browallia New" panose="020B0604020202020204" pitchFamily="34" charset="-34"/>
            </a:rPr>
            <a:t>.</a:t>
          </a:r>
          <a:r>
            <a:rPr lang="en-GB" sz="2800" b="0" i="0" kern="1200" baseline="30000" dirty="0">
              <a:latin typeface="Browallia New" panose="020B0604020202020204" pitchFamily="34" charset="-34"/>
              <a:cs typeface="Browallia New" panose="020B0604020202020204" pitchFamily="34" charset="-34"/>
            </a:rPr>
            <a:t>4</a:t>
          </a:r>
          <a:endParaRPr lang="en-IN" sz="2800" kern="1200" dirty="0">
            <a:latin typeface="Browallia New" panose="020B0604020202020204" pitchFamily="34" charset="-34"/>
            <a:cs typeface="Browallia New" panose="020B0604020202020204" pitchFamily="34" charset="-34"/>
          </a:endParaRPr>
        </a:p>
      </dsp:txBody>
      <dsp:txXfrm>
        <a:off x="37833" y="38062"/>
        <a:ext cx="10439934" cy="699344"/>
      </dsp:txXfrm>
    </dsp:sp>
    <dsp:sp modelId="{97A63EAE-6D46-4B6D-A852-74EFDE8AB07C}">
      <dsp:nvSpPr>
        <dsp:cNvPr id="0" name=""/>
        <dsp:cNvSpPr/>
      </dsp:nvSpPr>
      <dsp:spPr>
        <a:xfrm>
          <a:off x="0" y="784592"/>
          <a:ext cx="10515600" cy="77501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800" b="0" i="0" kern="1200" dirty="0">
              <a:latin typeface="Browallia New" panose="020B0604020202020204" pitchFamily="34" charset="-34"/>
              <a:cs typeface="Browallia New" panose="020B0604020202020204" pitchFamily="34" charset="-34"/>
            </a:rPr>
            <a:t>to prevent bone loss and fractures in patients receiving ADT.</a:t>
          </a:r>
          <a:r>
            <a:rPr lang="en-GB" sz="2800" b="0" i="0" kern="1200" baseline="30000" dirty="0">
              <a:latin typeface="Browallia New" panose="020B0604020202020204" pitchFamily="34" charset="-34"/>
              <a:cs typeface="Browallia New" panose="020B0604020202020204" pitchFamily="34" charset="-34"/>
            </a:rPr>
            <a:t>8</a:t>
          </a:r>
          <a:endParaRPr lang="en-IN" sz="2800" kern="1200" dirty="0">
            <a:latin typeface="Browallia New" panose="020B0604020202020204" pitchFamily="34" charset="-34"/>
            <a:cs typeface="Browallia New" panose="020B0604020202020204" pitchFamily="34" charset="-34"/>
          </a:endParaRPr>
        </a:p>
      </dsp:txBody>
      <dsp:txXfrm>
        <a:off x="37833" y="822425"/>
        <a:ext cx="10439934" cy="6993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762C-5919-46D0-9ADE-E2B14BB45B11}">
      <dsp:nvSpPr>
        <dsp:cNvPr id="0" name=""/>
        <dsp:cNvSpPr/>
      </dsp:nvSpPr>
      <dsp:spPr>
        <a:xfrm>
          <a:off x="0" y="278"/>
          <a:ext cx="6251713" cy="811139"/>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Browallia New" panose="020B0604020202020204" pitchFamily="34" charset="-34"/>
              <a:cs typeface="Browallia New" panose="020B0604020202020204" pitchFamily="34" charset="-34"/>
            </a:rPr>
            <a:t>Data have shown that nearly </a:t>
          </a:r>
          <a:r>
            <a:rPr lang="en-GB" sz="2000" b="1" kern="1200" dirty="0">
              <a:solidFill>
                <a:srgbClr val="FFFF00"/>
              </a:solidFill>
              <a:latin typeface="Browallia New" panose="020B0604020202020204" pitchFamily="34" charset="-34"/>
              <a:cs typeface="Browallia New" panose="020B0604020202020204" pitchFamily="34" charset="-34"/>
            </a:rPr>
            <a:t>1 in 5 men receiving multiple doses of ADT </a:t>
          </a:r>
          <a:r>
            <a:rPr lang="en-GB" sz="2000" kern="1200" dirty="0">
              <a:latin typeface="Browallia New" panose="020B0604020202020204" pitchFamily="34" charset="-34"/>
              <a:cs typeface="Browallia New" panose="020B0604020202020204" pitchFamily="34" charset="-34"/>
            </a:rPr>
            <a:t>experienced a </a:t>
          </a:r>
          <a:r>
            <a:rPr lang="en-GB" sz="2000" b="1" kern="1200" dirty="0">
              <a:solidFill>
                <a:srgbClr val="FFFF00"/>
              </a:solidFill>
              <a:latin typeface="Browallia New" panose="020B0604020202020204" pitchFamily="34" charset="-34"/>
              <a:cs typeface="Browallia New" panose="020B0604020202020204" pitchFamily="34" charset="-34"/>
            </a:rPr>
            <a:t>fracture within 4 years after the first year of diagnosis</a:t>
          </a:r>
          <a:r>
            <a:rPr lang="en-GB" sz="2000" kern="1200" dirty="0">
              <a:latin typeface="Browallia New" panose="020B0604020202020204" pitchFamily="34" charset="-34"/>
              <a:cs typeface="Browallia New" panose="020B0604020202020204" pitchFamily="34" charset="-34"/>
            </a:rPr>
            <a:t>.</a:t>
          </a:r>
          <a:r>
            <a:rPr lang="en-GB" sz="2000" kern="1200" baseline="30000" dirty="0">
              <a:latin typeface="Browallia New" panose="020B0604020202020204" pitchFamily="34" charset="-34"/>
              <a:cs typeface="Browallia New" panose="020B0604020202020204" pitchFamily="34" charset="-34"/>
            </a:rPr>
            <a:t>9</a:t>
          </a:r>
          <a:endParaRPr lang="en-IN" sz="2000" kern="1200" baseline="30000" dirty="0">
            <a:latin typeface="Browallia New" panose="020B0604020202020204" pitchFamily="34" charset="-34"/>
            <a:cs typeface="Browallia New" panose="020B0604020202020204" pitchFamily="34" charset="-34"/>
          </a:endParaRPr>
        </a:p>
      </dsp:txBody>
      <dsp:txXfrm>
        <a:off x="39597" y="39875"/>
        <a:ext cx="6172519" cy="731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876C-9459-4E76-8EA1-18FDCDEF4B5E}">
      <dsp:nvSpPr>
        <dsp:cNvPr id="0" name=""/>
        <dsp:cNvSpPr/>
      </dsp:nvSpPr>
      <dsp:spPr>
        <a:xfrm>
          <a:off x="0" y="1189"/>
          <a:ext cx="6251713" cy="1216398"/>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i="0" kern="1200" dirty="0">
              <a:latin typeface="Browallia New" panose="020B0604020202020204" pitchFamily="34" charset="-34"/>
              <a:cs typeface="Browallia New" panose="020B0604020202020204" pitchFamily="34" charset="-34"/>
            </a:rPr>
            <a:t>Patients with </a:t>
          </a:r>
          <a:r>
            <a:rPr lang="en-GB" sz="2400" b="1" i="0" kern="1200" dirty="0">
              <a:solidFill>
                <a:srgbClr val="FFFF00"/>
              </a:solidFill>
              <a:latin typeface="Browallia New" panose="020B0604020202020204" pitchFamily="34" charset="-34"/>
              <a:cs typeface="Browallia New" panose="020B0604020202020204" pitchFamily="34" charset="-34"/>
            </a:rPr>
            <a:t>prostate cancer receiving ADT </a:t>
          </a:r>
          <a:r>
            <a:rPr lang="en-GB" sz="2400" b="0" i="0" kern="1200" dirty="0">
              <a:latin typeface="Browallia New" panose="020B0604020202020204" pitchFamily="34" charset="-34"/>
              <a:cs typeface="Browallia New" panose="020B0604020202020204" pitchFamily="34" charset="-34"/>
            </a:rPr>
            <a:t>experienced a </a:t>
          </a:r>
          <a:r>
            <a:rPr lang="en-GB" sz="2800" b="1" i="0" kern="1200" dirty="0">
              <a:solidFill>
                <a:srgbClr val="FFFF00"/>
              </a:solidFill>
              <a:latin typeface="Browallia New" panose="020B0604020202020204" pitchFamily="34" charset="-34"/>
              <a:cs typeface="Browallia New" panose="020B0604020202020204" pitchFamily="34" charset="-34"/>
            </a:rPr>
            <a:t>54% </a:t>
          </a:r>
          <a:r>
            <a:rPr lang="en-GB" sz="2400" b="1" i="0" kern="1200" dirty="0">
              <a:solidFill>
                <a:srgbClr val="FFFF00"/>
              </a:solidFill>
              <a:latin typeface="Browallia New" panose="020B0604020202020204" pitchFamily="34" charset="-34"/>
              <a:cs typeface="Browallia New" panose="020B0604020202020204" pitchFamily="34" charset="-34"/>
            </a:rPr>
            <a:t>increase</a:t>
          </a:r>
          <a:r>
            <a:rPr lang="en-GB" sz="2400" b="0" i="0" kern="1200" dirty="0">
              <a:latin typeface="Browallia New" panose="020B0604020202020204" pitchFamily="34" charset="-34"/>
              <a:cs typeface="Browallia New" panose="020B0604020202020204" pitchFamily="34" charset="-34"/>
            </a:rPr>
            <a:t> in relative </a:t>
          </a:r>
          <a:r>
            <a:rPr lang="en-GB" sz="2400" b="1" i="0" kern="1200" dirty="0">
              <a:solidFill>
                <a:srgbClr val="FFFF00"/>
              </a:solidFill>
              <a:latin typeface="Browallia New" panose="020B0604020202020204" pitchFamily="34" charset="-34"/>
              <a:cs typeface="Browallia New" panose="020B0604020202020204" pitchFamily="34" charset="-34"/>
            </a:rPr>
            <a:t>incidence of fractures</a:t>
          </a:r>
          <a:r>
            <a:rPr lang="en-GB" sz="2400" b="0" i="0" kern="1200" dirty="0">
              <a:latin typeface="Browallia New" panose="020B0604020202020204" pitchFamily="34" charset="-34"/>
              <a:cs typeface="Browallia New" panose="020B0604020202020204" pitchFamily="34" charset="-34"/>
            </a:rPr>
            <a:t> compared with patients not receiving ADT.</a:t>
          </a:r>
          <a:r>
            <a:rPr lang="en-GB" sz="2400" b="0" i="0" kern="1200" baseline="30000" dirty="0">
              <a:latin typeface="Browallia New" panose="020B0604020202020204" pitchFamily="34" charset="-34"/>
              <a:cs typeface="Browallia New" panose="020B0604020202020204" pitchFamily="34" charset="-34"/>
            </a:rPr>
            <a:t>9</a:t>
          </a:r>
          <a:endParaRPr lang="en-IN" sz="2400" kern="1200" dirty="0">
            <a:latin typeface="Browallia New" panose="020B0604020202020204" pitchFamily="34" charset="-34"/>
            <a:cs typeface="Browallia New" panose="020B0604020202020204" pitchFamily="34" charset="-34"/>
          </a:endParaRPr>
        </a:p>
      </dsp:txBody>
      <dsp:txXfrm>
        <a:off x="59380" y="60569"/>
        <a:ext cx="6132953" cy="10976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63EAE-6D46-4B6D-A852-74EFDE8AB07C}">
      <dsp:nvSpPr>
        <dsp:cNvPr id="0" name=""/>
        <dsp:cNvSpPr/>
      </dsp:nvSpPr>
      <dsp:spPr>
        <a:xfrm>
          <a:off x="0" y="0"/>
          <a:ext cx="10515599"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i="0" kern="120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000" b="0" i="0" kern="1200" dirty="0">
              <a:latin typeface="Browallia New" panose="020B0604020202020204" pitchFamily="34" charset="-34"/>
              <a:cs typeface="Browallia New" panose="020B0604020202020204" pitchFamily="34" charset="-34"/>
            </a:rPr>
            <a:t>to prevent bone loss and fractures in patients receiving AI.</a:t>
          </a:r>
          <a:endParaRPr lang="en-IN" sz="2000" kern="1200" dirty="0">
            <a:latin typeface="Browallia New" panose="020B0604020202020204" pitchFamily="34" charset="-34"/>
            <a:cs typeface="Browallia New" panose="020B0604020202020204" pitchFamily="34" charset="-34"/>
          </a:endParaRPr>
        </a:p>
      </dsp:txBody>
      <dsp:txXfrm>
        <a:off x="26501" y="26501"/>
        <a:ext cx="10462597" cy="4898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5CA-CFF7-4AFC-A162-4D8C9FABF6FB}">
      <dsp:nvSpPr>
        <dsp:cNvPr id="0" name=""/>
        <dsp:cNvSpPr/>
      </dsp:nvSpPr>
      <dsp:spPr>
        <a:xfrm>
          <a:off x="0" y="82989"/>
          <a:ext cx="6874562" cy="928499"/>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dirty="0">
              <a:solidFill>
                <a:srgbClr val="FFFF00"/>
              </a:solidFill>
              <a:latin typeface="Browallia New" panose="020B0604020202020204" pitchFamily="34" charset="-34"/>
              <a:cs typeface="Browallia New" panose="020B0604020202020204" pitchFamily="34" charset="-34"/>
            </a:rPr>
            <a:t>Prevalence of bone Fracture </a:t>
          </a:r>
          <a:r>
            <a:rPr lang="en-GB" sz="2800" b="0" i="0" kern="1200" dirty="0">
              <a:solidFill>
                <a:schemeClr val="bg1"/>
              </a:solidFill>
              <a:latin typeface="Browallia New" panose="020B0604020202020204" pitchFamily="34" charset="-34"/>
              <a:cs typeface="Browallia New" panose="020B0604020202020204" pitchFamily="34" charset="-34"/>
            </a:rPr>
            <a:t>:  </a:t>
          </a:r>
          <a:r>
            <a:rPr lang="en-GB" sz="2800" b="1" i="0" kern="1200" dirty="0">
              <a:solidFill>
                <a:srgbClr val="FFFF00"/>
              </a:solidFill>
              <a:latin typeface="Browallia New" panose="020B0604020202020204" pitchFamily="34" charset="-34"/>
              <a:cs typeface="Browallia New" panose="020B0604020202020204" pitchFamily="34" charset="-34"/>
            </a:rPr>
            <a:t>8.6% </a:t>
          </a:r>
          <a:r>
            <a:rPr lang="en-GB" sz="2800" b="0" i="0" kern="1200" dirty="0">
              <a:solidFill>
                <a:schemeClr val="bg1"/>
              </a:solidFill>
              <a:latin typeface="Browallia New" panose="020B0604020202020204" pitchFamily="34" charset="-34"/>
              <a:cs typeface="Browallia New" panose="020B0604020202020204" pitchFamily="34" charset="-34"/>
            </a:rPr>
            <a:t>in the </a:t>
          </a:r>
          <a:r>
            <a:rPr lang="en-GB" sz="2800" b="1" i="0" kern="1200" dirty="0">
              <a:solidFill>
                <a:srgbClr val="FFFF00"/>
              </a:solidFill>
              <a:latin typeface="Browallia New" panose="020B0604020202020204" pitchFamily="34" charset="-34"/>
              <a:cs typeface="Browallia New" panose="020B0604020202020204" pitchFamily="34" charset="-34"/>
            </a:rPr>
            <a:t>AI group versus 6.36% </a:t>
          </a:r>
          <a:r>
            <a:rPr lang="en-GB" sz="2800" b="1" i="0" kern="1200" dirty="0">
              <a:solidFill>
                <a:schemeClr val="bg1"/>
              </a:solidFill>
              <a:latin typeface="Browallia New" panose="020B0604020202020204" pitchFamily="34" charset="-34"/>
              <a:cs typeface="Browallia New" panose="020B0604020202020204" pitchFamily="34" charset="-34"/>
            </a:rPr>
            <a:t>in the </a:t>
          </a:r>
          <a:r>
            <a:rPr lang="en-GB" sz="2800" b="1" i="0" kern="1200" dirty="0">
              <a:solidFill>
                <a:srgbClr val="FFFF00"/>
              </a:solidFill>
              <a:latin typeface="Browallia New" panose="020B0604020202020204" pitchFamily="34" charset="-34"/>
              <a:cs typeface="Browallia New" panose="020B0604020202020204" pitchFamily="34" charset="-34"/>
            </a:rPr>
            <a:t>control group, </a:t>
          </a:r>
        </a:p>
      </dsp:txBody>
      <dsp:txXfrm>
        <a:off x="45326" y="128315"/>
        <a:ext cx="6783910" cy="83784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068F-F724-6E6D-6DC2-8B3B82FF2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4ADFF9-CF77-7000-A066-C6C028889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528FFB-AB6F-FBED-BF70-295219B0DE32}"/>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89D727D1-ECAF-0ED6-D6FF-763CFAA2A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2EF54-5047-228A-F5E1-B80B71DD644C}"/>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414330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9CFF-6A2A-E0F7-6B44-83CD0FCA40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500AB0-38DF-8807-AF82-715A878A9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EF4227-D9F9-1703-25CE-D2044F13AFD1}"/>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F8E864EC-10A7-539C-EAFA-43C864388C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B5577-BFBF-EE67-CEBE-C2BE1ED4B57B}"/>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10785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0BCAA-4CE4-700F-1F2A-D75DC69946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E786F9-9AEA-41D2-390E-6D5C719797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9F1B8-6234-E83C-C01C-F0A195D6B203}"/>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FB75226C-0388-369B-1046-DE6DDF461C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90A44-8E06-793E-3672-766003B78E93}"/>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33802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E659-3A31-19F9-FF55-BC1649BB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04C4ED-C44A-F8D1-FFDE-764F23B88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D68899-7F7C-689B-9826-AB72149875B1}"/>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665799AE-7F7E-AE74-B080-A8EFBAF4CF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78CAC-116B-4C6F-B35B-AADBD34C9ACF}"/>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60340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08DD-3780-5C16-8957-4E682B77F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AD410A-8CB6-450D-2930-EE1508B19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15BB2-ED16-83AD-0E7D-F97622790756}"/>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050A7A5B-AF90-31DE-FAB3-A04905834F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AB019E-8064-F814-BE67-BD25FA2B5766}"/>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02527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CFD6-5FDC-FD54-1B9D-51EDBF84A2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B9AF2E-191C-5150-46DE-475F9461C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A0D07F-CE19-797C-3F01-A3EF7888B5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012861-32C3-5715-8485-5935322C5B72}"/>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A4B4D90B-DB40-A072-57D8-B9D1E4D0B4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3A6918-5E86-9219-751A-33177F3CAFBA}"/>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2553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6C54-FB1F-7E40-534B-2E041353BD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9A5F83-D4F2-506E-B19A-8894AC2D78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DA085D-19EE-0DF6-C5E1-AFF1466E7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157EFF-E798-9BD5-3E09-CF6622D94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113098-FFE8-BAA8-AB55-9DADEDE92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FF9FB4-B59D-0FFC-9129-341F113277F5}"/>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8" name="Footer Placeholder 7">
            <a:extLst>
              <a:ext uri="{FF2B5EF4-FFF2-40B4-BE49-F238E27FC236}">
                <a16:creationId xmlns:a16="http://schemas.microsoft.com/office/drawing/2014/main" id="{CA27DFB7-07DE-CDA4-522C-489BB5D7CD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B3F558-B172-8027-859F-A92180DBBD88}"/>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82985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C461-115F-C394-1A24-EECE45BFBB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434BDF-375F-869D-08EE-289B28EF7423}"/>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4" name="Footer Placeholder 3">
            <a:extLst>
              <a:ext uri="{FF2B5EF4-FFF2-40B4-BE49-F238E27FC236}">
                <a16:creationId xmlns:a16="http://schemas.microsoft.com/office/drawing/2014/main" id="{BF64C496-D6F9-68F9-15DC-8DBAA9ADA2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0FED16-5434-7AE9-A604-28F0DC14AEED}"/>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027395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65613-F6D2-5252-7E4B-13978DBF0758}"/>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3" name="Footer Placeholder 2">
            <a:extLst>
              <a:ext uri="{FF2B5EF4-FFF2-40B4-BE49-F238E27FC236}">
                <a16:creationId xmlns:a16="http://schemas.microsoft.com/office/drawing/2014/main" id="{0B3C6116-75E1-B217-C5A3-AE3CCC7060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955441-6CEE-F1F6-46CA-F36EBAE4D70D}"/>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4459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C332-BF8A-A5CD-D3AF-AEFE97CF4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773EAC-4CB5-778B-886C-A893A2647D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1076D4-9F35-9C76-9941-53CED7E06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C8DC2-475E-BE53-E36A-FA4FC0C6562E}"/>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304C35A4-0791-C061-9FF3-2102482080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AB7536-135D-89B1-9F67-7B72FE968127}"/>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63996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B3DE-4589-57C1-8627-BFFEFDA9B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221DEB-7050-1B05-FBD4-301980DC14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A3E838-1501-0E45-5E20-A8F76FB41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42D750-B10C-A006-7742-37DEEF0F4CBB}"/>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979A35DC-2183-C692-615B-268F187B1C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4F9C98-71BE-1273-6F05-1C39656AEDAA}"/>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220544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B0328-529E-231C-B1F4-F143C56F5E09}"/>
              </a:ext>
            </a:extLst>
          </p:cNvPr>
          <p:cNvSpPr>
            <a:spLocks noGrp="1"/>
          </p:cNvSpPr>
          <p:nvPr>
            <p:ph type="title"/>
          </p:nvPr>
        </p:nvSpPr>
        <p:spPr>
          <a:xfrm>
            <a:off x="838200" y="365125"/>
            <a:ext cx="10515600" cy="675595"/>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74903EC2-EADE-3EDF-DCC4-D452DB83436F}"/>
              </a:ext>
            </a:extLst>
          </p:cNvPr>
          <p:cNvSpPr>
            <a:spLocks noGrp="1"/>
          </p:cNvSpPr>
          <p:nvPr>
            <p:ph type="body" idx="1"/>
          </p:nvPr>
        </p:nvSpPr>
        <p:spPr>
          <a:xfrm>
            <a:off x="838200" y="1133848"/>
            <a:ext cx="10515600" cy="49990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FA2775A-FECC-D06A-12BE-81AD1DD7F8EB}"/>
              </a:ext>
            </a:extLst>
          </p:cNvPr>
          <p:cNvSpPr>
            <a:spLocks noGrp="1"/>
          </p:cNvSpPr>
          <p:nvPr>
            <p:ph type="dt" sz="half" idx="2"/>
          </p:nvPr>
        </p:nvSpPr>
        <p:spPr>
          <a:xfrm>
            <a:off x="2428874" y="6356350"/>
            <a:ext cx="11525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58C082C0-4CC1-687C-949F-ADA308158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DENOSUMAB MEDICAL PRESENTATION</a:t>
            </a:r>
          </a:p>
        </p:txBody>
      </p:sp>
      <p:sp>
        <p:nvSpPr>
          <p:cNvPr id="6" name="Slide Number Placeholder 5">
            <a:extLst>
              <a:ext uri="{FF2B5EF4-FFF2-40B4-BE49-F238E27FC236}">
                <a16:creationId xmlns:a16="http://schemas.microsoft.com/office/drawing/2014/main" id="{9F42EE65-66AE-2C53-9BE5-190870549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4AE3E-FEC3-47AE-A984-CC8F195D901C}" type="slidenum">
              <a:rPr lang="en-IN" smtClean="0"/>
              <a:t>‹#›</a:t>
            </a:fld>
            <a:endParaRPr lang="en-IN"/>
          </a:p>
        </p:txBody>
      </p:sp>
      <p:sp>
        <p:nvSpPr>
          <p:cNvPr id="7" name="Rectangle 6">
            <a:extLst>
              <a:ext uri="{FF2B5EF4-FFF2-40B4-BE49-F238E27FC236}">
                <a16:creationId xmlns:a16="http://schemas.microsoft.com/office/drawing/2014/main" id="{8E38DC3D-E0F0-8704-C2E3-E65D2C987F79}"/>
              </a:ext>
            </a:extLst>
          </p:cNvPr>
          <p:cNvSpPr/>
          <p:nvPr userDrawn="1"/>
        </p:nvSpPr>
        <p:spPr>
          <a:xfrm>
            <a:off x="838200" y="1040720"/>
            <a:ext cx="105156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E4AF0CF-622B-770C-C782-6EFCBE35AE60}"/>
              </a:ext>
            </a:extLst>
          </p:cNvPr>
          <p:cNvSpPr/>
          <p:nvPr userDrawn="1"/>
        </p:nvSpPr>
        <p:spPr>
          <a:xfrm>
            <a:off x="838200" y="6235134"/>
            <a:ext cx="105156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userDrawn="1"/>
        </p:nvPicPr>
        <p:blipFill>
          <a:blip r:embed="rId13"/>
          <a:stretch>
            <a:fillRect/>
          </a:stretch>
        </p:blipFill>
        <p:spPr>
          <a:xfrm>
            <a:off x="838200" y="6350882"/>
            <a:ext cx="1133475" cy="462430"/>
          </a:xfrm>
          <a:prstGeom prst="rect">
            <a:avLst/>
          </a:prstGeom>
        </p:spPr>
      </p:pic>
    </p:spTree>
    <p:extLst>
      <p:ext uri="{BB962C8B-B14F-4D97-AF65-F5344CB8AC3E}">
        <p14:creationId xmlns:p14="http://schemas.microsoft.com/office/powerpoint/2010/main" val="248693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002060"/>
          </a:solidFill>
          <a:latin typeface="Browallia New" panose="020B0604020202020204" pitchFamily="34" charset="-34"/>
          <a:ea typeface="+mj-ea"/>
          <a:cs typeface="Browallia New" panose="020B0604020202020204" pitchFamily="34" charset="-34"/>
        </a:defRPr>
      </a:lvl1pPr>
    </p:titleStyle>
    <p:body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pgnet-my.sharepoint.com/personal/avinash_singh_rpgls_com/Documents/Desktop/DENSORANK/Solid%20Tumor%20&amp;%20Bone%20Complication.mp4" TargetMode="External"/><Relationship Id="rId1" Type="http://schemas.openxmlformats.org/officeDocument/2006/relationships/slideLayout" Target="../slideLayouts/slideLayout2.xml"/><Relationship Id="rId4" Type="http://schemas.openxmlformats.org/officeDocument/2006/relationships/hyperlink" Target="https://rpgnet-my.sharepoint.com/personal/avinash_singh_rpgls_com/Documents/Desktop/DENSORANK/Multiple%20Myeloma%20&amp;%20Bone%20Complications.mp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Layout" Target="../diagrams/layout8.xml"/><Relationship Id="rId7" Type="http://schemas.openxmlformats.org/officeDocument/2006/relationships/image" Target="../media/image34.png"/><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diagramData" Target="../diagrams/data8.xml"/><Relationship Id="rId16" Type="http://schemas.openxmlformats.org/officeDocument/2006/relationships/diagramColors" Target="../diagrams/colors10.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diagramColors" Target="../diagrams/colors9.xml"/><Relationship Id="rId5" Type="http://schemas.openxmlformats.org/officeDocument/2006/relationships/diagramColors" Target="../diagrams/colors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QuickStyle" Target="../diagrams/quickStyle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5.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diagramData" Target="../diagrams/data15.xml"/><Relationship Id="rId2" Type="http://schemas.openxmlformats.org/officeDocument/2006/relationships/diagramData" Target="../diagrams/data13.xml"/><Relationship Id="rId16" Type="http://schemas.microsoft.com/office/2007/relationships/diagramDrawing" Target="../diagrams/drawing15.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8B8FF-BDB0-6C07-C80A-F0CB6A03B9EA}"/>
              </a:ext>
            </a:extLst>
          </p:cNvPr>
          <p:cNvSpPr>
            <a:spLocks noGrp="1"/>
          </p:cNvSpPr>
          <p:nvPr>
            <p:ph idx="1"/>
          </p:nvPr>
        </p:nvSpPr>
        <p:spPr>
          <a:xfrm>
            <a:off x="838200" y="1772544"/>
            <a:ext cx="10515600" cy="3975520"/>
          </a:xfrm>
        </p:spPr>
        <p:txBody>
          <a:bodyPr>
            <a:normAutofit fontScale="92500"/>
          </a:bodyPr>
          <a:lstStyle/>
          <a:p>
            <a:pPr marL="0" indent="0" algn="ctr">
              <a:lnSpc>
                <a:spcPct val="100000"/>
              </a:lnSpc>
              <a:buNone/>
            </a:pPr>
            <a:r>
              <a:rPr lang="en-IN" sz="7200" dirty="0">
                <a:solidFill>
                  <a:schemeClr val="bg1"/>
                </a:solidFill>
                <a:latin typeface="Arial Black" panose="020B0A04020102020204" pitchFamily="34" charset="0"/>
              </a:rPr>
              <a:t>UNDERSTANDING ANTIRESORPTIVE THERAPY IN CANCER</a:t>
            </a:r>
            <a:endParaRPr lang="en-IN" sz="4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29756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8699-34EA-DF6E-1BD0-5EC796F160A4}"/>
              </a:ext>
            </a:extLst>
          </p:cNvPr>
          <p:cNvSpPr>
            <a:spLocks noGrp="1"/>
          </p:cNvSpPr>
          <p:nvPr>
            <p:ph type="title"/>
          </p:nvPr>
        </p:nvSpPr>
        <p:spPr/>
        <p:txBody>
          <a:bodyPr>
            <a:normAutofit fontScale="90000"/>
          </a:bodyPr>
          <a:lstStyle/>
          <a:p>
            <a:r>
              <a:rPr lang="en-IN" dirty="0"/>
              <a:t>Bone Signaling &amp; RANKL</a:t>
            </a:r>
          </a:p>
        </p:txBody>
      </p:sp>
      <p:pic>
        <p:nvPicPr>
          <p:cNvPr id="6" name="Picture 5">
            <a:extLst>
              <a:ext uri="{FF2B5EF4-FFF2-40B4-BE49-F238E27FC236}">
                <a16:creationId xmlns:a16="http://schemas.microsoft.com/office/drawing/2014/main" id="{69D61AAC-567C-BBA2-30F2-F5AD90C528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8846" y="1171839"/>
            <a:ext cx="6929914" cy="4975342"/>
          </a:xfrm>
          <a:prstGeom prst="roundRect">
            <a:avLst>
              <a:gd name="adj" fmla="val 5864"/>
            </a:avLst>
          </a:prstGeom>
        </p:spPr>
      </p:pic>
      <p:sp>
        <p:nvSpPr>
          <p:cNvPr id="7" name="TextBox 6">
            <a:extLst>
              <a:ext uri="{FF2B5EF4-FFF2-40B4-BE49-F238E27FC236}">
                <a16:creationId xmlns:a16="http://schemas.microsoft.com/office/drawing/2014/main" id="{BF269526-29A8-4EF0-538B-C81409E46114}"/>
              </a:ext>
            </a:extLst>
          </p:cNvPr>
          <p:cNvSpPr txBox="1"/>
          <p:nvPr/>
        </p:nvSpPr>
        <p:spPr>
          <a:xfrm>
            <a:off x="8081196" y="243512"/>
            <a:ext cx="3595626" cy="6370975"/>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rtlCol="0">
            <a:spAutoFit/>
          </a:bodyPr>
          <a:lstStyle/>
          <a:p>
            <a:pPr algn="ctr"/>
            <a:r>
              <a:rPr lang="en-IN" sz="2400" b="1" dirty="0">
                <a:solidFill>
                  <a:srgbClr val="FFFF00"/>
                </a:solidFill>
                <a:latin typeface="Browallia New" panose="020B0604020202020204" pitchFamily="34" charset="-34"/>
                <a:cs typeface="Browallia New" panose="020B0604020202020204" pitchFamily="34" charset="-34"/>
              </a:rPr>
              <a:t>Osteoblast </a:t>
            </a:r>
            <a:r>
              <a:rPr lang="en-IN" sz="2400" b="1" dirty="0">
                <a:solidFill>
                  <a:schemeClr val="bg1"/>
                </a:solidFill>
                <a:latin typeface="Browallia New" panose="020B0604020202020204" pitchFamily="34" charset="-34"/>
                <a:cs typeface="Browallia New" panose="020B0604020202020204" pitchFamily="34" charset="-34"/>
              </a:rPr>
              <a:t>Produces </a:t>
            </a:r>
            <a:r>
              <a:rPr lang="en-IN" sz="2400" b="1" dirty="0">
                <a:solidFill>
                  <a:srgbClr val="FFFF00"/>
                </a:solidFill>
                <a:latin typeface="Browallia New" panose="020B0604020202020204" pitchFamily="34" charset="-34"/>
                <a:cs typeface="Browallia New" panose="020B0604020202020204" pitchFamily="34" charset="-34"/>
              </a:rPr>
              <a:t>RANKL</a:t>
            </a:r>
            <a:r>
              <a:rPr lang="en-IN" sz="2400" b="1" dirty="0">
                <a:solidFill>
                  <a:schemeClr val="bg1"/>
                </a:solidFill>
                <a:latin typeface="Browallia New" panose="020B0604020202020204" pitchFamily="34" charset="-34"/>
                <a:cs typeface="Browallia New" panose="020B0604020202020204" pitchFamily="34" charset="-34"/>
              </a:rPr>
              <a:t> and </a:t>
            </a:r>
            <a:r>
              <a:rPr lang="en-IN" sz="2400" b="1" dirty="0">
                <a:solidFill>
                  <a:srgbClr val="FFFF00"/>
                </a:solidFill>
                <a:latin typeface="Browallia New" panose="020B0604020202020204" pitchFamily="34" charset="-34"/>
                <a:cs typeface="Browallia New" panose="020B0604020202020204" pitchFamily="34" charset="-34"/>
              </a:rPr>
              <a:t>OPG</a:t>
            </a:r>
            <a:r>
              <a:rPr lang="en-IN" sz="2400" b="1" dirty="0">
                <a:solidFill>
                  <a:schemeClr val="bg1"/>
                </a:solidFill>
                <a:latin typeface="Browallia New" panose="020B0604020202020204" pitchFamily="34" charset="-34"/>
                <a:cs typeface="Browallia New" panose="020B0604020202020204" pitchFamily="34" charset="-34"/>
              </a:rPr>
              <a:t>.</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dirty="0">
                <a:solidFill>
                  <a:srgbClr val="FFFF00"/>
                </a:solidFill>
                <a:latin typeface="Browallia New" panose="020B0604020202020204" pitchFamily="34" charset="-34"/>
                <a:cs typeface="Browallia New" panose="020B0604020202020204" pitchFamily="34" charset="-34"/>
              </a:rPr>
              <a:t>RANKL Binds </a:t>
            </a:r>
            <a:r>
              <a:rPr lang="en-IN" sz="2400" b="1" dirty="0">
                <a:solidFill>
                  <a:schemeClr val="bg1"/>
                </a:solidFill>
                <a:latin typeface="Browallia New" panose="020B0604020202020204" pitchFamily="34" charset="-34"/>
                <a:cs typeface="Browallia New" panose="020B0604020202020204" pitchFamily="34" charset="-34"/>
              </a:rPr>
              <a:t>to </a:t>
            </a:r>
            <a:r>
              <a:rPr lang="en-IN" sz="2400" b="1" dirty="0">
                <a:solidFill>
                  <a:srgbClr val="FFFF00"/>
                </a:solidFill>
                <a:latin typeface="Browallia New" panose="020B0604020202020204" pitchFamily="34" charset="-34"/>
                <a:cs typeface="Browallia New" panose="020B0604020202020204" pitchFamily="34" charset="-34"/>
              </a:rPr>
              <a:t>RANK</a:t>
            </a:r>
            <a:r>
              <a:rPr lang="en-IN" sz="2400" b="1" dirty="0">
                <a:solidFill>
                  <a:schemeClr val="bg1"/>
                </a:solidFill>
                <a:latin typeface="Browallia New" panose="020B0604020202020204" pitchFamily="34" charset="-34"/>
                <a:cs typeface="Browallia New" panose="020B0604020202020204" pitchFamily="34" charset="-34"/>
              </a:rPr>
              <a:t> on Stimulates Osteoclastic </a:t>
            </a:r>
            <a:r>
              <a:rPr lang="en-IN" sz="2400" b="1" dirty="0">
                <a:solidFill>
                  <a:srgbClr val="FFFF00"/>
                </a:solidFill>
                <a:latin typeface="Browallia New" panose="020B0604020202020204" pitchFamily="34" charset="-34"/>
                <a:cs typeface="Browallia New" panose="020B0604020202020204" pitchFamily="34" charset="-34"/>
              </a:rPr>
              <a:t>bone resorption</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This is called </a:t>
            </a:r>
            <a:r>
              <a:rPr lang="en-IN" sz="2400" b="1" i="0" dirty="0">
                <a:solidFill>
                  <a:srgbClr val="FFFF00"/>
                </a:solidFill>
                <a:effectLst/>
                <a:latin typeface="Browallia New" panose="020B0604020202020204" pitchFamily="34" charset="-34"/>
                <a:cs typeface="Browallia New" panose="020B0604020202020204" pitchFamily="34" charset="-34"/>
              </a:rPr>
              <a:t>Osteoclast activation </a:t>
            </a:r>
            <a:r>
              <a:rPr lang="en-IN" sz="2400" b="1" i="0" dirty="0">
                <a:solidFill>
                  <a:schemeClr val="bg1"/>
                </a:solidFill>
                <a:effectLst/>
                <a:latin typeface="Browallia New" panose="020B0604020202020204" pitchFamily="34" charset="-34"/>
                <a:cs typeface="Browallia New" panose="020B0604020202020204" pitchFamily="34" charset="-34"/>
              </a:rPr>
              <a:t>or </a:t>
            </a:r>
            <a:r>
              <a:rPr lang="en-IN" sz="2400" b="1" i="0" dirty="0">
                <a:solidFill>
                  <a:srgbClr val="FFFF00"/>
                </a:solidFill>
                <a:effectLst/>
                <a:latin typeface="Browallia New" panose="020B0604020202020204" pitchFamily="34" charset="-34"/>
                <a:cs typeface="Browallia New" panose="020B0604020202020204" pitchFamily="34" charset="-34"/>
              </a:rPr>
              <a:t>Active Osteoclast</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rgbClr val="FFFF00"/>
                </a:solidFill>
                <a:effectLst/>
                <a:latin typeface="Browallia New" panose="020B0604020202020204" pitchFamily="34" charset="-34"/>
                <a:cs typeface="Browallia New" panose="020B0604020202020204" pitchFamily="34" charset="-34"/>
              </a:rPr>
              <a:t>OPG Inhibits Osteoclast </a:t>
            </a:r>
            <a:r>
              <a:rPr lang="en-IN" sz="2400" b="1" i="0" dirty="0">
                <a:solidFill>
                  <a:schemeClr val="bg1"/>
                </a:solidFill>
                <a:effectLst/>
                <a:latin typeface="Browallia New" panose="020B0604020202020204" pitchFamily="34" charset="-34"/>
                <a:cs typeface="Browallia New" panose="020B0604020202020204" pitchFamily="34" charset="-34"/>
              </a:rPr>
              <a:t>process</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Osteoclast </a:t>
            </a:r>
            <a:r>
              <a:rPr lang="en-IN" sz="2400" b="1" i="0" dirty="0">
                <a:solidFill>
                  <a:srgbClr val="FFFF00"/>
                </a:solidFill>
                <a:effectLst/>
                <a:latin typeface="Browallia New" panose="020B0604020202020204" pitchFamily="34" charset="-34"/>
                <a:cs typeface="Browallia New" panose="020B0604020202020204" pitchFamily="34" charset="-34"/>
              </a:rPr>
              <a:t>Inhibition</a:t>
            </a:r>
            <a:r>
              <a:rPr lang="en-IN" sz="2400" b="1" i="0" dirty="0">
                <a:solidFill>
                  <a:schemeClr val="bg1"/>
                </a:solidFill>
                <a:effectLst/>
                <a:latin typeface="Browallia New" panose="020B0604020202020204" pitchFamily="34" charset="-34"/>
                <a:cs typeface="Browallia New" panose="020B0604020202020204" pitchFamily="34" charset="-34"/>
              </a:rPr>
              <a:t> decreases </a:t>
            </a:r>
            <a:r>
              <a:rPr lang="en-IN" sz="2400" b="1" i="0" dirty="0">
                <a:solidFill>
                  <a:srgbClr val="FFFF00"/>
                </a:solidFill>
                <a:effectLst/>
                <a:latin typeface="Browallia New" panose="020B0604020202020204" pitchFamily="34" charset="-34"/>
                <a:cs typeface="Browallia New" panose="020B0604020202020204" pitchFamily="34" charset="-34"/>
              </a:rPr>
              <a:t>bone resorption</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Leads to </a:t>
            </a:r>
            <a:r>
              <a:rPr lang="en-IN" sz="2400" b="1" i="0" dirty="0">
                <a:solidFill>
                  <a:srgbClr val="FFFF00"/>
                </a:solidFill>
                <a:effectLst/>
                <a:latin typeface="Browallia New" panose="020B0604020202020204" pitchFamily="34" charset="-34"/>
                <a:cs typeface="Browallia New" panose="020B0604020202020204" pitchFamily="34" charset="-34"/>
              </a:rPr>
              <a:t>increase</a:t>
            </a:r>
            <a:r>
              <a:rPr lang="en-IN" sz="2400" b="1" i="0" dirty="0">
                <a:solidFill>
                  <a:schemeClr val="bg1"/>
                </a:solidFill>
                <a:effectLst/>
                <a:latin typeface="Browallia New" panose="020B0604020202020204" pitchFamily="34" charset="-34"/>
                <a:cs typeface="Browallia New" panose="020B0604020202020204" pitchFamily="34" charset="-34"/>
              </a:rPr>
              <a:t> in </a:t>
            </a:r>
            <a:r>
              <a:rPr lang="en-IN" sz="2400" b="1" i="0" dirty="0">
                <a:solidFill>
                  <a:srgbClr val="FFFF00"/>
                </a:solidFill>
                <a:effectLst/>
                <a:latin typeface="Browallia New" panose="020B0604020202020204" pitchFamily="34" charset="-34"/>
                <a:cs typeface="Browallia New" panose="020B0604020202020204" pitchFamily="34" charset="-34"/>
              </a:rPr>
              <a:t>Bone formation</a:t>
            </a:r>
            <a:endParaRPr lang="en-IN" sz="2400" b="1" dirty="0">
              <a:solidFill>
                <a:srgbClr val="FFFF00"/>
              </a:solidFill>
              <a:latin typeface="Browallia New" panose="020B0604020202020204" pitchFamily="34" charset="-34"/>
              <a:cs typeface="Browallia New" panose="020B0604020202020204" pitchFamily="34" charset="-34"/>
            </a:endParaRPr>
          </a:p>
        </p:txBody>
      </p:sp>
      <p:sp>
        <p:nvSpPr>
          <p:cNvPr id="8" name="Arrow: Down 7">
            <a:extLst>
              <a:ext uri="{FF2B5EF4-FFF2-40B4-BE49-F238E27FC236}">
                <a16:creationId xmlns:a16="http://schemas.microsoft.com/office/drawing/2014/main" id="{09A3875D-9713-173A-CAFB-EC35D5A3689D}"/>
              </a:ext>
            </a:extLst>
          </p:cNvPr>
          <p:cNvSpPr/>
          <p:nvPr/>
        </p:nvSpPr>
        <p:spPr>
          <a:xfrm>
            <a:off x="9721046" y="1091403"/>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F9E0F021-795B-621C-0AC6-1AB12E0DF411}"/>
              </a:ext>
            </a:extLst>
          </p:cNvPr>
          <p:cNvSpPr/>
          <p:nvPr/>
        </p:nvSpPr>
        <p:spPr>
          <a:xfrm>
            <a:off x="9714906" y="2597865"/>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6162FBEB-9C6E-4D08-4523-E6736C4F4929}"/>
              </a:ext>
            </a:extLst>
          </p:cNvPr>
          <p:cNvSpPr/>
          <p:nvPr/>
        </p:nvSpPr>
        <p:spPr>
          <a:xfrm>
            <a:off x="9714906" y="3705414"/>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9C1C730-E313-8AAA-A725-C0D7DA0326B1}"/>
              </a:ext>
            </a:extLst>
          </p:cNvPr>
          <p:cNvSpPr/>
          <p:nvPr/>
        </p:nvSpPr>
        <p:spPr>
          <a:xfrm>
            <a:off x="9723080" y="4420053"/>
            <a:ext cx="285405"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E24C4798-E889-FB96-5DF6-63CE0D39709B}"/>
              </a:ext>
            </a:extLst>
          </p:cNvPr>
          <p:cNvSpPr/>
          <p:nvPr/>
        </p:nvSpPr>
        <p:spPr>
          <a:xfrm>
            <a:off x="9714906" y="5426502"/>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022347" y="6607106"/>
            <a:ext cx="6096000" cy="276999"/>
          </a:xfrm>
          <a:prstGeom prst="rect">
            <a:avLst/>
          </a:prstGeom>
        </p:spPr>
        <p:txBody>
          <a:bodyPr>
            <a:spAutoFit/>
          </a:bodyPr>
          <a:lstStyle/>
          <a:p>
            <a:pPr algn="r"/>
            <a:r>
              <a:rPr lang="en-US" sz="1200" dirty="0"/>
              <a:t>https://www.orthobullets.com/basic-science/9010/bone-signaling-and-rankl</a:t>
            </a:r>
          </a:p>
        </p:txBody>
      </p:sp>
      <p:sp>
        <p:nvSpPr>
          <p:cNvPr id="4" name="TextBox 3">
            <a:extLst>
              <a:ext uri="{FF2B5EF4-FFF2-40B4-BE49-F238E27FC236}">
                <a16:creationId xmlns:a16="http://schemas.microsoft.com/office/drawing/2014/main" id="{9BC03DCE-2B43-9841-3CB8-72E87A7771F7}"/>
              </a:ext>
            </a:extLst>
          </p:cNvPr>
          <p:cNvSpPr txBox="1"/>
          <p:nvPr/>
        </p:nvSpPr>
        <p:spPr>
          <a:xfrm>
            <a:off x="2074514" y="6337601"/>
            <a:ext cx="7895666" cy="461665"/>
          </a:xfrm>
          <a:prstGeom prst="rect">
            <a:avLst/>
          </a:prstGeom>
          <a:noFill/>
        </p:spPr>
        <p:txBody>
          <a:bodyPr wrap="square" rtlCol="0">
            <a:spAutoFit/>
          </a:bodyPr>
          <a:lstStyle/>
          <a:p>
            <a:r>
              <a:rPr lang="en-IN" sz="1200" b="1" dirty="0"/>
              <a:t>RANKL: </a:t>
            </a:r>
            <a:r>
              <a:rPr lang="en-GB" sz="1200" b="1" i="0" dirty="0">
                <a:solidFill>
                  <a:srgbClr val="ED1A22"/>
                </a:solidFill>
                <a:effectLst/>
                <a:latin typeface="Arial" panose="020B0604020202020204" pitchFamily="34" charset="0"/>
              </a:rPr>
              <a:t>Receptor activator of nuclear factor kappa-</a:t>
            </a:r>
            <a:r>
              <a:rPr lang="en-GB" sz="1200" b="1" i="0" dirty="0">
                <a:solidFill>
                  <a:srgbClr val="ED1A22"/>
                </a:solidFill>
                <a:effectLst/>
                <a:latin typeface="SBL BibLit"/>
              </a:rPr>
              <a:t>Β</a:t>
            </a:r>
            <a:r>
              <a:rPr lang="en-GB" sz="1200" b="1" i="0" dirty="0">
                <a:solidFill>
                  <a:srgbClr val="ED1A22"/>
                </a:solidFill>
                <a:effectLst/>
                <a:latin typeface="Arial" panose="020B0604020202020204" pitchFamily="34" charset="0"/>
              </a:rPr>
              <a:t> ligand (protein)</a:t>
            </a:r>
          </a:p>
          <a:p>
            <a:r>
              <a:rPr lang="en-IN" sz="1200" b="1" dirty="0"/>
              <a:t>OPG: </a:t>
            </a:r>
            <a:r>
              <a:rPr lang="en-IN" sz="1200" b="1" i="0" dirty="0">
                <a:solidFill>
                  <a:srgbClr val="ED1A22"/>
                </a:solidFill>
                <a:effectLst/>
                <a:latin typeface="Arial" panose="020B0604020202020204" pitchFamily="34" charset="0"/>
              </a:rPr>
              <a:t>osteoprotegerin (regulatory Factor)</a:t>
            </a:r>
            <a:endParaRPr lang="en-IN" sz="1200" b="1" dirty="0">
              <a:solidFill>
                <a:srgbClr val="ED1A22"/>
              </a:solidFill>
            </a:endParaRPr>
          </a:p>
        </p:txBody>
      </p:sp>
      <p:sp>
        <p:nvSpPr>
          <p:cNvPr id="14" name="Arrow: U-Turn 13">
            <a:extLst>
              <a:ext uri="{FF2B5EF4-FFF2-40B4-BE49-F238E27FC236}">
                <a16:creationId xmlns:a16="http://schemas.microsoft.com/office/drawing/2014/main" id="{1B1CE3DC-4A97-90EE-8B5A-076D43B85A8A}"/>
              </a:ext>
            </a:extLst>
          </p:cNvPr>
          <p:cNvSpPr/>
          <p:nvPr/>
        </p:nvSpPr>
        <p:spPr>
          <a:xfrm rot="16200000">
            <a:off x="5170079" y="2947195"/>
            <a:ext cx="5822234" cy="658094"/>
          </a:xfrm>
          <a:prstGeom prst="uturnArrow">
            <a:avLst>
              <a:gd name="adj1" fmla="val 25000"/>
              <a:gd name="adj2" fmla="val 20973"/>
              <a:gd name="adj3" fmla="val 20973"/>
              <a:gd name="adj4" fmla="val 43750"/>
              <a:gd name="adj5" fmla="val 75000"/>
            </a:avLst>
          </a:prstGeom>
          <a:solidFill>
            <a:srgbClr val="ED1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704243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EBC0-4469-0043-06BE-C53F9A236216}"/>
              </a:ext>
            </a:extLst>
          </p:cNvPr>
          <p:cNvSpPr>
            <a:spLocks noGrp="1"/>
          </p:cNvSpPr>
          <p:nvPr>
            <p:ph type="title"/>
          </p:nvPr>
        </p:nvSpPr>
        <p:spPr/>
        <p:txBody>
          <a:bodyPr>
            <a:normAutofit fontScale="90000"/>
          </a:bodyPr>
          <a:lstStyle/>
          <a:p>
            <a:r>
              <a:rPr lang="en-GB" dirty="0"/>
              <a:t>Safety And Tolerability</a:t>
            </a:r>
            <a:endParaRPr lang="en-IN" dirty="0"/>
          </a:p>
        </p:txBody>
      </p:sp>
      <p:sp>
        <p:nvSpPr>
          <p:cNvPr id="3" name="Content Placeholder 2">
            <a:extLst>
              <a:ext uri="{FF2B5EF4-FFF2-40B4-BE49-F238E27FC236}">
                <a16:creationId xmlns:a16="http://schemas.microsoft.com/office/drawing/2014/main" id="{1240EEFD-A397-E53F-00A2-659C6D901398}"/>
              </a:ext>
            </a:extLst>
          </p:cNvPr>
          <p:cNvSpPr>
            <a:spLocks noGrp="1"/>
          </p:cNvSpPr>
          <p:nvPr>
            <p:ph idx="1"/>
          </p:nvPr>
        </p:nvSpPr>
        <p:spPr/>
        <p:txBody>
          <a:bodyPr/>
          <a:lstStyle/>
          <a:p>
            <a:pPr algn="just"/>
            <a:r>
              <a:rPr lang="en-GB" dirty="0"/>
              <a:t>Pain in extremity and musculoskeletal pain have also been reported in clinical trials</a:t>
            </a:r>
            <a:r>
              <a:rPr lang="en-GB" baseline="30000" dirty="0"/>
              <a:t>1</a:t>
            </a:r>
          </a:p>
          <a:p>
            <a:pPr algn="just"/>
            <a:r>
              <a:rPr lang="en-GB" b="1" dirty="0">
                <a:solidFill>
                  <a:srgbClr val="002060"/>
                </a:solidFill>
              </a:rPr>
              <a:t>The percentage of patients who withdrew from the study due to adverse events :</a:t>
            </a:r>
          </a:p>
          <a:p>
            <a:pPr lvl="1" algn="just"/>
            <a:r>
              <a:rPr lang="en-GB" dirty="0"/>
              <a:t> </a:t>
            </a:r>
            <a:r>
              <a:rPr lang="en-GB" b="1" dirty="0"/>
              <a:t>7.0% </a:t>
            </a:r>
            <a:r>
              <a:rPr lang="en-GB" dirty="0"/>
              <a:t>and </a:t>
            </a:r>
            <a:r>
              <a:rPr lang="en-GB" b="1" dirty="0"/>
              <a:t>6.1% </a:t>
            </a:r>
            <a:r>
              <a:rPr lang="en-GB" dirty="0"/>
              <a:t>for the Denosumab and placebo groups, respectively</a:t>
            </a:r>
            <a:r>
              <a:rPr lang="en-GB" baseline="30000" dirty="0"/>
              <a:t>1</a:t>
            </a:r>
          </a:p>
          <a:p>
            <a:pPr algn="just"/>
            <a:r>
              <a:rPr lang="en-GB" b="1" dirty="0"/>
              <a:t>O</a:t>
            </a:r>
            <a:r>
              <a:rPr lang="en-GB" b="1" dirty="0">
                <a:solidFill>
                  <a:srgbClr val="002060"/>
                </a:solidFill>
              </a:rPr>
              <a:t>verall rates of serious adverse events </a:t>
            </a:r>
          </a:p>
          <a:p>
            <a:pPr lvl="1" algn="just"/>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34.6% </a:t>
            </a: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and </a:t>
            </a:r>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30.6%, </a:t>
            </a:r>
            <a:r>
              <a:rPr lang="en-GB" dirty="0"/>
              <a:t>between Denosumab and placebo respectively</a:t>
            </a:r>
            <a:r>
              <a:rPr lang="en-GB" baseline="30000" dirty="0"/>
              <a:t>1</a:t>
            </a:r>
            <a:endParaRPr lang="en-IN" baseline="30000" dirty="0"/>
          </a:p>
        </p:txBody>
      </p:sp>
      <p:sp>
        <p:nvSpPr>
          <p:cNvPr id="4" name="TextBox 3">
            <a:extLst>
              <a:ext uri="{FF2B5EF4-FFF2-40B4-BE49-F238E27FC236}">
                <a16:creationId xmlns:a16="http://schemas.microsoft.com/office/drawing/2014/main" id="{AD2C5AA7-705E-A847-7CBA-5762B6468BC2}"/>
              </a:ext>
            </a:extLst>
          </p:cNvPr>
          <p:cNvSpPr txBox="1"/>
          <p:nvPr/>
        </p:nvSpPr>
        <p:spPr>
          <a:xfrm>
            <a:off x="4558749" y="6324882"/>
            <a:ext cx="6901069" cy="415498"/>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 </a:t>
            </a:r>
          </a:p>
          <a:p>
            <a:pPr algn="r"/>
            <a:r>
              <a:rPr lang="en-IN" sz="1050" dirty="0"/>
              <a:t>  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endParaRPr lang="en-IN" sz="1050" b="1" i="0" dirty="0">
              <a:solidFill>
                <a:srgbClr val="2B2B2B"/>
              </a:solidFill>
              <a:effectLst/>
              <a:latin typeface="DIN W03 Regular"/>
            </a:endParaRPr>
          </a:p>
        </p:txBody>
      </p:sp>
    </p:spTree>
    <p:extLst>
      <p:ext uri="{BB962C8B-B14F-4D97-AF65-F5344CB8AC3E}">
        <p14:creationId xmlns:p14="http://schemas.microsoft.com/office/powerpoint/2010/main" val="3627508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4ED82220-9675-8CA3-D822-8150BFC0CB57}"/>
              </a:ext>
            </a:extLst>
          </p:cNvPr>
          <p:cNvSpPr/>
          <p:nvPr/>
        </p:nvSpPr>
        <p:spPr>
          <a:xfrm>
            <a:off x="736519" y="576657"/>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2</a:t>
            </a:r>
          </a:p>
        </p:txBody>
      </p:sp>
      <p:pic>
        <p:nvPicPr>
          <p:cNvPr id="14" name="Picture 13">
            <a:extLst>
              <a:ext uri="{FF2B5EF4-FFF2-40B4-BE49-F238E27FC236}">
                <a16:creationId xmlns:a16="http://schemas.microsoft.com/office/drawing/2014/main" id="{1C1B4D7E-1606-FD62-3E61-D2AC006604E6}"/>
              </a:ext>
            </a:extLst>
          </p:cNvPr>
          <p:cNvPicPr>
            <a:picLocks noChangeAspect="1"/>
          </p:cNvPicPr>
          <p:nvPr/>
        </p:nvPicPr>
        <p:blipFill>
          <a:blip r:embed="rId2"/>
          <a:stretch>
            <a:fillRect/>
          </a:stretch>
        </p:blipFill>
        <p:spPr>
          <a:xfrm>
            <a:off x="1140711" y="1152503"/>
            <a:ext cx="10016596" cy="5029636"/>
          </a:xfrm>
          <a:prstGeom prst="rect">
            <a:avLst/>
          </a:prstGeom>
        </p:spPr>
      </p:pic>
      <p:sp>
        <p:nvSpPr>
          <p:cNvPr id="15" name="Rectangle 14">
            <a:extLst>
              <a:ext uri="{FF2B5EF4-FFF2-40B4-BE49-F238E27FC236}">
                <a16:creationId xmlns:a16="http://schemas.microsoft.com/office/drawing/2014/main" id="{04F56293-F9CE-E003-B148-87F201C84838}"/>
              </a:ext>
            </a:extLst>
          </p:cNvPr>
          <p:cNvSpPr/>
          <p:nvPr/>
        </p:nvSpPr>
        <p:spPr>
          <a:xfrm>
            <a:off x="2300658" y="3252029"/>
            <a:ext cx="8750631" cy="353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D717A5E-7238-CF0A-CA2D-4836CC05FD76}"/>
              </a:ext>
            </a:extLst>
          </p:cNvPr>
          <p:cNvSpPr/>
          <p:nvPr/>
        </p:nvSpPr>
        <p:spPr>
          <a:xfrm>
            <a:off x="2300658" y="3687971"/>
            <a:ext cx="3411029" cy="353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0060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70AF-6576-D2B6-A5AC-DD1B341879EE}"/>
              </a:ext>
            </a:extLst>
          </p:cNvPr>
          <p:cNvSpPr>
            <a:spLocks noGrp="1"/>
          </p:cNvSpPr>
          <p:nvPr>
            <p:ph type="title"/>
          </p:nvPr>
        </p:nvSpPr>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98BD237-EB04-4A3C-B2B8-14B2AA79DD6E}"/>
              </a:ext>
            </a:extLst>
          </p:cNvPr>
          <p:cNvSpPr>
            <a:spLocks noGrp="1"/>
          </p:cNvSpPr>
          <p:nvPr>
            <p:ph idx="1"/>
          </p:nvPr>
        </p:nvSpPr>
        <p:spPr/>
        <p:txBody>
          <a:bodyPr/>
          <a:lstStyle/>
          <a:p>
            <a:pPr algn="just"/>
            <a:r>
              <a:rPr lang="en-IN" dirty="0"/>
              <a:t>Phase 3, double-blind, double-dummy, active-controlled trials in patients with bone metastases from solid tumors (Denosumab ®: n=2,862; ZA: n=2,861)</a:t>
            </a:r>
          </a:p>
          <a:p>
            <a:pPr algn="just"/>
            <a:r>
              <a:rPr lang="en-IN" b="1" dirty="0"/>
              <a:t>Intervention: </a:t>
            </a:r>
            <a:r>
              <a:rPr lang="en-IN" dirty="0"/>
              <a:t>Patients were randomized 1:1 to receive Denosumab 120 mg SC Q4W or ZA 4 mg IV Q4W</a:t>
            </a:r>
          </a:p>
          <a:p>
            <a:pPr algn="just"/>
            <a:r>
              <a:rPr lang="en-IN" dirty="0"/>
              <a:t>Per label, ZA was dose-adjusted for baseline creatinine clearance ≤60 mL/min</a:t>
            </a:r>
          </a:p>
          <a:p>
            <a:pPr algn="just"/>
            <a:r>
              <a:rPr lang="en-IN" dirty="0"/>
              <a:t>No dose adjustments were made and no doses were withheld for increased serum creatinine for Denosumab </a:t>
            </a:r>
          </a:p>
        </p:txBody>
      </p:sp>
      <p:sp>
        <p:nvSpPr>
          <p:cNvPr id="6" name="TextBox 5">
            <a:extLst>
              <a:ext uri="{FF2B5EF4-FFF2-40B4-BE49-F238E27FC236}">
                <a16:creationId xmlns:a16="http://schemas.microsoft.com/office/drawing/2014/main" id="{2D1C85A0-C583-4144-D0E0-CE8EC182AB87}"/>
              </a:ext>
            </a:extLst>
          </p:cNvPr>
          <p:cNvSpPr txBox="1"/>
          <p:nvPr/>
        </p:nvSpPr>
        <p:spPr>
          <a:xfrm>
            <a:off x="5367131" y="6338986"/>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Eur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J Cancer. 2012;48(16):3082-3092.</a:t>
            </a:r>
          </a:p>
        </p:txBody>
      </p:sp>
    </p:spTree>
    <p:extLst>
      <p:ext uri="{BB962C8B-B14F-4D97-AF65-F5344CB8AC3E}">
        <p14:creationId xmlns:p14="http://schemas.microsoft.com/office/powerpoint/2010/main" val="21171403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ED57-C3AB-C5B5-89A9-0E52EFC02084}"/>
              </a:ext>
            </a:extLst>
          </p:cNvPr>
          <p:cNvSpPr>
            <a:spLocks noGrp="1"/>
          </p:cNvSpPr>
          <p:nvPr>
            <p:ph type="title"/>
          </p:nvPr>
        </p:nvSpPr>
        <p:spPr/>
        <p:txBody>
          <a:bodyPr>
            <a:normAutofit fontScale="90000"/>
          </a:bodyPr>
          <a:lstStyle/>
          <a:p>
            <a:r>
              <a:rPr lang="en-IN" dirty="0"/>
              <a:t>Endpoints &amp; Demographics</a:t>
            </a:r>
          </a:p>
        </p:txBody>
      </p:sp>
      <p:sp>
        <p:nvSpPr>
          <p:cNvPr id="3" name="Content Placeholder 2">
            <a:extLst>
              <a:ext uri="{FF2B5EF4-FFF2-40B4-BE49-F238E27FC236}">
                <a16:creationId xmlns:a16="http://schemas.microsoft.com/office/drawing/2014/main" id="{50A9BC71-3982-9C59-0EEA-DDF9190DF7FA}"/>
              </a:ext>
            </a:extLst>
          </p:cNvPr>
          <p:cNvSpPr>
            <a:spLocks noGrp="1"/>
          </p:cNvSpPr>
          <p:nvPr>
            <p:ph idx="1"/>
          </p:nvPr>
        </p:nvSpPr>
        <p:spPr>
          <a:xfrm>
            <a:off x="838200" y="1133848"/>
            <a:ext cx="3773557" cy="4999086"/>
          </a:xfrm>
        </p:spPr>
        <p:txBody>
          <a:bodyPr/>
          <a:lstStyle/>
          <a:p>
            <a:pPr algn="just"/>
            <a:r>
              <a:rPr lang="en-IN" b="1" dirty="0"/>
              <a:t>Primary Endpoints: </a:t>
            </a:r>
            <a:r>
              <a:rPr lang="en-GB" dirty="0"/>
              <a:t>Time to first bone complication as compared with ZA</a:t>
            </a:r>
          </a:p>
          <a:p>
            <a:pPr algn="just"/>
            <a:r>
              <a:rPr lang="en-GB" b="1" dirty="0"/>
              <a:t>Secondary Endpoint : </a:t>
            </a:r>
            <a:r>
              <a:rPr lang="en-GB" dirty="0"/>
              <a:t>Time to first bone complication (superiority)</a:t>
            </a:r>
            <a:endParaRPr lang="en-IN" dirty="0"/>
          </a:p>
        </p:txBody>
      </p:sp>
      <p:pic>
        <p:nvPicPr>
          <p:cNvPr id="5" name="Picture 4">
            <a:extLst>
              <a:ext uri="{FF2B5EF4-FFF2-40B4-BE49-F238E27FC236}">
                <a16:creationId xmlns:a16="http://schemas.microsoft.com/office/drawing/2014/main" id="{7BBC8C6F-793F-0EFF-3EE4-F4B6E25F702C}"/>
              </a:ext>
            </a:extLst>
          </p:cNvPr>
          <p:cNvPicPr>
            <a:picLocks noChangeAspect="1"/>
          </p:cNvPicPr>
          <p:nvPr/>
        </p:nvPicPr>
        <p:blipFill>
          <a:blip r:embed="rId2"/>
          <a:stretch>
            <a:fillRect/>
          </a:stretch>
        </p:blipFill>
        <p:spPr>
          <a:xfrm>
            <a:off x="4891121" y="1133849"/>
            <a:ext cx="6462679" cy="5052094"/>
          </a:xfrm>
          <a:prstGeom prst="rect">
            <a:avLst/>
          </a:prstGeom>
        </p:spPr>
      </p:pic>
    </p:spTree>
    <p:extLst>
      <p:ext uri="{BB962C8B-B14F-4D97-AF65-F5344CB8AC3E}">
        <p14:creationId xmlns:p14="http://schemas.microsoft.com/office/powerpoint/2010/main" val="385724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E30D-B8DD-94C8-77CF-2025E7D653AA}"/>
              </a:ext>
            </a:extLst>
          </p:cNvPr>
          <p:cNvSpPr>
            <a:spLocks noGrp="1"/>
          </p:cNvSpPr>
          <p:nvPr>
            <p:ph type="title"/>
          </p:nvPr>
        </p:nvSpPr>
        <p:spPr/>
        <p:txBody>
          <a:bodyPr>
            <a:normAutofit fontScale="90000"/>
          </a:bodyPr>
          <a:lstStyle/>
          <a:p>
            <a:r>
              <a:rPr lang="en-IN" dirty="0"/>
              <a:t>Study Schema</a:t>
            </a:r>
          </a:p>
        </p:txBody>
      </p:sp>
      <p:pic>
        <p:nvPicPr>
          <p:cNvPr id="6" name="Picture 5">
            <a:extLst>
              <a:ext uri="{FF2B5EF4-FFF2-40B4-BE49-F238E27FC236}">
                <a16:creationId xmlns:a16="http://schemas.microsoft.com/office/drawing/2014/main" id="{BE5E3276-0A9D-CA85-E98B-7FDC371963D3}"/>
              </a:ext>
            </a:extLst>
          </p:cNvPr>
          <p:cNvPicPr>
            <a:picLocks noChangeAspect="1"/>
          </p:cNvPicPr>
          <p:nvPr/>
        </p:nvPicPr>
        <p:blipFill rotWithShape="1">
          <a:blip r:embed="rId2"/>
          <a:srcRect l="3853" t="8557" r="2987" b="9071"/>
          <a:stretch/>
        </p:blipFill>
        <p:spPr>
          <a:xfrm>
            <a:off x="838200" y="2028966"/>
            <a:ext cx="10516130" cy="2800067"/>
          </a:xfrm>
          <a:prstGeom prst="rect">
            <a:avLst/>
          </a:prstGeom>
        </p:spPr>
      </p:pic>
      <p:sp>
        <p:nvSpPr>
          <p:cNvPr id="8" name="TextBox 7">
            <a:extLst>
              <a:ext uri="{FF2B5EF4-FFF2-40B4-BE49-F238E27FC236}">
                <a16:creationId xmlns:a16="http://schemas.microsoft.com/office/drawing/2014/main" id="{A78A0E2B-D08A-0DBA-7E6F-435BFCBF139E}"/>
              </a:ext>
            </a:extLst>
          </p:cNvPr>
          <p:cNvSpPr txBox="1"/>
          <p:nvPr/>
        </p:nvSpPr>
        <p:spPr>
          <a:xfrm>
            <a:off x="689113" y="1350177"/>
            <a:ext cx="10664687" cy="369332"/>
          </a:xfrm>
          <a:prstGeom prst="rect">
            <a:avLst/>
          </a:prstGeom>
          <a:noFill/>
        </p:spPr>
        <p:txBody>
          <a:bodyPr wrap="square">
            <a:spAutoFit/>
          </a:bodyPr>
          <a:lstStyle/>
          <a:p>
            <a:pPr algn="ctr" fontAlgn="base"/>
            <a:r>
              <a:rPr lang="en-GB" b="1" i="0" dirty="0">
                <a:solidFill>
                  <a:srgbClr val="F26649"/>
                </a:solidFill>
                <a:effectLst/>
                <a:latin typeface="RobotoBold"/>
              </a:rPr>
              <a:t>Evaluated in 3 identically designed head-to-head studies vs ZA + 2-year OLE phase </a:t>
            </a:r>
            <a:r>
              <a:rPr lang="en-GB" b="1" i="0" baseline="30000" dirty="0">
                <a:solidFill>
                  <a:srgbClr val="F26649"/>
                </a:solidFill>
                <a:effectLst/>
                <a:latin typeface="inherit"/>
              </a:rPr>
              <a:t>2,3</a:t>
            </a:r>
            <a:endParaRPr lang="en-GB" b="1" i="0" dirty="0">
              <a:solidFill>
                <a:srgbClr val="F26649"/>
              </a:solidFill>
              <a:effectLst/>
              <a:latin typeface="RobotoBold"/>
            </a:endParaRPr>
          </a:p>
        </p:txBody>
      </p:sp>
      <p:sp>
        <p:nvSpPr>
          <p:cNvPr id="10" name="TextBox 9">
            <a:extLst>
              <a:ext uri="{FF2B5EF4-FFF2-40B4-BE49-F238E27FC236}">
                <a16:creationId xmlns:a16="http://schemas.microsoft.com/office/drawing/2014/main" id="{3D9BE8F3-083B-0CB2-77B8-BE6D1BC328BF}"/>
              </a:ext>
            </a:extLst>
          </p:cNvPr>
          <p:cNvSpPr txBox="1"/>
          <p:nvPr/>
        </p:nvSpPr>
        <p:spPr>
          <a:xfrm>
            <a:off x="745436" y="5817279"/>
            <a:ext cx="6096000" cy="369332"/>
          </a:xfrm>
          <a:prstGeom prst="rect">
            <a:avLst/>
          </a:prstGeom>
          <a:noFill/>
        </p:spPr>
        <p:txBody>
          <a:bodyPr wrap="square">
            <a:spAutoFit/>
          </a:bodyPr>
          <a:lstStyle/>
          <a:p>
            <a:r>
              <a:rPr lang="en-IN" b="0" i="0" dirty="0">
                <a:solidFill>
                  <a:srgbClr val="000000"/>
                </a:solidFill>
                <a:effectLst/>
                <a:latin typeface="RobotoReg"/>
              </a:rPr>
              <a:t>OLE, open-label extension</a:t>
            </a:r>
            <a:endParaRPr lang="en-IN" dirty="0"/>
          </a:p>
        </p:txBody>
      </p:sp>
      <p:sp>
        <p:nvSpPr>
          <p:cNvPr id="12" name="TextBox 11">
            <a:extLst>
              <a:ext uri="{FF2B5EF4-FFF2-40B4-BE49-F238E27FC236}">
                <a16:creationId xmlns:a16="http://schemas.microsoft.com/office/drawing/2014/main" id="{1D1E8AAF-18BD-9E32-79BD-961DDA4B1B50}"/>
              </a:ext>
            </a:extLst>
          </p:cNvPr>
          <p:cNvSpPr txBox="1"/>
          <p:nvPr/>
        </p:nvSpPr>
        <p:spPr>
          <a:xfrm>
            <a:off x="8163340" y="6334780"/>
            <a:ext cx="3511826" cy="523220"/>
          </a:xfrm>
          <a:prstGeom prst="rect">
            <a:avLst/>
          </a:prstGeom>
          <a:noFill/>
        </p:spPr>
        <p:txBody>
          <a:bodyPr wrap="square">
            <a:spAutoFit/>
          </a:bodyPr>
          <a:lstStyle/>
          <a:p>
            <a:r>
              <a:rPr lang="fr-FR" sz="1400" dirty="0"/>
              <a:t>2. </a:t>
            </a:r>
            <a:r>
              <a:rPr lang="fr-FR" sz="1400" dirty="0" err="1"/>
              <a:t>Eur</a:t>
            </a:r>
            <a:r>
              <a:rPr lang="fr-FR" sz="1400" dirty="0"/>
              <a:t> J Cancer. 2012;48(16):3082-3092.</a:t>
            </a:r>
          </a:p>
          <a:p>
            <a:r>
              <a:rPr lang="en-GB" sz="1400" dirty="0"/>
              <a:t>3. Support Care Cancer. 2016;24(1):447-455.</a:t>
            </a:r>
            <a:endParaRPr lang="en-IN" sz="1400" dirty="0"/>
          </a:p>
        </p:txBody>
      </p:sp>
    </p:spTree>
    <p:extLst>
      <p:ext uri="{BB962C8B-B14F-4D97-AF65-F5344CB8AC3E}">
        <p14:creationId xmlns:p14="http://schemas.microsoft.com/office/powerpoint/2010/main" val="673588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C751-48FA-7C09-E408-F4EDB7F30C17}"/>
              </a:ext>
            </a:extLst>
          </p:cNvPr>
          <p:cNvSpPr>
            <a:spLocks noGrp="1"/>
          </p:cNvSpPr>
          <p:nvPr>
            <p:ph type="title"/>
          </p:nvPr>
        </p:nvSpPr>
        <p:spPr/>
        <p:txBody>
          <a:bodyPr>
            <a:normAutofit fontScale="90000"/>
          </a:bodyPr>
          <a:lstStyle/>
          <a:p>
            <a:r>
              <a:rPr lang="en-IN" dirty="0"/>
              <a:t>Result: SRE Prevention</a:t>
            </a:r>
          </a:p>
        </p:txBody>
      </p:sp>
      <p:pic>
        <p:nvPicPr>
          <p:cNvPr id="5" name="Picture 4">
            <a:extLst>
              <a:ext uri="{FF2B5EF4-FFF2-40B4-BE49-F238E27FC236}">
                <a16:creationId xmlns:a16="http://schemas.microsoft.com/office/drawing/2014/main" id="{C1DF8D1E-530A-1FA3-9817-1A7F8BC6A591}"/>
              </a:ext>
            </a:extLst>
          </p:cNvPr>
          <p:cNvPicPr>
            <a:picLocks noChangeAspect="1"/>
          </p:cNvPicPr>
          <p:nvPr/>
        </p:nvPicPr>
        <p:blipFill>
          <a:blip r:embed="rId2"/>
          <a:stretch>
            <a:fillRect/>
          </a:stretch>
        </p:blipFill>
        <p:spPr>
          <a:xfrm>
            <a:off x="1956351" y="1225600"/>
            <a:ext cx="8279296" cy="3293295"/>
          </a:xfrm>
          <a:prstGeom prst="rect">
            <a:avLst/>
          </a:prstGeom>
        </p:spPr>
      </p:pic>
      <p:sp>
        <p:nvSpPr>
          <p:cNvPr id="7" name="TextBox 6">
            <a:extLst>
              <a:ext uri="{FF2B5EF4-FFF2-40B4-BE49-F238E27FC236}">
                <a16:creationId xmlns:a16="http://schemas.microsoft.com/office/drawing/2014/main" id="{50ED3F09-4AA6-2617-59A6-FF847A5EA9B1}"/>
              </a:ext>
            </a:extLst>
          </p:cNvPr>
          <p:cNvSpPr txBox="1"/>
          <p:nvPr/>
        </p:nvSpPr>
        <p:spPr>
          <a:xfrm>
            <a:off x="838199" y="4491967"/>
            <a:ext cx="10515599" cy="707886"/>
          </a:xfrm>
          <a:prstGeom prst="rect">
            <a:avLst/>
          </a:prstGeom>
          <a:solidFill>
            <a:srgbClr val="ED1A22"/>
          </a:solidFill>
        </p:spPr>
        <p:txBody>
          <a:bodyPr wrap="square">
            <a:spAutoFit/>
          </a:bodyPr>
          <a:lstStyle/>
          <a:p>
            <a:pPr algn="ctr"/>
            <a:r>
              <a:rPr lang="en-GB" sz="2000" b="1" dirty="0">
                <a:solidFill>
                  <a:schemeClr val="bg1"/>
                </a:solidFill>
              </a:rPr>
              <a:t>Denosumab was superior to zoledronic acid in delaying time to first on-study SRE by a median 8.21 months, </a:t>
            </a:r>
            <a:endParaRPr lang="en-IN" sz="2000" b="1" dirty="0">
              <a:solidFill>
                <a:schemeClr val="bg1"/>
              </a:solidFill>
            </a:endParaRPr>
          </a:p>
        </p:txBody>
      </p:sp>
      <p:sp>
        <p:nvSpPr>
          <p:cNvPr id="9" name="TextBox 8">
            <a:extLst>
              <a:ext uri="{FF2B5EF4-FFF2-40B4-BE49-F238E27FC236}">
                <a16:creationId xmlns:a16="http://schemas.microsoft.com/office/drawing/2014/main" id="{EDFFDCA0-AAE9-9D7C-8605-5E1E69A7568B}"/>
              </a:ext>
            </a:extLst>
          </p:cNvPr>
          <p:cNvSpPr txBox="1"/>
          <p:nvPr/>
        </p:nvSpPr>
        <p:spPr>
          <a:xfrm>
            <a:off x="5367131" y="6338986"/>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Eur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J Cancer. 2012;48(16):3082-3092.</a:t>
            </a:r>
          </a:p>
        </p:txBody>
      </p:sp>
      <p:sp>
        <p:nvSpPr>
          <p:cNvPr id="10" name="TextBox 9">
            <a:extLst>
              <a:ext uri="{FF2B5EF4-FFF2-40B4-BE49-F238E27FC236}">
                <a16:creationId xmlns:a16="http://schemas.microsoft.com/office/drawing/2014/main" id="{5EFAA32E-08D1-A1F1-CFE8-896942801F20}"/>
              </a:ext>
            </a:extLst>
          </p:cNvPr>
          <p:cNvSpPr txBox="1"/>
          <p:nvPr/>
        </p:nvSpPr>
        <p:spPr>
          <a:xfrm>
            <a:off x="838198" y="5319348"/>
            <a:ext cx="10515599" cy="830997"/>
          </a:xfrm>
          <a:prstGeom prst="rect">
            <a:avLst/>
          </a:prstGeom>
          <a:solidFill>
            <a:srgbClr val="002060"/>
          </a:solidFill>
        </p:spPr>
        <p:txBody>
          <a:bodyPr wrap="square">
            <a:spAutoFit/>
          </a:bodyPr>
          <a:lstStyle/>
          <a:p>
            <a:pPr algn="ctr"/>
            <a:r>
              <a:rPr lang="en-GB" sz="2400" b="1" dirty="0">
                <a:solidFill>
                  <a:schemeClr val="bg1"/>
                </a:solidFill>
                <a:latin typeface="Bahnschrift Light SemiCondensed" panose="020B0502040204020203" pitchFamily="34" charset="0"/>
              </a:rPr>
              <a:t>Denosumab was superior to zoledronic acid in preventing SRE with favourable safety and convenience in patients with bone metastases from advanced cancer.</a:t>
            </a:r>
            <a:endParaRPr lang="en-IN" sz="2400" b="1"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1012217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E8AA2-D0DF-9CF9-C137-E4451FA8DDDE}"/>
              </a:ext>
            </a:extLst>
          </p:cNvPr>
          <p:cNvSpPr/>
          <p:nvPr/>
        </p:nvSpPr>
        <p:spPr>
          <a:xfrm>
            <a:off x="728870" y="1040720"/>
            <a:ext cx="10800521" cy="533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B12F898-9E7E-B26F-951D-0E54F9B09902}"/>
              </a:ext>
            </a:extLst>
          </p:cNvPr>
          <p:cNvPicPr>
            <a:picLocks noChangeAspect="1"/>
          </p:cNvPicPr>
          <p:nvPr/>
        </p:nvPicPr>
        <p:blipFill>
          <a:blip r:embed="rId2"/>
          <a:stretch>
            <a:fillRect/>
          </a:stretch>
        </p:blipFill>
        <p:spPr>
          <a:xfrm>
            <a:off x="592877" y="1198256"/>
            <a:ext cx="10870253" cy="4461487"/>
          </a:xfrm>
          <a:prstGeom prst="rect">
            <a:avLst/>
          </a:prstGeom>
        </p:spPr>
      </p:pic>
      <p:sp>
        <p:nvSpPr>
          <p:cNvPr id="6" name="Frame 5">
            <a:extLst>
              <a:ext uri="{FF2B5EF4-FFF2-40B4-BE49-F238E27FC236}">
                <a16:creationId xmlns:a16="http://schemas.microsoft.com/office/drawing/2014/main" id="{504C9DFB-E3EB-360C-C042-6A3E60F84E32}"/>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Oval 9">
            <a:extLst>
              <a:ext uri="{FF2B5EF4-FFF2-40B4-BE49-F238E27FC236}">
                <a16:creationId xmlns:a16="http://schemas.microsoft.com/office/drawing/2014/main" id="{A1654053-D0F9-B007-0F74-4E266957EBC6}"/>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3</a:t>
            </a:r>
          </a:p>
        </p:txBody>
      </p:sp>
    </p:spTree>
    <p:extLst>
      <p:ext uri="{BB962C8B-B14F-4D97-AF65-F5344CB8AC3E}">
        <p14:creationId xmlns:p14="http://schemas.microsoft.com/office/powerpoint/2010/main" val="33538540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06E6-A9F6-40AD-127D-403324BC924E}"/>
              </a:ext>
            </a:extLst>
          </p:cNvPr>
          <p:cNvSpPr>
            <a:spLocks noGrp="1"/>
          </p:cNvSpPr>
          <p:nvPr>
            <p:ph type="title"/>
          </p:nvPr>
        </p:nvSpPr>
        <p:spPr/>
        <p:txBody>
          <a:bodyPr>
            <a:normAutofit fontScale="90000"/>
          </a:bodyPr>
          <a:lstStyle/>
          <a:p>
            <a:r>
              <a:rPr lang="en-IN" dirty="0"/>
              <a:t>Aim</a:t>
            </a:r>
          </a:p>
        </p:txBody>
      </p:sp>
      <p:sp>
        <p:nvSpPr>
          <p:cNvPr id="3" name="Content Placeholder 2">
            <a:extLst>
              <a:ext uri="{FF2B5EF4-FFF2-40B4-BE49-F238E27FC236}">
                <a16:creationId xmlns:a16="http://schemas.microsoft.com/office/drawing/2014/main" id="{02863B7E-6639-AD16-AB43-420690F13C39}"/>
              </a:ext>
            </a:extLst>
          </p:cNvPr>
          <p:cNvSpPr>
            <a:spLocks noGrp="1"/>
          </p:cNvSpPr>
          <p:nvPr>
            <p:ph idx="1"/>
          </p:nvPr>
        </p:nvSpPr>
        <p:spPr/>
        <p:txBody>
          <a:bodyPr/>
          <a:lstStyle/>
          <a:p>
            <a:pPr marL="0" indent="0">
              <a:buNone/>
            </a:pPr>
            <a:r>
              <a:rPr lang="en-GB" dirty="0"/>
              <a:t>This pre-planned analysis evaluates the efficacy and safety of denosumab versus zoledronic acid across three pivotal studies.</a:t>
            </a:r>
            <a:endParaRPr lang="en-IN" dirty="0"/>
          </a:p>
        </p:txBody>
      </p:sp>
      <p:sp>
        <p:nvSpPr>
          <p:cNvPr id="4" name="TextBox 3">
            <a:extLst>
              <a:ext uri="{FF2B5EF4-FFF2-40B4-BE49-F238E27FC236}">
                <a16:creationId xmlns:a16="http://schemas.microsoft.com/office/drawing/2014/main" id="{2D24951D-5A57-F86A-73B5-1F30C03F1119}"/>
              </a:ext>
            </a:extLst>
          </p:cNvPr>
          <p:cNvSpPr txBox="1"/>
          <p:nvPr/>
        </p:nvSpPr>
        <p:spPr>
          <a:xfrm>
            <a:off x="5367131" y="6338986"/>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fr-FR" sz="1400" b="0" i="0" u="none" strike="noStrike" kern="1200" cap="none" spc="0" normalizeH="0" baseline="0" noProof="0" dirty="0" err="1">
                <a:ln>
                  <a:noFill/>
                </a:ln>
                <a:solidFill>
                  <a:prstClr val="black"/>
                </a:solidFill>
                <a:effectLst/>
                <a:uLnTx/>
                <a:uFillTx/>
                <a:latin typeface="Calibri" panose="020F0502020204030204"/>
                <a:ea typeface="+mn-ea"/>
                <a:cs typeface="+mn-cs"/>
              </a:rPr>
              <a:t>Eur</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J Cancer. 2012;48(16):3082-3092.</a:t>
            </a:r>
          </a:p>
        </p:txBody>
      </p:sp>
    </p:spTree>
    <p:extLst>
      <p:ext uri="{BB962C8B-B14F-4D97-AF65-F5344CB8AC3E}">
        <p14:creationId xmlns:p14="http://schemas.microsoft.com/office/powerpoint/2010/main" val="3313797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D0F9-C976-D4AC-C77E-10EADB5D5F81}"/>
              </a:ext>
            </a:extLst>
          </p:cNvPr>
          <p:cNvSpPr>
            <a:spLocks noGrp="1"/>
          </p:cNvSpPr>
          <p:nvPr>
            <p:ph type="title"/>
          </p:nvPr>
        </p:nvSpPr>
        <p:spPr/>
        <p:txBody>
          <a:bodyPr>
            <a:normAutofit fontScale="90000"/>
          </a:bodyPr>
          <a:lstStyle/>
          <a:p>
            <a:r>
              <a:rPr lang="en-IN" dirty="0"/>
              <a:t>Aim</a:t>
            </a:r>
          </a:p>
        </p:txBody>
      </p:sp>
      <p:sp>
        <p:nvSpPr>
          <p:cNvPr id="3" name="Content Placeholder 2">
            <a:extLst>
              <a:ext uri="{FF2B5EF4-FFF2-40B4-BE49-F238E27FC236}">
                <a16:creationId xmlns:a16="http://schemas.microsoft.com/office/drawing/2014/main" id="{CDD15C19-8B76-FC61-67F8-827AD5D67DE5}"/>
              </a:ext>
            </a:extLst>
          </p:cNvPr>
          <p:cNvSpPr>
            <a:spLocks noGrp="1"/>
          </p:cNvSpPr>
          <p:nvPr>
            <p:ph idx="1"/>
          </p:nvPr>
        </p:nvSpPr>
        <p:spPr/>
        <p:txBody>
          <a:bodyPr>
            <a:normAutofit/>
          </a:bodyPr>
          <a:lstStyle/>
          <a:p>
            <a:pPr marL="0" indent="0" algn="just">
              <a:buNone/>
            </a:pPr>
            <a:r>
              <a:rPr lang="en-GB" dirty="0"/>
              <a:t>To compare studies of men with prostate cancer receiving ADT and women with breast cancer following adjuvant endocrine therapy in order to evaluate the effects of Denosumab in terms of </a:t>
            </a:r>
          </a:p>
          <a:p>
            <a:pPr marL="971550" lvl="1" indent="-457200" algn="just">
              <a:buFont typeface="Arial" panose="020B0604020202020204" pitchFamily="34" charset="0"/>
              <a:buChar char="•"/>
            </a:pPr>
            <a:r>
              <a:rPr lang="en-GB" dirty="0"/>
              <a:t>BMD increase at 24 and 36 months, </a:t>
            </a:r>
          </a:p>
          <a:p>
            <a:pPr marL="971550" lvl="1" indent="-457200" algn="just">
              <a:buFont typeface="Arial" panose="020B0604020202020204" pitchFamily="34" charset="0"/>
              <a:buChar char="•"/>
            </a:pPr>
            <a:r>
              <a:rPr lang="en-GB" dirty="0"/>
              <a:t>The BMD loss,</a:t>
            </a:r>
          </a:p>
          <a:p>
            <a:pPr marL="971550" lvl="1" indent="-457200" algn="just">
              <a:buFont typeface="Arial" panose="020B0604020202020204" pitchFamily="34" charset="0"/>
              <a:buChar char="•"/>
            </a:pPr>
            <a:r>
              <a:rPr lang="en-GB" dirty="0"/>
              <a:t>The reduction of fractures risk (in particular vertebral fractures) at 24 and 36 months and </a:t>
            </a:r>
          </a:p>
          <a:p>
            <a:pPr marL="971550" lvl="1" indent="-457200" algn="just">
              <a:buFont typeface="Arial" panose="020B0604020202020204" pitchFamily="34" charset="0"/>
              <a:buChar char="•"/>
            </a:pPr>
            <a:r>
              <a:rPr lang="en-GB" dirty="0"/>
              <a:t>Safety (overall, serious adverse events – SAEs and discontinuation rate).</a:t>
            </a:r>
            <a:endParaRPr lang="en-IN" dirty="0"/>
          </a:p>
        </p:txBody>
      </p:sp>
      <p:sp>
        <p:nvSpPr>
          <p:cNvPr id="4" name="TextBox 3">
            <a:extLst>
              <a:ext uri="{FF2B5EF4-FFF2-40B4-BE49-F238E27FC236}">
                <a16:creationId xmlns:a16="http://schemas.microsoft.com/office/drawing/2014/main" id="{A076E119-C88A-B690-5ACB-7238EAF1DAD4}"/>
              </a:ext>
            </a:extLst>
          </p:cNvPr>
          <p:cNvSpPr txBox="1"/>
          <p:nvPr/>
        </p:nvSpPr>
        <p:spPr>
          <a:xfrm>
            <a:off x="5393636" y="646107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5582648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A8CD-6CCB-B93B-1F75-3E4FD149605C}"/>
              </a:ext>
            </a:extLst>
          </p:cNvPr>
          <p:cNvSpPr>
            <a:spLocks noGrp="1"/>
          </p:cNvSpPr>
          <p:nvPr>
            <p:ph type="title"/>
          </p:nvPr>
        </p:nvSpPr>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32F56BA5-B981-E15D-13DC-30DD3E555FE1}"/>
              </a:ext>
            </a:extLst>
          </p:cNvPr>
          <p:cNvSpPr>
            <a:spLocks noGrp="1"/>
          </p:cNvSpPr>
          <p:nvPr>
            <p:ph idx="1"/>
          </p:nvPr>
        </p:nvSpPr>
        <p:spPr/>
        <p:txBody>
          <a:bodyPr/>
          <a:lstStyle/>
          <a:p>
            <a:r>
              <a:rPr lang="en-IN" dirty="0"/>
              <a:t>RCT’s included: 3</a:t>
            </a:r>
          </a:p>
          <a:p>
            <a:r>
              <a:rPr lang="en-IN" dirty="0"/>
              <a:t>Trials with sample size more than 10 </a:t>
            </a:r>
          </a:p>
          <a:p>
            <a:r>
              <a:rPr lang="en-IN" dirty="0"/>
              <a:t>Prostate cancer patients</a:t>
            </a:r>
          </a:p>
          <a:p>
            <a:r>
              <a:rPr lang="en-IN" dirty="0"/>
              <a:t>Patients were treated with ADT</a:t>
            </a:r>
          </a:p>
          <a:p>
            <a:r>
              <a:rPr lang="en-GB" b="0" i="0" dirty="0">
                <a:solidFill>
                  <a:srgbClr val="212121"/>
                </a:solidFill>
                <a:effectLst/>
              </a:rPr>
              <a:t>Denosumab at the dose of 60 mg every six month or placebo. </a:t>
            </a:r>
            <a:endParaRPr lang="en-IN" dirty="0"/>
          </a:p>
        </p:txBody>
      </p:sp>
      <p:sp>
        <p:nvSpPr>
          <p:cNvPr id="4" name="TextBox 3">
            <a:extLst>
              <a:ext uri="{FF2B5EF4-FFF2-40B4-BE49-F238E27FC236}">
                <a16:creationId xmlns:a16="http://schemas.microsoft.com/office/drawing/2014/main" id="{1C723A2B-4D2A-8FD6-F6FD-A62CDC76C91E}"/>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273830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86D69-D538-16D4-43DA-7A97DE874F20}"/>
              </a:ext>
            </a:extLst>
          </p:cNvPr>
          <p:cNvSpPr>
            <a:spLocks noGrp="1"/>
          </p:cNvSpPr>
          <p:nvPr>
            <p:ph type="title"/>
          </p:nvPr>
        </p:nvSpPr>
        <p:spPr>
          <a:xfrm>
            <a:off x="839788" y="365125"/>
            <a:ext cx="10515600" cy="708301"/>
          </a:xfrm>
        </p:spPr>
        <p:txBody>
          <a:bodyPr>
            <a:normAutofit fontScale="90000"/>
          </a:bodyPr>
          <a:lstStyle/>
          <a:p>
            <a:r>
              <a:rPr lang="en-IN" dirty="0"/>
              <a:t>Osteoclast Activation &amp; Inhibition.</a:t>
            </a:r>
          </a:p>
        </p:txBody>
      </p:sp>
      <p:sp>
        <p:nvSpPr>
          <p:cNvPr id="8" name="Text Placeholder 7">
            <a:extLst>
              <a:ext uri="{FF2B5EF4-FFF2-40B4-BE49-F238E27FC236}">
                <a16:creationId xmlns:a16="http://schemas.microsoft.com/office/drawing/2014/main" id="{302D8C3C-34BC-FF83-31A3-6C4E6A0EEFF5}"/>
              </a:ext>
            </a:extLst>
          </p:cNvPr>
          <p:cNvSpPr>
            <a:spLocks noGrp="1"/>
          </p:cNvSpPr>
          <p:nvPr>
            <p:ph type="body" idx="1"/>
          </p:nvPr>
        </p:nvSpPr>
        <p:spPr>
          <a:xfrm>
            <a:off x="839788" y="1187831"/>
            <a:ext cx="5157787" cy="823912"/>
          </a:xfrm>
          <a:solidFill>
            <a:srgbClr val="002060"/>
          </a:solidFill>
        </p:spPr>
        <p:txBody>
          <a:bodyPr/>
          <a:lstStyle/>
          <a:p>
            <a:pPr algn="ctr"/>
            <a:r>
              <a:rPr lang="en-IN" dirty="0">
                <a:solidFill>
                  <a:schemeClr val="bg1"/>
                </a:solidFill>
              </a:rPr>
              <a:t>OSTEOCLAST ACTIVATION</a:t>
            </a:r>
          </a:p>
        </p:txBody>
      </p:sp>
      <p:sp>
        <p:nvSpPr>
          <p:cNvPr id="9" name="Content Placeholder 8">
            <a:extLst>
              <a:ext uri="{FF2B5EF4-FFF2-40B4-BE49-F238E27FC236}">
                <a16:creationId xmlns:a16="http://schemas.microsoft.com/office/drawing/2014/main" id="{930AA93A-D471-70F0-39E4-E541A97E6BC6}"/>
              </a:ext>
            </a:extLst>
          </p:cNvPr>
          <p:cNvSpPr>
            <a:spLocks noGrp="1"/>
          </p:cNvSpPr>
          <p:nvPr>
            <p:ph sz="half" idx="2"/>
          </p:nvPr>
        </p:nvSpPr>
        <p:spPr>
          <a:xfrm>
            <a:off x="836612" y="2126148"/>
            <a:ext cx="5160963" cy="4063515"/>
          </a:xfrm>
          <a:ln>
            <a:solidFill>
              <a:srgbClr val="002060"/>
            </a:solidFill>
          </a:ln>
        </p:spPr>
        <p:txBody>
          <a:bodyPr>
            <a:normAutofit/>
          </a:bodyPr>
          <a:lstStyle/>
          <a:p>
            <a:pPr marL="0" indent="0">
              <a:lnSpc>
                <a:spcPct val="100000"/>
              </a:lnSpc>
              <a:buNone/>
            </a:pPr>
            <a:r>
              <a:rPr lang="en-GB" b="1" i="0" dirty="0">
                <a:effectLst/>
              </a:rPr>
              <a:t>Molecules that stimulate bone resorption</a:t>
            </a:r>
          </a:p>
          <a:p>
            <a:pPr lvl="1" fontAlgn="base">
              <a:lnSpc>
                <a:spcPct val="100000"/>
              </a:lnSpc>
              <a:buFont typeface="Arial" panose="020B0604020202020204" pitchFamily="34" charset="0"/>
              <a:buChar char="•"/>
            </a:pPr>
            <a:r>
              <a:rPr lang="en-GB" b="0" i="0" dirty="0">
                <a:effectLst/>
              </a:rPr>
              <a:t>RANKL </a:t>
            </a:r>
          </a:p>
          <a:p>
            <a:pPr lvl="1" fontAlgn="base">
              <a:lnSpc>
                <a:spcPct val="100000"/>
              </a:lnSpc>
              <a:buFont typeface="Arial" panose="020B0604020202020204" pitchFamily="34" charset="0"/>
              <a:buChar char="•"/>
            </a:pPr>
            <a:r>
              <a:rPr lang="en-GB" b="0" i="0" dirty="0">
                <a:effectLst/>
              </a:rPr>
              <a:t>PTH</a:t>
            </a:r>
          </a:p>
          <a:p>
            <a:pPr lvl="1" fontAlgn="base">
              <a:lnSpc>
                <a:spcPct val="100000"/>
              </a:lnSpc>
              <a:buFont typeface="Arial" panose="020B0604020202020204" pitchFamily="34" charset="0"/>
              <a:buChar char="•"/>
            </a:pPr>
            <a:r>
              <a:rPr lang="en-IN" b="0" i="0" dirty="0">
                <a:effectLst/>
              </a:rPr>
              <a:t>interleukin 1 (IL-1)</a:t>
            </a:r>
          </a:p>
          <a:p>
            <a:pPr lvl="1" fontAlgn="base">
              <a:lnSpc>
                <a:spcPct val="100000"/>
              </a:lnSpc>
              <a:buFont typeface="Arial" panose="020B0604020202020204" pitchFamily="34" charset="0"/>
              <a:buChar char="•"/>
            </a:pPr>
            <a:r>
              <a:rPr lang="en-IN" b="0" i="0" dirty="0">
                <a:effectLst/>
              </a:rPr>
              <a:t>1,25 dihydroxy vitamin D</a:t>
            </a:r>
          </a:p>
          <a:p>
            <a:pPr lvl="1" fontAlgn="base">
              <a:lnSpc>
                <a:spcPct val="100000"/>
              </a:lnSpc>
              <a:buFont typeface="Arial" panose="020B0604020202020204" pitchFamily="34" charset="0"/>
              <a:buChar char="•"/>
            </a:pPr>
            <a:r>
              <a:rPr lang="en-IN" b="0" i="0" dirty="0">
                <a:effectLst/>
              </a:rPr>
              <a:t>prostaglandin E2</a:t>
            </a:r>
          </a:p>
          <a:p>
            <a:pPr lvl="1" fontAlgn="base">
              <a:lnSpc>
                <a:spcPct val="100000"/>
              </a:lnSpc>
              <a:buFont typeface="Arial" panose="020B0604020202020204" pitchFamily="34" charset="0"/>
              <a:buChar char="•"/>
            </a:pPr>
            <a:r>
              <a:rPr lang="en-IN" b="0" i="0" dirty="0">
                <a:effectLst/>
              </a:rPr>
              <a:t>IL-6 (myeloma)</a:t>
            </a:r>
          </a:p>
          <a:p>
            <a:pPr lvl="1" fontAlgn="base">
              <a:lnSpc>
                <a:spcPct val="100000"/>
              </a:lnSpc>
              <a:buFont typeface="Arial" panose="020B0604020202020204" pitchFamily="34" charset="0"/>
              <a:buChar char="•"/>
            </a:pPr>
            <a:r>
              <a:rPr lang="en-IN" b="0" i="0" dirty="0">
                <a:effectLst/>
              </a:rPr>
              <a:t>MIP-1A (myeloma)</a:t>
            </a:r>
          </a:p>
          <a:p>
            <a:pPr lvl="1" fontAlgn="base">
              <a:lnSpc>
                <a:spcPct val="120000"/>
              </a:lnSpc>
              <a:buFont typeface="Arial" panose="020B0604020202020204" pitchFamily="34" charset="0"/>
              <a:buChar char="•"/>
            </a:pPr>
            <a:endParaRPr lang="en-GB" b="0" i="0" dirty="0">
              <a:solidFill>
                <a:srgbClr val="232323"/>
              </a:solidFill>
              <a:effectLst/>
            </a:endParaRPr>
          </a:p>
          <a:p>
            <a:pPr>
              <a:lnSpc>
                <a:spcPct val="120000"/>
              </a:lnSpc>
            </a:pPr>
            <a:endParaRPr lang="en-IN" dirty="0"/>
          </a:p>
        </p:txBody>
      </p:sp>
      <p:sp>
        <p:nvSpPr>
          <p:cNvPr id="10" name="Text Placeholder 9">
            <a:extLst>
              <a:ext uri="{FF2B5EF4-FFF2-40B4-BE49-F238E27FC236}">
                <a16:creationId xmlns:a16="http://schemas.microsoft.com/office/drawing/2014/main" id="{D59FF553-9B63-2E2E-D81B-CA8C23AD64AD}"/>
              </a:ext>
            </a:extLst>
          </p:cNvPr>
          <p:cNvSpPr>
            <a:spLocks noGrp="1"/>
          </p:cNvSpPr>
          <p:nvPr>
            <p:ph type="body" sz="quarter" idx="3"/>
          </p:nvPr>
        </p:nvSpPr>
        <p:spPr>
          <a:xfrm>
            <a:off x="6169024" y="1187831"/>
            <a:ext cx="5183188" cy="823912"/>
          </a:xfrm>
          <a:solidFill>
            <a:srgbClr val="002060"/>
          </a:solidFill>
        </p:spPr>
        <p:txBody>
          <a:bodyPr/>
          <a:lstStyle/>
          <a:p>
            <a:pPr algn="ctr"/>
            <a:r>
              <a:rPr lang="en-IN" dirty="0">
                <a:solidFill>
                  <a:schemeClr val="bg1"/>
                </a:solidFill>
              </a:rPr>
              <a:t>OSTEOCLAST INHIBITION</a:t>
            </a:r>
          </a:p>
        </p:txBody>
      </p:sp>
      <p:sp>
        <p:nvSpPr>
          <p:cNvPr id="11" name="Content Placeholder 10">
            <a:extLst>
              <a:ext uri="{FF2B5EF4-FFF2-40B4-BE49-F238E27FC236}">
                <a16:creationId xmlns:a16="http://schemas.microsoft.com/office/drawing/2014/main" id="{48CDAB94-5A0B-68EA-51C1-D321B3AE5F93}"/>
              </a:ext>
            </a:extLst>
          </p:cNvPr>
          <p:cNvSpPr>
            <a:spLocks noGrp="1"/>
          </p:cNvSpPr>
          <p:nvPr>
            <p:ph sz="quarter" idx="4"/>
          </p:nvPr>
        </p:nvSpPr>
        <p:spPr>
          <a:xfrm>
            <a:off x="6194427" y="2126148"/>
            <a:ext cx="5138736" cy="4063515"/>
          </a:xfrm>
          <a:ln>
            <a:solidFill>
              <a:srgbClr val="002060"/>
            </a:solidFill>
          </a:ln>
        </p:spPr>
        <p:txBody>
          <a:bodyPr>
            <a:normAutofit/>
          </a:bodyPr>
          <a:lstStyle/>
          <a:p>
            <a:pPr marL="0" indent="0">
              <a:lnSpc>
                <a:spcPct val="120000"/>
              </a:lnSpc>
              <a:buNone/>
            </a:pPr>
            <a:r>
              <a:rPr lang="en-GB" b="1" dirty="0"/>
              <a:t>Molecules that inhibit bone resorption</a:t>
            </a:r>
            <a:endParaRPr lang="en-IN" b="1" dirty="0"/>
          </a:p>
          <a:p>
            <a:pPr lvl="1" algn="just">
              <a:lnSpc>
                <a:spcPct val="100000"/>
              </a:lnSpc>
            </a:pPr>
            <a:r>
              <a:rPr lang="en-IN" dirty="0"/>
              <a:t>Oosteoprotegerin (OPG)</a:t>
            </a:r>
          </a:p>
          <a:p>
            <a:pPr lvl="1" algn="just">
              <a:lnSpc>
                <a:spcPct val="100000"/>
              </a:lnSpc>
            </a:pPr>
            <a:r>
              <a:rPr lang="en-IN" dirty="0"/>
              <a:t>Calcitonin </a:t>
            </a:r>
          </a:p>
          <a:p>
            <a:pPr lvl="1" algn="just">
              <a:lnSpc>
                <a:spcPct val="100000"/>
              </a:lnSpc>
            </a:pPr>
            <a:r>
              <a:rPr lang="en-IN" dirty="0"/>
              <a:t>Estrogen </a:t>
            </a:r>
          </a:p>
          <a:p>
            <a:pPr lvl="1" algn="just">
              <a:lnSpc>
                <a:spcPct val="100000"/>
              </a:lnSpc>
            </a:pPr>
            <a:r>
              <a:rPr lang="en-IN" dirty="0"/>
              <a:t>Inhibits activation of adenylyl cyclase</a:t>
            </a:r>
          </a:p>
          <a:p>
            <a:pPr lvl="1" algn="just">
              <a:lnSpc>
                <a:spcPct val="100000"/>
              </a:lnSpc>
            </a:pPr>
            <a:r>
              <a:rPr lang="en-IN" dirty="0"/>
              <a:t>transforming growth factor beta (TGF beta) </a:t>
            </a:r>
          </a:p>
          <a:p>
            <a:pPr lvl="1" algn="just">
              <a:lnSpc>
                <a:spcPct val="100000"/>
              </a:lnSpc>
            </a:pPr>
            <a:r>
              <a:rPr lang="en-IN" dirty="0"/>
              <a:t>Interleukin 10 (IL-10)</a:t>
            </a:r>
          </a:p>
        </p:txBody>
      </p:sp>
      <p:sp>
        <p:nvSpPr>
          <p:cNvPr id="12" name="Rectangle 11">
            <a:extLst>
              <a:ext uri="{FF2B5EF4-FFF2-40B4-BE49-F238E27FC236}">
                <a16:creationId xmlns:a16="http://schemas.microsoft.com/office/drawing/2014/main" id="{56A7C6B3-287E-1AAA-7D8B-9E16A8CF86BA}"/>
              </a:ext>
            </a:extLst>
          </p:cNvPr>
          <p:cNvSpPr/>
          <p:nvPr/>
        </p:nvSpPr>
        <p:spPr>
          <a:xfrm>
            <a:off x="1762540" y="2650435"/>
            <a:ext cx="1232452" cy="954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AB98CFA-3FAB-314B-E64D-8D3D17D7AB72}"/>
              </a:ext>
            </a:extLst>
          </p:cNvPr>
          <p:cNvSpPr/>
          <p:nvPr/>
        </p:nvSpPr>
        <p:spPr>
          <a:xfrm>
            <a:off x="6637475" y="2650435"/>
            <a:ext cx="3394421" cy="1060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286685" y="6436951"/>
            <a:ext cx="6096000" cy="276999"/>
          </a:xfrm>
          <a:prstGeom prst="rect">
            <a:avLst/>
          </a:prstGeom>
        </p:spPr>
        <p:txBody>
          <a:bodyPr>
            <a:spAutoFit/>
          </a:bodyPr>
          <a:lstStyle/>
          <a:p>
            <a:pPr algn="r"/>
            <a:r>
              <a:rPr lang="en-US" sz="1200" dirty="0"/>
              <a:t>https://www.orthobullets.com/basic-science/9010/bone-signaling-and-rankl</a:t>
            </a:r>
          </a:p>
        </p:txBody>
      </p:sp>
    </p:spTree>
    <p:extLst>
      <p:ext uri="{BB962C8B-B14F-4D97-AF65-F5344CB8AC3E}">
        <p14:creationId xmlns:p14="http://schemas.microsoft.com/office/powerpoint/2010/main" val="16369406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0C93-DE9A-09DA-5DC3-8E17FB9E4EFB}"/>
              </a:ext>
            </a:extLst>
          </p:cNvPr>
          <p:cNvSpPr>
            <a:spLocks noGrp="1"/>
          </p:cNvSpPr>
          <p:nvPr>
            <p:ph type="title"/>
          </p:nvPr>
        </p:nvSpPr>
        <p:spPr/>
        <p:txBody>
          <a:bodyPr>
            <a:normAutofit fontScale="90000"/>
          </a:bodyPr>
          <a:lstStyle/>
          <a:p>
            <a:r>
              <a:rPr lang="en-IN" dirty="0"/>
              <a:t>Result</a:t>
            </a:r>
          </a:p>
        </p:txBody>
      </p:sp>
      <p:sp>
        <p:nvSpPr>
          <p:cNvPr id="3" name="Content Placeholder 2">
            <a:extLst>
              <a:ext uri="{FF2B5EF4-FFF2-40B4-BE49-F238E27FC236}">
                <a16:creationId xmlns:a16="http://schemas.microsoft.com/office/drawing/2014/main" id="{FB13C873-FAD6-B7AB-3896-78C7CAFE4ED7}"/>
              </a:ext>
            </a:extLst>
          </p:cNvPr>
          <p:cNvSpPr>
            <a:spLocks noGrp="1"/>
          </p:cNvSpPr>
          <p:nvPr>
            <p:ph idx="1"/>
          </p:nvPr>
        </p:nvSpPr>
        <p:spPr/>
        <p:txBody>
          <a:bodyPr/>
          <a:lstStyle/>
          <a:p>
            <a:r>
              <a:rPr lang="en-GB" dirty="0">
                <a:highlight>
                  <a:srgbClr val="FFFF00"/>
                </a:highlight>
              </a:rPr>
              <a:t>Reduction of the BMD loss up to 36 months </a:t>
            </a:r>
            <a:r>
              <a:rPr lang="en-GB" dirty="0"/>
              <a:t>both at the lumbar and femoral level </a:t>
            </a:r>
          </a:p>
          <a:p>
            <a:r>
              <a:rPr lang="en-GB" dirty="0">
                <a:highlight>
                  <a:srgbClr val="FFFF00"/>
                </a:highlight>
              </a:rPr>
              <a:t>BMD increase </a:t>
            </a:r>
            <a:r>
              <a:rPr lang="en-GB" dirty="0"/>
              <a:t>both at 24 and 36 months. </a:t>
            </a:r>
          </a:p>
          <a:p>
            <a:r>
              <a:rPr lang="en-GB" dirty="0">
                <a:highlight>
                  <a:srgbClr val="FFFF00"/>
                </a:highlight>
              </a:rPr>
              <a:t>Reduction in the number of new vertebral and femoral fractures </a:t>
            </a:r>
            <a:r>
              <a:rPr lang="en-GB" dirty="0"/>
              <a:t>at 24 and 36 months. </a:t>
            </a:r>
          </a:p>
          <a:p>
            <a:r>
              <a:rPr lang="en-GB" dirty="0">
                <a:highlight>
                  <a:srgbClr val="FFFF00"/>
                </a:highlight>
              </a:rPr>
              <a:t>Denosumab did not affect both the SAEs and therapy discontinuation risk.</a:t>
            </a:r>
            <a:endParaRPr lang="en-IN" dirty="0">
              <a:highlight>
                <a:srgbClr val="FFFF00"/>
              </a:highlight>
            </a:endParaRPr>
          </a:p>
        </p:txBody>
      </p:sp>
      <p:sp>
        <p:nvSpPr>
          <p:cNvPr id="4" name="TextBox 3">
            <a:extLst>
              <a:ext uri="{FF2B5EF4-FFF2-40B4-BE49-F238E27FC236}">
                <a16:creationId xmlns:a16="http://schemas.microsoft.com/office/drawing/2014/main" id="{B8CD1EDA-5F0C-2C8A-65A7-8CA486F62D58}"/>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12135265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212E-BD80-4380-74C7-36ACCEE6D3D3}"/>
              </a:ext>
            </a:extLst>
          </p:cNvPr>
          <p:cNvSpPr>
            <a:spLocks noGrp="1"/>
          </p:cNvSpPr>
          <p:nvPr>
            <p:ph type="title"/>
          </p:nvPr>
        </p:nvSpPr>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11326277-7BD1-EB00-0C9A-2C4970CEB398}"/>
              </a:ext>
            </a:extLst>
          </p:cNvPr>
          <p:cNvSpPr>
            <a:spLocks noGrp="1"/>
          </p:cNvSpPr>
          <p:nvPr>
            <p:ph idx="1"/>
          </p:nvPr>
        </p:nvSpPr>
        <p:spPr>
          <a:xfrm>
            <a:off x="838200" y="1388824"/>
            <a:ext cx="10515600" cy="1861143"/>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a:normAutofit lnSpcReduction="10000"/>
          </a:bodyPr>
          <a:lstStyle/>
          <a:p>
            <a:pPr marL="0" indent="0" algn="just">
              <a:buNone/>
            </a:pPr>
            <a:r>
              <a:rPr lang="en-GB" dirty="0">
                <a:highlight>
                  <a:srgbClr val="FFFF00"/>
                </a:highlight>
              </a:rPr>
              <a:t>Denosumab administration can be considered effective and safe in the prevention and management of the above mentioned adverse events related to hormonal therapies designed for </a:t>
            </a:r>
            <a:r>
              <a:rPr lang="en-GB" dirty="0"/>
              <a:t>breast and </a:t>
            </a:r>
            <a:r>
              <a:rPr lang="en-GB" dirty="0">
                <a:highlight>
                  <a:srgbClr val="FFFF00"/>
                </a:highlight>
              </a:rPr>
              <a:t>prostate tumours.</a:t>
            </a:r>
            <a:endParaRPr lang="en-IN" dirty="0">
              <a:highlight>
                <a:srgbClr val="FFFF00"/>
              </a:highlight>
            </a:endParaRPr>
          </a:p>
        </p:txBody>
      </p:sp>
      <p:sp>
        <p:nvSpPr>
          <p:cNvPr id="5" name="TextBox 4">
            <a:extLst>
              <a:ext uri="{FF2B5EF4-FFF2-40B4-BE49-F238E27FC236}">
                <a16:creationId xmlns:a16="http://schemas.microsoft.com/office/drawing/2014/main" id="{262288A3-2750-CB0F-8045-399B538F7D05}"/>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250274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4ED82220-9675-8CA3-D822-8150BFC0CB57}"/>
              </a:ext>
            </a:extLst>
          </p:cNvPr>
          <p:cNvSpPr/>
          <p:nvPr/>
        </p:nvSpPr>
        <p:spPr>
          <a:xfrm>
            <a:off x="736519" y="576657"/>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4</a:t>
            </a:r>
          </a:p>
        </p:txBody>
      </p:sp>
      <p:pic>
        <p:nvPicPr>
          <p:cNvPr id="2" name="Picture 1">
            <a:extLst>
              <a:ext uri="{FF2B5EF4-FFF2-40B4-BE49-F238E27FC236}">
                <a16:creationId xmlns:a16="http://schemas.microsoft.com/office/drawing/2014/main" id="{4ED7DE78-F66C-F9B3-9E46-6AC0F26659C7}"/>
              </a:ext>
            </a:extLst>
          </p:cNvPr>
          <p:cNvPicPr>
            <a:picLocks noChangeAspect="1"/>
          </p:cNvPicPr>
          <p:nvPr/>
        </p:nvPicPr>
        <p:blipFill>
          <a:blip r:embed="rId2"/>
          <a:stretch>
            <a:fillRect/>
          </a:stretch>
        </p:blipFill>
        <p:spPr>
          <a:xfrm>
            <a:off x="762022" y="1447487"/>
            <a:ext cx="10667956" cy="4208189"/>
          </a:xfrm>
          <a:prstGeom prst="rect">
            <a:avLst/>
          </a:prstGeom>
        </p:spPr>
      </p:pic>
      <p:sp>
        <p:nvSpPr>
          <p:cNvPr id="3" name="Rectangle 2">
            <a:extLst>
              <a:ext uri="{FF2B5EF4-FFF2-40B4-BE49-F238E27FC236}">
                <a16:creationId xmlns:a16="http://schemas.microsoft.com/office/drawing/2014/main" id="{EAEBA86C-E5F7-8AA3-DE41-9E66694CEEB7}"/>
              </a:ext>
            </a:extLst>
          </p:cNvPr>
          <p:cNvSpPr/>
          <p:nvPr/>
        </p:nvSpPr>
        <p:spPr>
          <a:xfrm>
            <a:off x="3347581" y="3809358"/>
            <a:ext cx="7744489" cy="407169"/>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F8AA66E-5806-4814-4B63-123A4609B536}"/>
              </a:ext>
            </a:extLst>
          </p:cNvPr>
          <p:cNvSpPr/>
          <p:nvPr/>
        </p:nvSpPr>
        <p:spPr>
          <a:xfrm>
            <a:off x="3347581" y="3403601"/>
            <a:ext cx="7744489" cy="407170"/>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DA2A65A-67C7-36AC-EA14-B0FF3846D3B7}"/>
              </a:ext>
            </a:extLst>
          </p:cNvPr>
          <p:cNvSpPr/>
          <p:nvPr/>
        </p:nvSpPr>
        <p:spPr>
          <a:xfrm>
            <a:off x="3357875" y="4216527"/>
            <a:ext cx="2076226" cy="296396"/>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99896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B4D4-139C-7F20-3934-18416862AEF9}"/>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00128AA0-4CF6-4181-525F-2D850F3B6F11}"/>
              </a:ext>
            </a:extLst>
          </p:cNvPr>
          <p:cNvSpPr>
            <a:spLocks noGrp="1"/>
          </p:cNvSpPr>
          <p:nvPr>
            <p:ph idx="1"/>
          </p:nvPr>
        </p:nvSpPr>
        <p:spPr>
          <a:xfrm>
            <a:off x="9150684" y="0"/>
            <a:ext cx="3041316" cy="6858000"/>
          </a:xfrm>
          <a:solidFill>
            <a:srgbClr val="002060"/>
          </a:solidFill>
        </p:spPr>
        <p:txBody>
          <a:bodyPr>
            <a:normAutofit/>
          </a:bodyPr>
          <a:lstStyle/>
          <a:p>
            <a:pPr marL="0" indent="0" algn="ctr">
              <a:buNone/>
            </a:pPr>
            <a:endParaRPr lang="en-IN" sz="3600" b="1" dirty="0">
              <a:solidFill>
                <a:schemeClr val="bg1"/>
              </a:solidFill>
            </a:endParaRPr>
          </a:p>
          <a:p>
            <a:pPr marL="0" indent="0" algn="ctr">
              <a:buNone/>
            </a:pPr>
            <a:endParaRPr lang="en-IN" sz="1800" b="1" dirty="0">
              <a:solidFill>
                <a:schemeClr val="bg1"/>
              </a:solidFill>
            </a:endParaRPr>
          </a:p>
          <a:p>
            <a:pPr marL="0" indent="0" algn="ctr">
              <a:buNone/>
            </a:pPr>
            <a:endParaRPr lang="en-IN" sz="3200" b="1" dirty="0">
              <a:solidFill>
                <a:schemeClr val="bg1"/>
              </a:solidFill>
            </a:endParaRPr>
          </a:p>
          <a:p>
            <a:pPr marL="0" indent="0" algn="ctr">
              <a:buNone/>
            </a:pPr>
            <a:r>
              <a:rPr lang="en-IN" sz="3600" b="1" dirty="0">
                <a:solidFill>
                  <a:srgbClr val="FFFF00"/>
                </a:solidFill>
              </a:rPr>
              <a:t>RESULT</a:t>
            </a:r>
          </a:p>
          <a:p>
            <a:pPr marL="0" indent="0" algn="ctr">
              <a:lnSpc>
                <a:spcPct val="100000"/>
              </a:lnSpc>
              <a:buNone/>
            </a:pPr>
            <a:r>
              <a:rPr lang="en-GB" sz="3600" b="1" dirty="0">
                <a:solidFill>
                  <a:schemeClr val="bg1"/>
                </a:solidFill>
              </a:rPr>
              <a:t>Breast cancer with bone metastases</a:t>
            </a:r>
          </a:p>
          <a:p>
            <a:pPr marL="0" indent="0" algn="ctr">
              <a:buNone/>
            </a:pPr>
            <a:endParaRPr lang="en-IN" sz="3600" b="1" dirty="0">
              <a:solidFill>
                <a:schemeClr val="bg1"/>
              </a:solidFill>
            </a:endParaRPr>
          </a:p>
        </p:txBody>
      </p:sp>
      <p:pic>
        <p:nvPicPr>
          <p:cNvPr id="7" name="Picture 6">
            <a:extLst>
              <a:ext uri="{FF2B5EF4-FFF2-40B4-BE49-F238E27FC236}">
                <a16:creationId xmlns:a16="http://schemas.microsoft.com/office/drawing/2014/main" id="{D2DDC8DE-A435-9C5F-68A5-F4202BC668E3}"/>
              </a:ext>
            </a:extLst>
          </p:cNvPr>
          <p:cNvPicPr>
            <a:picLocks noChangeAspect="1"/>
          </p:cNvPicPr>
          <p:nvPr/>
        </p:nvPicPr>
        <p:blipFill>
          <a:blip r:embed="rId2"/>
          <a:stretch>
            <a:fillRect/>
          </a:stretch>
        </p:blipFill>
        <p:spPr>
          <a:xfrm>
            <a:off x="-1" y="2295"/>
            <a:ext cx="9150685" cy="6855705"/>
          </a:xfrm>
          <a:prstGeom prst="rect">
            <a:avLst/>
          </a:prstGeom>
        </p:spPr>
      </p:pic>
      <p:sp>
        <p:nvSpPr>
          <p:cNvPr id="9" name="TextBox 8">
            <a:extLst>
              <a:ext uri="{FF2B5EF4-FFF2-40B4-BE49-F238E27FC236}">
                <a16:creationId xmlns:a16="http://schemas.microsoft.com/office/drawing/2014/main" id="{AC0EE930-7501-D537-A3AC-E5C01F77BBB1}"/>
              </a:ext>
            </a:extLst>
          </p:cNvPr>
          <p:cNvSpPr txBox="1"/>
          <p:nvPr/>
        </p:nvSpPr>
        <p:spPr>
          <a:xfrm>
            <a:off x="6099371" y="6640261"/>
            <a:ext cx="6102626" cy="215444"/>
          </a:xfrm>
          <a:prstGeom prst="rect">
            <a:avLst/>
          </a:prstGeom>
          <a:noFill/>
        </p:spPr>
        <p:txBody>
          <a:bodyPr wrap="square">
            <a:spAutoFit/>
          </a:bodyPr>
          <a:lstStyle/>
          <a:p>
            <a:pPr algn="r"/>
            <a:r>
              <a:rPr lang="en-GB" sz="800" dirty="0">
                <a:solidFill>
                  <a:schemeClr val="bg1"/>
                </a:solidFill>
              </a:rPr>
              <a:t> Journal of Clinical Oncology 28, no. 35 (December 10, 2010) 5132-5139</a:t>
            </a:r>
            <a:endParaRPr lang="en-IN" sz="800" dirty="0">
              <a:solidFill>
                <a:schemeClr val="bg1"/>
              </a:solidFill>
            </a:endParaRPr>
          </a:p>
        </p:txBody>
      </p:sp>
    </p:spTree>
    <p:extLst>
      <p:ext uri="{BB962C8B-B14F-4D97-AF65-F5344CB8AC3E}">
        <p14:creationId xmlns:p14="http://schemas.microsoft.com/office/powerpoint/2010/main" val="3620448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CE3E-E946-1BEC-A694-CA4A158D6734}"/>
              </a:ext>
            </a:extLst>
          </p:cNvPr>
          <p:cNvSpPr>
            <a:spLocks noGrp="1"/>
          </p:cNvSpPr>
          <p:nvPr>
            <p:ph type="title"/>
          </p:nvPr>
        </p:nvSpPr>
        <p:spPr/>
        <p:txBody>
          <a:bodyPr>
            <a:normAutofit fontScale="90000"/>
          </a:bodyPr>
          <a:lstStyle/>
          <a:p>
            <a:r>
              <a:rPr lang="en-IN" dirty="0"/>
              <a:t>Result</a:t>
            </a:r>
          </a:p>
        </p:txBody>
      </p:sp>
      <p:pic>
        <p:nvPicPr>
          <p:cNvPr id="5" name="Picture 4">
            <a:extLst>
              <a:ext uri="{FF2B5EF4-FFF2-40B4-BE49-F238E27FC236}">
                <a16:creationId xmlns:a16="http://schemas.microsoft.com/office/drawing/2014/main" id="{A5FBF5DE-859A-6F07-DADB-8022332E0BB6}"/>
              </a:ext>
            </a:extLst>
          </p:cNvPr>
          <p:cNvPicPr>
            <a:picLocks noChangeAspect="1"/>
          </p:cNvPicPr>
          <p:nvPr/>
        </p:nvPicPr>
        <p:blipFill>
          <a:blip r:embed="rId2"/>
          <a:stretch>
            <a:fillRect/>
          </a:stretch>
        </p:blipFill>
        <p:spPr>
          <a:xfrm>
            <a:off x="838200" y="1345648"/>
            <a:ext cx="10515600" cy="2921552"/>
          </a:xfrm>
          <a:prstGeom prst="rect">
            <a:avLst/>
          </a:prstGeom>
        </p:spPr>
      </p:pic>
      <p:sp>
        <p:nvSpPr>
          <p:cNvPr id="7" name="TextBox 6">
            <a:extLst>
              <a:ext uri="{FF2B5EF4-FFF2-40B4-BE49-F238E27FC236}">
                <a16:creationId xmlns:a16="http://schemas.microsoft.com/office/drawing/2014/main" id="{AEBCF29C-0D5A-FC66-F534-971A8BB7B607}"/>
              </a:ext>
            </a:extLst>
          </p:cNvPr>
          <p:cNvSpPr txBox="1"/>
          <p:nvPr/>
        </p:nvSpPr>
        <p:spPr>
          <a:xfrm>
            <a:off x="838201" y="4267200"/>
            <a:ext cx="10515599" cy="181588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sz="2800" b="1" dirty="0">
                <a:solidFill>
                  <a:schemeClr val="bg1"/>
                </a:solidFill>
                <a:latin typeface="Browallia New" panose="020B0604020202020204" pitchFamily="34" charset="-34"/>
                <a:cs typeface="Browallia New" panose="020B0604020202020204" pitchFamily="34" charset="-34"/>
              </a:rPr>
              <a:t>Denosumab was superior to zoledronic acid in delaying or preventing SREs in patients with breast cancer metastatic to bone and was generally well tolerated. </a:t>
            </a:r>
          </a:p>
          <a:p>
            <a:pPr algn="ctr"/>
            <a:r>
              <a:rPr lang="en-GB" sz="2800" b="1" dirty="0">
                <a:solidFill>
                  <a:schemeClr val="bg1"/>
                </a:solidFill>
                <a:latin typeface="Browallia New" panose="020B0604020202020204" pitchFamily="34" charset="-34"/>
                <a:cs typeface="Browallia New" panose="020B0604020202020204" pitchFamily="34" charset="-34"/>
              </a:rPr>
              <a:t>With the convenience of a subcutaneous injection and no requirement for renal monitoring, denosumab represents a potential treatment option for patients with bone metastases</a:t>
            </a:r>
            <a:endParaRPr lang="en-IN" sz="2800" b="1" dirty="0">
              <a:solidFill>
                <a:schemeClr val="bg1"/>
              </a:solidFill>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22220558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4ED82220-9675-8CA3-D822-8150BFC0CB57}"/>
              </a:ext>
            </a:extLst>
          </p:cNvPr>
          <p:cNvSpPr/>
          <p:nvPr/>
        </p:nvSpPr>
        <p:spPr>
          <a:xfrm>
            <a:off x="736519" y="576657"/>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5</a:t>
            </a:r>
          </a:p>
        </p:txBody>
      </p:sp>
      <p:pic>
        <p:nvPicPr>
          <p:cNvPr id="4" name="Picture 3">
            <a:extLst>
              <a:ext uri="{FF2B5EF4-FFF2-40B4-BE49-F238E27FC236}">
                <a16:creationId xmlns:a16="http://schemas.microsoft.com/office/drawing/2014/main" id="{EAF0FF83-0905-3C38-9A1E-1B39ADDC9264}"/>
              </a:ext>
            </a:extLst>
          </p:cNvPr>
          <p:cNvPicPr>
            <a:picLocks noChangeAspect="1"/>
          </p:cNvPicPr>
          <p:nvPr/>
        </p:nvPicPr>
        <p:blipFill>
          <a:blip r:embed="rId2"/>
          <a:stretch>
            <a:fillRect/>
          </a:stretch>
        </p:blipFill>
        <p:spPr>
          <a:xfrm>
            <a:off x="1041877" y="1251707"/>
            <a:ext cx="10108246" cy="4552745"/>
          </a:xfrm>
          <a:prstGeom prst="rect">
            <a:avLst/>
          </a:prstGeom>
        </p:spPr>
      </p:pic>
      <p:sp>
        <p:nvSpPr>
          <p:cNvPr id="5" name="Rectangle 4">
            <a:extLst>
              <a:ext uri="{FF2B5EF4-FFF2-40B4-BE49-F238E27FC236}">
                <a16:creationId xmlns:a16="http://schemas.microsoft.com/office/drawing/2014/main" id="{A52CF0AC-D85F-64EA-DDC2-7F23528E01FF}"/>
              </a:ext>
            </a:extLst>
          </p:cNvPr>
          <p:cNvSpPr/>
          <p:nvPr/>
        </p:nvSpPr>
        <p:spPr>
          <a:xfrm>
            <a:off x="1047946" y="3313043"/>
            <a:ext cx="298174" cy="1656522"/>
          </a:xfrm>
          <a:prstGeom prst="rect">
            <a:avLst/>
          </a:prstGeom>
          <a:solidFill>
            <a:srgbClr val="334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D3DC422-D9AA-C040-4ED6-E2AA2C45F59E}"/>
              </a:ext>
            </a:extLst>
          </p:cNvPr>
          <p:cNvSpPr/>
          <p:nvPr/>
        </p:nvSpPr>
        <p:spPr>
          <a:xfrm>
            <a:off x="10681252" y="2140226"/>
            <a:ext cx="462802" cy="947531"/>
          </a:xfrm>
          <a:prstGeom prst="rect">
            <a:avLst/>
          </a:prstGeom>
          <a:solidFill>
            <a:srgbClr val="51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A746EA7-74CF-72ED-BCA8-DD4F59F663A3}"/>
              </a:ext>
            </a:extLst>
          </p:cNvPr>
          <p:cNvSpPr/>
          <p:nvPr/>
        </p:nvSpPr>
        <p:spPr>
          <a:xfrm>
            <a:off x="9037983" y="1251707"/>
            <a:ext cx="2332382" cy="45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13A3A77-76DF-E087-26E0-B75763D9FB12}"/>
              </a:ext>
            </a:extLst>
          </p:cNvPr>
          <p:cNvSpPr/>
          <p:nvPr/>
        </p:nvSpPr>
        <p:spPr>
          <a:xfrm>
            <a:off x="3440346" y="3578087"/>
            <a:ext cx="4444698" cy="37106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DF58C9E-904D-0302-D1C7-A95583B2BAA2}"/>
              </a:ext>
            </a:extLst>
          </p:cNvPr>
          <p:cNvSpPr/>
          <p:nvPr/>
        </p:nvSpPr>
        <p:spPr>
          <a:xfrm>
            <a:off x="2115129" y="3107999"/>
            <a:ext cx="4444698" cy="470088"/>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EC49C0B-3D81-F544-F725-935CD4201AF4}"/>
              </a:ext>
            </a:extLst>
          </p:cNvPr>
          <p:cNvSpPr/>
          <p:nvPr/>
        </p:nvSpPr>
        <p:spPr>
          <a:xfrm>
            <a:off x="8592482" y="3123435"/>
            <a:ext cx="2234543" cy="342197"/>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72956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93AB-FB32-CC85-6FD0-DCA4AB92E7D6}"/>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E23F8E3-2952-59DE-C778-204BF4CD96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ADF47B-A24C-3451-AD33-4F121AD49095}"/>
              </a:ext>
            </a:extLst>
          </p:cNvPr>
          <p:cNvPicPr>
            <a:picLocks noChangeAspect="1"/>
          </p:cNvPicPr>
          <p:nvPr/>
        </p:nvPicPr>
        <p:blipFill>
          <a:blip r:embed="rId2"/>
          <a:stretch>
            <a:fillRect/>
          </a:stretch>
        </p:blipFill>
        <p:spPr>
          <a:xfrm>
            <a:off x="0" y="36443"/>
            <a:ext cx="8918160" cy="6821557"/>
          </a:xfrm>
          <a:prstGeom prst="rect">
            <a:avLst/>
          </a:prstGeom>
        </p:spPr>
      </p:pic>
      <p:sp>
        <p:nvSpPr>
          <p:cNvPr id="6" name="Content Placeholder 2">
            <a:extLst>
              <a:ext uri="{FF2B5EF4-FFF2-40B4-BE49-F238E27FC236}">
                <a16:creationId xmlns:a16="http://schemas.microsoft.com/office/drawing/2014/main" id="{24827E8B-8F3C-6B82-2D8E-068FA6D444F7}"/>
              </a:ext>
            </a:extLst>
          </p:cNvPr>
          <p:cNvSpPr txBox="1">
            <a:spLocks/>
          </p:cNvSpPr>
          <p:nvPr/>
        </p:nvSpPr>
        <p:spPr>
          <a:xfrm>
            <a:off x="9150684" y="0"/>
            <a:ext cx="3041316" cy="6858000"/>
          </a:xfrm>
          <a:prstGeom prst="rect">
            <a:avLst/>
          </a:prstGeom>
          <a:solidFill>
            <a:srgbClr val="002060"/>
          </a:solidFill>
        </p:spPr>
        <p:txBody>
          <a:bodyPr vert="horz" lIns="91440" tIns="45720" rIns="91440" bIns="45720" rtlCol="0">
            <a:normAutofit/>
          </a:bodyPr>
          <a:lst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j-lt"/>
              <a:buNone/>
            </a:pPr>
            <a:endParaRPr lang="en-IN" sz="3600" b="1" dirty="0">
              <a:solidFill>
                <a:schemeClr val="bg1"/>
              </a:solidFill>
            </a:endParaRPr>
          </a:p>
          <a:p>
            <a:pPr marL="0" indent="0" algn="ctr">
              <a:buFont typeface="+mj-lt"/>
              <a:buNone/>
            </a:pPr>
            <a:endParaRPr lang="en-IN" sz="1800" b="1" dirty="0">
              <a:solidFill>
                <a:schemeClr val="bg1"/>
              </a:solidFill>
            </a:endParaRPr>
          </a:p>
          <a:p>
            <a:pPr marL="0" indent="0" algn="ctr">
              <a:buFont typeface="+mj-lt"/>
              <a:buNone/>
            </a:pPr>
            <a:endParaRPr lang="en-IN" sz="2400" b="1" dirty="0">
              <a:solidFill>
                <a:schemeClr val="bg1"/>
              </a:solidFill>
            </a:endParaRPr>
          </a:p>
          <a:p>
            <a:pPr marL="0" indent="0" algn="ctr">
              <a:buFont typeface="+mj-lt"/>
              <a:buNone/>
            </a:pPr>
            <a:r>
              <a:rPr lang="en-IN" sz="3600" b="1" dirty="0">
                <a:solidFill>
                  <a:srgbClr val="FFFF00"/>
                </a:solidFill>
              </a:rPr>
              <a:t>RESULT</a:t>
            </a:r>
          </a:p>
          <a:p>
            <a:pPr marL="0" indent="0" algn="ctr">
              <a:lnSpc>
                <a:spcPct val="100000"/>
              </a:lnSpc>
              <a:buFont typeface="+mj-lt"/>
              <a:buNone/>
            </a:pPr>
            <a:r>
              <a:rPr lang="en-GB" sz="3600" b="1" dirty="0">
                <a:solidFill>
                  <a:schemeClr val="bg1"/>
                </a:solidFill>
              </a:rPr>
              <a:t>Prostate cancer with bone metastases</a:t>
            </a:r>
          </a:p>
          <a:p>
            <a:pPr marL="0" indent="0" algn="ctr">
              <a:buFont typeface="+mj-lt"/>
              <a:buNone/>
            </a:pPr>
            <a:endParaRPr lang="en-IN" sz="3600" b="1" dirty="0">
              <a:solidFill>
                <a:schemeClr val="bg1"/>
              </a:solidFill>
            </a:endParaRPr>
          </a:p>
        </p:txBody>
      </p:sp>
      <p:sp>
        <p:nvSpPr>
          <p:cNvPr id="8" name="TextBox 7">
            <a:extLst>
              <a:ext uri="{FF2B5EF4-FFF2-40B4-BE49-F238E27FC236}">
                <a16:creationId xmlns:a16="http://schemas.microsoft.com/office/drawing/2014/main" id="{B47E49D5-C59F-FB56-1EA9-921320069DA5}"/>
              </a:ext>
            </a:extLst>
          </p:cNvPr>
          <p:cNvSpPr txBox="1"/>
          <p:nvPr/>
        </p:nvSpPr>
        <p:spPr>
          <a:xfrm>
            <a:off x="9263604" y="6452428"/>
            <a:ext cx="2815476" cy="315710"/>
          </a:xfrm>
          <a:prstGeom prst="rect">
            <a:avLst/>
          </a:prstGeom>
          <a:noFill/>
        </p:spPr>
        <p:txBody>
          <a:bodyPr wrap="square">
            <a:spAutoFit/>
          </a:bodyPr>
          <a:lstStyle/>
          <a:p>
            <a:pPr algn="r"/>
            <a:r>
              <a:rPr lang="en-IN" sz="1400" b="0" dirty="0">
                <a:solidFill>
                  <a:schemeClr val="bg1"/>
                </a:solidFill>
                <a:effectLst/>
                <a:latin typeface="RobotoReg"/>
              </a:rPr>
              <a:t>Lancet. 2011;377(9768):813-822</a:t>
            </a:r>
            <a:endParaRPr lang="en-IN" sz="1400" dirty="0">
              <a:solidFill>
                <a:schemeClr val="bg1"/>
              </a:solidFill>
            </a:endParaRPr>
          </a:p>
        </p:txBody>
      </p:sp>
    </p:spTree>
    <p:extLst>
      <p:ext uri="{BB962C8B-B14F-4D97-AF65-F5344CB8AC3E}">
        <p14:creationId xmlns:p14="http://schemas.microsoft.com/office/powerpoint/2010/main" val="2113087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952E-E326-A99A-C1D2-F4B0F2904D54}"/>
              </a:ext>
            </a:extLst>
          </p:cNvPr>
          <p:cNvSpPr>
            <a:spLocks noGrp="1"/>
          </p:cNvSpPr>
          <p:nvPr>
            <p:ph type="title"/>
          </p:nvPr>
        </p:nvSpPr>
        <p:spPr/>
        <p:txBody>
          <a:bodyPr>
            <a:normAutofit fontScale="90000"/>
          </a:bodyPr>
          <a:lstStyle/>
          <a:p>
            <a:r>
              <a:rPr lang="en-IN" dirty="0"/>
              <a:t>Result</a:t>
            </a:r>
          </a:p>
        </p:txBody>
      </p:sp>
      <p:sp>
        <p:nvSpPr>
          <p:cNvPr id="3" name="Content Placeholder 2">
            <a:extLst>
              <a:ext uri="{FF2B5EF4-FFF2-40B4-BE49-F238E27FC236}">
                <a16:creationId xmlns:a16="http://schemas.microsoft.com/office/drawing/2014/main" id="{96FDB4A5-1549-119C-93FD-A1B0D956BD6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0AD5FE-641A-FFE2-6263-135FEC3BFBBE}"/>
              </a:ext>
            </a:extLst>
          </p:cNvPr>
          <p:cNvPicPr>
            <a:picLocks noChangeAspect="1"/>
          </p:cNvPicPr>
          <p:nvPr/>
        </p:nvPicPr>
        <p:blipFill rotWithShape="1">
          <a:blip r:embed="rId2"/>
          <a:srcRect l="1128" r="8336"/>
          <a:stretch/>
        </p:blipFill>
        <p:spPr>
          <a:xfrm>
            <a:off x="967409" y="1378226"/>
            <a:ext cx="10386391" cy="2597426"/>
          </a:xfrm>
          <a:prstGeom prst="rect">
            <a:avLst/>
          </a:prstGeom>
        </p:spPr>
      </p:pic>
      <p:sp>
        <p:nvSpPr>
          <p:cNvPr id="6" name="TextBox 5">
            <a:extLst>
              <a:ext uri="{FF2B5EF4-FFF2-40B4-BE49-F238E27FC236}">
                <a16:creationId xmlns:a16="http://schemas.microsoft.com/office/drawing/2014/main" id="{A126EBA2-554C-A84B-C7B2-B1AB2B26523A}"/>
              </a:ext>
            </a:extLst>
          </p:cNvPr>
          <p:cNvSpPr txBox="1"/>
          <p:nvPr/>
        </p:nvSpPr>
        <p:spPr>
          <a:xfrm>
            <a:off x="838200" y="4465982"/>
            <a:ext cx="10515599" cy="138499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sz="2800" b="1" dirty="0">
                <a:solidFill>
                  <a:schemeClr val="bg1"/>
                </a:solidFill>
                <a:latin typeface="Browallia New" panose="020B0604020202020204" pitchFamily="34" charset="-34"/>
                <a:cs typeface="Browallia New" panose="020B0604020202020204" pitchFamily="34" charset="-34"/>
              </a:rPr>
              <a:t>Denosumab was better than zoledronic acid for prevention of skeletal-related events, and potentially represents a novel treatment option in men with bone metastases from castration-resistant prostate cancer.</a:t>
            </a:r>
            <a:endParaRPr lang="en-IN" sz="2800" b="1" dirty="0">
              <a:solidFill>
                <a:schemeClr val="bg1"/>
              </a:solidFill>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43E8D49D-66DC-A30E-D89B-1586C3870673}"/>
              </a:ext>
            </a:extLst>
          </p:cNvPr>
          <p:cNvSpPr txBox="1"/>
          <p:nvPr/>
        </p:nvSpPr>
        <p:spPr>
          <a:xfrm>
            <a:off x="5257800" y="6374630"/>
            <a:ext cx="6096000" cy="307777"/>
          </a:xfrm>
          <a:prstGeom prst="rect">
            <a:avLst/>
          </a:prstGeom>
          <a:noFill/>
        </p:spPr>
        <p:txBody>
          <a:bodyPr wrap="square">
            <a:spAutoFit/>
          </a:bodyPr>
          <a:lstStyle/>
          <a:p>
            <a:pPr algn="r"/>
            <a:r>
              <a:rPr lang="en-IN" sz="1400" dirty="0"/>
              <a:t>Lancet. 2011;377(9768):813-822</a:t>
            </a:r>
          </a:p>
        </p:txBody>
      </p:sp>
    </p:spTree>
    <p:extLst>
      <p:ext uri="{BB962C8B-B14F-4D97-AF65-F5344CB8AC3E}">
        <p14:creationId xmlns:p14="http://schemas.microsoft.com/office/powerpoint/2010/main" val="40354450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615B6DB-27B4-729E-40E0-9C4E8476707B}"/>
              </a:ext>
            </a:extLst>
          </p:cNvPr>
          <p:cNvPicPr>
            <a:picLocks noChangeAspect="1"/>
          </p:cNvPicPr>
          <p:nvPr/>
        </p:nvPicPr>
        <p:blipFill>
          <a:blip r:embed="rId2"/>
          <a:stretch>
            <a:fillRect/>
          </a:stretch>
        </p:blipFill>
        <p:spPr>
          <a:xfrm>
            <a:off x="1087891" y="1133848"/>
            <a:ext cx="10016217" cy="5092214"/>
          </a:xfrm>
          <a:prstGeom prst="rect">
            <a:avLst/>
          </a:prstGeom>
        </p:spPr>
      </p:pic>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4ED82220-9675-8CA3-D822-8150BFC0CB57}"/>
              </a:ext>
            </a:extLst>
          </p:cNvPr>
          <p:cNvSpPr/>
          <p:nvPr/>
        </p:nvSpPr>
        <p:spPr>
          <a:xfrm>
            <a:off x="736519" y="576657"/>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5</a:t>
            </a:r>
          </a:p>
        </p:txBody>
      </p:sp>
      <p:sp>
        <p:nvSpPr>
          <p:cNvPr id="8" name="Rectangle 7">
            <a:extLst>
              <a:ext uri="{FF2B5EF4-FFF2-40B4-BE49-F238E27FC236}">
                <a16:creationId xmlns:a16="http://schemas.microsoft.com/office/drawing/2014/main" id="{EA746EA7-74CF-72ED-BCA8-DD4F59F663A3}"/>
              </a:ext>
            </a:extLst>
          </p:cNvPr>
          <p:cNvSpPr/>
          <p:nvPr/>
        </p:nvSpPr>
        <p:spPr>
          <a:xfrm>
            <a:off x="9037983" y="1251707"/>
            <a:ext cx="2332382" cy="45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13A3A77-76DF-E087-26E0-B75763D9FB12}"/>
              </a:ext>
            </a:extLst>
          </p:cNvPr>
          <p:cNvSpPr/>
          <p:nvPr/>
        </p:nvSpPr>
        <p:spPr>
          <a:xfrm>
            <a:off x="1087891" y="3872578"/>
            <a:ext cx="2914266" cy="37106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DF58C9E-904D-0302-D1C7-A95583B2BAA2}"/>
              </a:ext>
            </a:extLst>
          </p:cNvPr>
          <p:cNvSpPr/>
          <p:nvPr/>
        </p:nvSpPr>
        <p:spPr>
          <a:xfrm>
            <a:off x="7890455" y="3392368"/>
            <a:ext cx="2332383" cy="470088"/>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599A9AF-9672-C123-4D0D-4523E0153AC1}"/>
              </a:ext>
            </a:extLst>
          </p:cNvPr>
          <p:cNvSpPr/>
          <p:nvPr/>
        </p:nvSpPr>
        <p:spPr>
          <a:xfrm>
            <a:off x="1087891" y="3441882"/>
            <a:ext cx="2556457" cy="37106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164261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DA8D8-6DED-09F1-6024-B42784A1435E}"/>
              </a:ext>
            </a:extLst>
          </p:cNvPr>
          <p:cNvSpPr>
            <a:spLocks noGrp="1"/>
          </p:cNvSpPr>
          <p:nvPr>
            <p:ph idx="1"/>
          </p:nvPr>
        </p:nvSpPr>
        <p:spPr>
          <a:xfrm>
            <a:off x="9904741" y="-111858"/>
            <a:ext cx="2283945" cy="6969857"/>
          </a:xfrm>
          <a:solidFill>
            <a:srgbClr val="002060"/>
          </a:solidFill>
        </p:spPr>
        <p:txBody>
          <a:bodyPr/>
          <a:lstStyle/>
          <a:p>
            <a:pPr marL="0" indent="0" algn="ctr">
              <a:buNone/>
            </a:pPr>
            <a:endParaRPr lang="en-IN" b="1" dirty="0">
              <a:solidFill>
                <a:schemeClr val="bg1"/>
              </a:solidFill>
            </a:endParaRPr>
          </a:p>
          <a:p>
            <a:pPr marL="0" indent="0" algn="ctr">
              <a:buNone/>
            </a:pPr>
            <a:endParaRPr lang="en-IN" b="1" dirty="0">
              <a:solidFill>
                <a:schemeClr val="bg1"/>
              </a:solidFill>
            </a:endParaRPr>
          </a:p>
          <a:p>
            <a:pPr marL="0" indent="0" algn="ctr">
              <a:buNone/>
            </a:pPr>
            <a:endParaRPr lang="en-IN" sz="4800" b="1" dirty="0">
              <a:solidFill>
                <a:schemeClr val="bg1"/>
              </a:solidFill>
            </a:endParaRPr>
          </a:p>
          <a:p>
            <a:pPr marL="0" indent="0" algn="ctr">
              <a:buNone/>
            </a:pPr>
            <a:r>
              <a:rPr lang="en-IN" b="1" dirty="0">
                <a:solidFill>
                  <a:schemeClr val="bg1"/>
                </a:solidFill>
              </a:rPr>
              <a:t>RESULT</a:t>
            </a:r>
          </a:p>
          <a:p>
            <a:pPr marL="0" indent="0" algn="ctr">
              <a:buNone/>
            </a:pPr>
            <a:r>
              <a:rPr lang="en-IN" b="1" dirty="0">
                <a:solidFill>
                  <a:srgbClr val="FFFF00"/>
                </a:solidFill>
              </a:rPr>
              <a:t>Bone Pain</a:t>
            </a:r>
          </a:p>
        </p:txBody>
      </p:sp>
      <p:pic>
        <p:nvPicPr>
          <p:cNvPr id="6" name="Picture 5">
            <a:extLst>
              <a:ext uri="{FF2B5EF4-FFF2-40B4-BE49-F238E27FC236}">
                <a16:creationId xmlns:a16="http://schemas.microsoft.com/office/drawing/2014/main" id="{33389DD8-D13F-8F23-3507-C5EE1EDE137B}"/>
              </a:ext>
            </a:extLst>
          </p:cNvPr>
          <p:cNvPicPr>
            <a:picLocks noChangeAspect="1"/>
          </p:cNvPicPr>
          <p:nvPr/>
        </p:nvPicPr>
        <p:blipFill>
          <a:blip r:embed="rId2"/>
          <a:stretch>
            <a:fillRect/>
          </a:stretch>
        </p:blipFill>
        <p:spPr>
          <a:xfrm>
            <a:off x="0" y="416100"/>
            <a:ext cx="9904742" cy="6288011"/>
          </a:xfrm>
          <a:prstGeom prst="rect">
            <a:avLst/>
          </a:prstGeom>
        </p:spPr>
      </p:pic>
      <p:sp>
        <p:nvSpPr>
          <p:cNvPr id="8" name="TextBox 7">
            <a:extLst>
              <a:ext uri="{FF2B5EF4-FFF2-40B4-BE49-F238E27FC236}">
                <a16:creationId xmlns:a16="http://schemas.microsoft.com/office/drawing/2014/main" id="{ACBC5B41-A18B-FD36-6FC7-E680CB37394E}"/>
              </a:ext>
            </a:extLst>
          </p:cNvPr>
          <p:cNvSpPr txBox="1"/>
          <p:nvPr/>
        </p:nvSpPr>
        <p:spPr>
          <a:xfrm>
            <a:off x="6096000" y="6550223"/>
            <a:ext cx="6096000" cy="307777"/>
          </a:xfrm>
          <a:prstGeom prst="rect">
            <a:avLst/>
          </a:prstGeom>
          <a:noFill/>
        </p:spPr>
        <p:txBody>
          <a:bodyPr wrap="square">
            <a:spAutoFit/>
          </a:bodyPr>
          <a:lstStyle/>
          <a:p>
            <a:pPr algn="r"/>
            <a:r>
              <a:rPr lang="en-IN" sz="1400" b="1" dirty="0">
                <a:solidFill>
                  <a:schemeClr val="bg1"/>
                </a:solidFill>
              </a:rPr>
              <a:t>Cancer. 2013;119(4):832-838.</a:t>
            </a:r>
          </a:p>
        </p:txBody>
      </p:sp>
    </p:spTree>
    <p:extLst>
      <p:ext uri="{BB962C8B-B14F-4D97-AF65-F5344CB8AC3E}">
        <p14:creationId xmlns:p14="http://schemas.microsoft.com/office/powerpoint/2010/main" val="381552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E3C9-F797-36F7-4ED9-D1A2552F0088}"/>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005B7B7F-5A94-5504-0ED5-CABA3A96B7E6}"/>
              </a:ext>
            </a:extLst>
          </p:cNvPr>
          <p:cNvSpPr>
            <a:spLocks noGrp="1"/>
          </p:cNvSpPr>
          <p:nvPr>
            <p:ph idx="1"/>
          </p:nvPr>
        </p:nvSpPr>
        <p:spPr/>
        <p:txBody>
          <a:bodyPr>
            <a:normAutofit lnSpcReduction="10000"/>
          </a:bodyPr>
          <a:lstStyle/>
          <a:p>
            <a:r>
              <a:rPr lang="en-IN" b="1" dirty="0"/>
              <a:t>Bone Anatomy: </a:t>
            </a:r>
            <a:r>
              <a:rPr lang="en-IN" dirty="0"/>
              <a:t>Compact _ Hard &amp; Spongy_ Porous</a:t>
            </a:r>
          </a:p>
          <a:p>
            <a:r>
              <a:rPr lang="en-IN" b="1" dirty="0"/>
              <a:t>Function: S</a:t>
            </a:r>
            <a:r>
              <a:rPr lang="en-IN" dirty="0"/>
              <a:t>upport,</a:t>
            </a:r>
            <a:r>
              <a:rPr lang="en-IN" i="0" u="none" strike="noStrike" kern="1200" dirty="0">
                <a:solidFill>
                  <a:srgbClr val="303545"/>
                </a:solidFill>
                <a:effectLst/>
                <a:latin typeface="Browallia New" panose="020B0604020202020204" pitchFamily="34" charset="-34"/>
                <a:cs typeface="Browallia New" panose="020B0604020202020204" pitchFamily="34" charset="-34"/>
              </a:rPr>
              <a:t>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P</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rotection,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A</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nchorage</a:t>
            </a:r>
            <a:r>
              <a:rPr lang="en-IN" dirty="0">
                <a:latin typeface="Arial" panose="020B0604020202020204" pitchFamily="34" charset="0"/>
              </a:rPr>
              <a:t>,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B</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lood Cell Formation,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B</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lood Cell Formation</a:t>
            </a:r>
            <a:r>
              <a:rPr lang="en-IN" dirty="0">
                <a:latin typeface="Arial" panose="020B0604020202020204" pitchFamily="34" charset="0"/>
              </a:rPr>
              <a:t>, </a:t>
            </a:r>
            <a:r>
              <a:rPr lang="en-GB" b="1" i="0" u="none" strike="noStrike" kern="1200" dirty="0">
                <a:solidFill>
                  <a:srgbClr val="303545"/>
                </a:solidFill>
                <a:effectLst/>
                <a:latin typeface="Browallia New" panose="020B0604020202020204" pitchFamily="34" charset="-34"/>
                <a:cs typeface="Browallia New" panose="020B0604020202020204" pitchFamily="34" charset="-34"/>
              </a:rPr>
              <a:t>A</a:t>
            </a:r>
            <a:r>
              <a:rPr lang="en-GB" b="0" i="0" u="none" strike="noStrike" kern="1200" dirty="0">
                <a:solidFill>
                  <a:srgbClr val="303545"/>
                </a:solidFill>
                <a:effectLst/>
                <a:latin typeface="Browallia New" panose="020B0604020202020204" pitchFamily="34" charset="-34"/>
                <a:cs typeface="Browallia New" panose="020B0604020202020204" pitchFamily="34" charset="-34"/>
              </a:rPr>
              <a:t>llows Mineral and Growth factor storage</a:t>
            </a:r>
            <a:r>
              <a:rPr lang="en-IN" dirty="0">
                <a:latin typeface="Arial" panose="020B0604020202020204" pitchFamily="34" charset="0"/>
              </a:rPr>
              <a:t>,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T</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riglyceride (Fat) storage</a:t>
            </a:r>
            <a:r>
              <a:rPr lang="en-IN" dirty="0">
                <a:latin typeface="Arial" panose="020B0604020202020204" pitchFamily="34" charset="0"/>
              </a:rPr>
              <a:t>, </a:t>
            </a:r>
            <a:r>
              <a:rPr lang="en-IN" b="1" i="0" u="none" strike="noStrike" kern="1200" dirty="0">
                <a:solidFill>
                  <a:srgbClr val="303545"/>
                </a:solidFill>
                <a:effectLst/>
                <a:latin typeface="Browallia New" panose="020B0604020202020204" pitchFamily="34" charset="-34"/>
                <a:cs typeface="Browallia New" panose="020B0604020202020204" pitchFamily="34" charset="-34"/>
              </a:rPr>
              <a:t>H</a:t>
            </a:r>
            <a:r>
              <a:rPr lang="en-IN" b="0" i="0" u="none" strike="noStrike" kern="1200" dirty="0">
                <a:solidFill>
                  <a:srgbClr val="303545"/>
                </a:solidFill>
                <a:effectLst/>
                <a:latin typeface="Browallia New" panose="020B0604020202020204" pitchFamily="34" charset="-34"/>
                <a:cs typeface="Browallia New" panose="020B0604020202020204" pitchFamily="34" charset="-34"/>
              </a:rPr>
              <a:t>ormone production</a:t>
            </a:r>
          </a:p>
          <a:p>
            <a:r>
              <a:rPr lang="en-IN" b="1" i="0" u="none" strike="noStrike" dirty="0">
                <a:effectLst/>
              </a:rPr>
              <a:t>Bone Composition: Cells _</a:t>
            </a:r>
            <a:r>
              <a:rPr lang="en-IN" i="0" u="none" strike="noStrike" dirty="0">
                <a:effectLst/>
              </a:rPr>
              <a:t>Osteoblast, Osteoclast, Osteocytes / </a:t>
            </a:r>
            <a:r>
              <a:rPr lang="en-IN" b="1" i="0" u="none" strike="noStrike" dirty="0">
                <a:effectLst/>
              </a:rPr>
              <a:t>Matrix _ </a:t>
            </a:r>
            <a:r>
              <a:rPr lang="en-IN" i="0" u="none" strike="noStrike" dirty="0">
                <a:effectLst/>
              </a:rPr>
              <a:t>Calcium (39%)</a:t>
            </a:r>
          </a:p>
          <a:p>
            <a:r>
              <a:rPr lang="en-IN" b="1" i="0" u="none" strike="noStrike" dirty="0">
                <a:effectLst/>
              </a:rPr>
              <a:t>PTH</a:t>
            </a:r>
            <a:r>
              <a:rPr lang="en-IN" i="0" u="none" strike="noStrike" dirty="0">
                <a:effectLst/>
              </a:rPr>
              <a:t>: </a:t>
            </a:r>
            <a:r>
              <a:rPr lang="en-IN" b="1" i="0" u="none" strike="noStrike" dirty="0">
                <a:effectLst/>
              </a:rPr>
              <a:t>↑</a:t>
            </a:r>
            <a:r>
              <a:rPr lang="en-IN" i="0" u="none" strike="noStrike" dirty="0">
                <a:effectLst/>
              </a:rPr>
              <a:t> Ca release from bone, ↑ Calcium Reabsorption in Intestine, </a:t>
            </a:r>
            <a:r>
              <a:rPr lang="en-IN" b="1" i="0" u="none" strike="noStrike" dirty="0">
                <a:effectLst/>
              </a:rPr>
              <a:t>↓</a:t>
            </a:r>
            <a:r>
              <a:rPr lang="en-IN" i="0" u="none" strike="noStrike" dirty="0">
                <a:effectLst/>
              </a:rPr>
              <a:t> Calcium loss In Urine &amp; vit D3 Activation</a:t>
            </a:r>
          </a:p>
          <a:p>
            <a:r>
              <a:rPr lang="en-IN" b="1" dirty="0"/>
              <a:t>Calcitonin: </a:t>
            </a:r>
            <a:r>
              <a:rPr lang="en-IN" dirty="0"/>
              <a:t>Opposite of PTH</a:t>
            </a:r>
            <a:endParaRPr lang="en-IN" i="0" u="none" strike="noStrike" dirty="0">
              <a:effectLst/>
            </a:endParaRPr>
          </a:p>
          <a:p>
            <a:pPr marL="0" algn="ctr" rtl="0" eaLnBrk="1" fontAlgn="ctr" latinLnBrk="0" hangingPunct="1">
              <a:spcBef>
                <a:spcPts val="0"/>
              </a:spcBef>
              <a:spcAft>
                <a:spcPts val="0"/>
              </a:spcAft>
            </a:pPr>
            <a:endParaRPr lang="en-IN" sz="1800" b="0" i="0" u="none" strike="noStrike" dirty="0">
              <a:effectLst/>
              <a:latin typeface="Arial" panose="020B0604020202020204" pitchFamily="34" charset="0"/>
            </a:endParaRPr>
          </a:p>
          <a:p>
            <a:endParaRPr lang="en-IN" b="1" dirty="0"/>
          </a:p>
          <a:p>
            <a:endParaRPr lang="en-IN" b="1" dirty="0"/>
          </a:p>
          <a:p>
            <a:endParaRPr lang="en-IN" dirty="0"/>
          </a:p>
        </p:txBody>
      </p:sp>
    </p:spTree>
    <p:extLst>
      <p:ext uri="{BB962C8B-B14F-4D97-AF65-F5344CB8AC3E}">
        <p14:creationId xmlns:p14="http://schemas.microsoft.com/office/powerpoint/2010/main" val="41398723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B08ECA8-A163-031F-3707-87EFAAB8C40F}"/>
              </a:ext>
            </a:extLst>
          </p:cNvPr>
          <p:cNvPicPr>
            <a:picLocks noChangeAspect="1"/>
          </p:cNvPicPr>
          <p:nvPr/>
        </p:nvPicPr>
        <p:blipFill>
          <a:blip r:embed="rId2"/>
          <a:stretch>
            <a:fillRect/>
          </a:stretch>
        </p:blipFill>
        <p:spPr>
          <a:xfrm>
            <a:off x="569843" y="1251707"/>
            <a:ext cx="10918263" cy="4930432"/>
          </a:xfrm>
          <a:prstGeom prst="rect">
            <a:avLst/>
          </a:prstGeom>
        </p:spPr>
      </p:pic>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id="{4ED82220-9675-8CA3-D822-8150BFC0CB57}"/>
              </a:ext>
            </a:extLst>
          </p:cNvPr>
          <p:cNvSpPr/>
          <p:nvPr/>
        </p:nvSpPr>
        <p:spPr>
          <a:xfrm>
            <a:off x="736519" y="576657"/>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6</a:t>
            </a:r>
          </a:p>
        </p:txBody>
      </p:sp>
      <p:sp>
        <p:nvSpPr>
          <p:cNvPr id="8" name="Rectangle 7">
            <a:extLst>
              <a:ext uri="{FF2B5EF4-FFF2-40B4-BE49-F238E27FC236}">
                <a16:creationId xmlns:a16="http://schemas.microsoft.com/office/drawing/2014/main" id="{EA746EA7-74CF-72ED-BCA8-DD4F59F663A3}"/>
              </a:ext>
            </a:extLst>
          </p:cNvPr>
          <p:cNvSpPr/>
          <p:nvPr/>
        </p:nvSpPr>
        <p:spPr>
          <a:xfrm>
            <a:off x="9037983" y="1251707"/>
            <a:ext cx="2332382" cy="45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13A3A77-76DF-E087-26E0-B75763D9FB12}"/>
              </a:ext>
            </a:extLst>
          </p:cNvPr>
          <p:cNvSpPr/>
          <p:nvPr/>
        </p:nvSpPr>
        <p:spPr>
          <a:xfrm>
            <a:off x="703894" y="4091239"/>
            <a:ext cx="2383863" cy="37106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DF58C9E-904D-0302-D1C7-A95583B2BAA2}"/>
              </a:ext>
            </a:extLst>
          </p:cNvPr>
          <p:cNvSpPr/>
          <p:nvPr/>
        </p:nvSpPr>
        <p:spPr>
          <a:xfrm>
            <a:off x="703894" y="3594776"/>
            <a:ext cx="10308663" cy="470088"/>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898363B-DFAF-B98D-4E0F-171E39AE392E}"/>
              </a:ext>
            </a:extLst>
          </p:cNvPr>
          <p:cNvSpPr/>
          <p:nvPr/>
        </p:nvSpPr>
        <p:spPr>
          <a:xfrm>
            <a:off x="1744190" y="4488804"/>
            <a:ext cx="3079601" cy="37106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8245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C9BD-E11A-2C0A-02E8-7B818E3C0DCB}"/>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9BB348F-BC56-AA80-8332-C3D883E79EB0}"/>
              </a:ext>
            </a:extLst>
          </p:cNvPr>
          <p:cNvSpPr>
            <a:spLocks noGrp="1"/>
          </p:cNvSpPr>
          <p:nvPr>
            <p:ph idx="1"/>
          </p:nvPr>
        </p:nvSpPr>
        <p:spPr>
          <a:xfrm>
            <a:off x="838200" y="1133848"/>
            <a:ext cx="10515600" cy="675595"/>
          </a:xfrm>
        </p:spPr>
        <p:txBody>
          <a:bodyPr>
            <a:normAutofit lnSpcReduction="10000"/>
          </a:bodyPr>
          <a:lstStyle/>
          <a:p>
            <a:pPr marL="0" indent="0">
              <a:buNone/>
            </a:pPr>
            <a:r>
              <a:rPr lang="en-GB" dirty="0"/>
              <a:t>Denosumab was studied in a broad range of newly diagnosed patients</a:t>
            </a:r>
            <a:r>
              <a:rPr lang="en-GB" baseline="30000" dirty="0"/>
              <a:t>1</a:t>
            </a:r>
            <a:endParaRPr lang="en-IN" baseline="30000" dirty="0"/>
          </a:p>
        </p:txBody>
      </p:sp>
      <p:pic>
        <p:nvPicPr>
          <p:cNvPr id="5" name="Picture 4">
            <a:extLst>
              <a:ext uri="{FF2B5EF4-FFF2-40B4-BE49-F238E27FC236}">
                <a16:creationId xmlns:a16="http://schemas.microsoft.com/office/drawing/2014/main" id="{41A169CD-3BA8-7EC8-DFA9-393FAF2F7095}"/>
              </a:ext>
            </a:extLst>
          </p:cNvPr>
          <p:cNvPicPr>
            <a:picLocks noChangeAspect="1"/>
          </p:cNvPicPr>
          <p:nvPr/>
        </p:nvPicPr>
        <p:blipFill>
          <a:blip r:embed="rId2"/>
          <a:stretch>
            <a:fillRect/>
          </a:stretch>
        </p:blipFill>
        <p:spPr>
          <a:xfrm>
            <a:off x="838200" y="1902571"/>
            <a:ext cx="10597158" cy="3167891"/>
          </a:xfrm>
          <a:prstGeom prst="rect">
            <a:avLst/>
          </a:prstGeom>
        </p:spPr>
      </p:pic>
      <p:sp>
        <p:nvSpPr>
          <p:cNvPr id="7" name="TextBox 6">
            <a:extLst>
              <a:ext uri="{FF2B5EF4-FFF2-40B4-BE49-F238E27FC236}">
                <a16:creationId xmlns:a16="http://schemas.microsoft.com/office/drawing/2014/main" id="{F14B50EB-1B15-ECAC-DC57-A63FD2EEDE58}"/>
              </a:ext>
            </a:extLst>
          </p:cNvPr>
          <p:cNvSpPr txBox="1"/>
          <p:nvPr/>
        </p:nvSpPr>
        <p:spPr>
          <a:xfrm>
            <a:off x="5446644" y="6338986"/>
            <a:ext cx="6096000" cy="307777"/>
          </a:xfrm>
          <a:prstGeom prst="rect">
            <a:avLst/>
          </a:prstGeom>
          <a:noFill/>
        </p:spPr>
        <p:txBody>
          <a:bodyPr wrap="square">
            <a:spAutoFit/>
          </a:bodyPr>
          <a:lstStyle/>
          <a:p>
            <a:pPr algn="r"/>
            <a:r>
              <a:rPr lang="en-IN" sz="1400" dirty="0"/>
              <a:t>Lancet Oncol. 2018;19(3):370-381.</a:t>
            </a:r>
          </a:p>
        </p:txBody>
      </p:sp>
    </p:spTree>
    <p:extLst>
      <p:ext uri="{BB962C8B-B14F-4D97-AF65-F5344CB8AC3E}">
        <p14:creationId xmlns:p14="http://schemas.microsoft.com/office/powerpoint/2010/main" val="14990244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13E3-D45A-3D9C-C0A1-E8CBFC59F24C}"/>
              </a:ext>
            </a:extLst>
          </p:cNvPr>
          <p:cNvSpPr>
            <a:spLocks noGrp="1"/>
          </p:cNvSpPr>
          <p:nvPr>
            <p:ph type="title"/>
          </p:nvPr>
        </p:nvSpPr>
        <p:spPr/>
        <p:txBody>
          <a:bodyPr>
            <a:normAutofit fontScale="90000"/>
          </a:bodyPr>
          <a:lstStyle/>
          <a:p>
            <a:r>
              <a:rPr lang="en-IN" dirty="0"/>
              <a:t>Intervention</a:t>
            </a:r>
          </a:p>
        </p:txBody>
      </p:sp>
      <p:sp>
        <p:nvSpPr>
          <p:cNvPr id="3" name="Content Placeholder 2">
            <a:extLst>
              <a:ext uri="{FF2B5EF4-FFF2-40B4-BE49-F238E27FC236}">
                <a16:creationId xmlns:a16="http://schemas.microsoft.com/office/drawing/2014/main" id="{D73C725F-6DCA-B44D-0FE3-E54C4A187D4D}"/>
              </a:ext>
            </a:extLst>
          </p:cNvPr>
          <p:cNvSpPr>
            <a:spLocks noGrp="1"/>
          </p:cNvSpPr>
          <p:nvPr>
            <p:ph idx="1"/>
          </p:nvPr>
        </p:nvSpPr>
        <p:spPr/>
        <p:txBody>
          <a:bodyPr>
            <a:normAutofit/>
          </a:bodyPr>
          <a:lstStyle/>
          <a:p>
            <a:r>
              <a:rPr lang="en-GB" dirty="0"/>
              <a:t>In this 4-year, phase 3 study, patients were randomized 1:1 to receive </a:t>
            </a:r>
          </a:p>
          <a:p>
            <a:pPr lvl="1"/>
            <a:r>
              <a:rPr lang="en-GB" dirty="0"/>
              <a:t>Either Denosumab 120 mg by SC injection Q4W and a placebo by IV infusion (n=859) or </a:t>
            </a:r>
          </a:p>
          <a:p>
            <a:pPr lvl="1"/>
            <a:r>
              <a:rPr lang="en-GB" dirty="0"/>
              <a:t>ZA 4 mg by IV infusion over 15 minutes, Q4W, and a placebo by SC injection (n=859). </a:t>
            </a:r>
          </a:p>
          <a:p>
            <a:pPr lvl="1"/>
            <a:r>
              <a:rPr lang="en-GB" dirty="0"/>
              <a:t>Both arms received daily supplements of calcium and vitamin D. </a:t>
            </a:r>
            <a:r>
              <a:rPr lang="en-GB" baseline="30000" dirty="0"/>
              <a:t>1-3,‡</a:t>
            </a:r>
          </a:p>
        </p:txBody>
      </p:sp>
      <p:sp>
        <p:nvSpPr>
          <p:cNvPr id="4" name="TextBox 3">
            <a:extLst>
              <a:ext uri="{FF2B5EF4-FFF2-40B4-BE49-F238E27FC236}">
                <a16:creationId xmlns:a16="http://schemas.microsoft.com/office/drawing/2014/main" id="{E4828FD1-C7B4-53F5-82DC-21B39C4033A0}"/>
              </a:ext>
            </a:extLst>
          </p:cNvPr>
          <p:cNvSpPr txBox="1"/>
          <p:nvPr/>
        </p:nvSpPr>
        <p:spPr>
          <a:xfrm>
            <a:off x="5382780" y="6391994"/>
            <a:ext cx="6096000" cy="276999"/>
          </a:xfrm>
          <a:prstGeom prst="rect">
            <a:avLst/>
          </a:prstGeom>
          <a:noFill/>
        </p:spPr>
        <p:txBody>
          <a:bodyPr wrap="square">
            <a:spAutoFit/>
          </a:bodyPr>
          <a:lstStyle/>
          <a:p>
            <a:pPr algn="r"/>
            <a:r>
              <a:rPr lang="en-IN" sz="1200" b="0" dirty="0">
                <a:solidFill>
                  <a:srgbClr val="000000"/>
                </a:solidFill>
                <a:effectLst/>
                <a:latin typeface="RobotoReg"/>
              </a:rPr>
              <a:t>Lancet Oncol. 2018;19(3):370-381.</a:t>
            </a:r>
            <a:endParaRPr lang="en-IN" sz="1200" dirty="0"/>
          </a:p>
        </p:txBody>
      </p:sp>
    </p:spTree>
    <p:extLst>
      <p:ext uri="{BB962C8B-B14F-4D97-AF65-F5344CB8AC3E}">
        <p14:creationId xmlns:p14="http://schemas.microsoft.com/office/powerpoint/2010/main" val="7703992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77D7-3E67-610A-DE50-3D75FB0942EF}"/>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B78975E5-C30A-525D-7773-4F00056CA560}"/>
              </a:ext>
            </a:extLst>
          </p:cNvPr>
          <p:cNvSpPr>
            <a:spLocks noGrp="1"/>
          </p:cNvSpPr>
          <p:nvPr>
            <p:ph idx="1"/>
          </p:nvPr>
        </p:nvSpPr>
        <p:spPr/>
        <p:txBody>
          <a:bodyPr/>
          <a:lstStyle/>
          <a:p>
            <a:pPr marL="514350" marR="0" lvl="0" indent="-514350" algn="l" defTabSz="914400" rtl="0" eaLnBrk="1" fontAlgn="auto" latinLnBrk="0" hangingPunct="1">
              <a:lnSpc>
                <a:spcPct val="150000"/>
              </a:lnSpc>
              <a:spcBef>
                <a:spcPts val="1000"/>
              </a:spcBef>
              <a:spcAft>
                <a:spcPts val="0"/>
              </a:spcAft>
              <a:buClrTx/>
              <a:buSzTx/>
              <a:buFont typeface="+mj-lt"/>
              <a:buAutoNum type="arabicParenR"/>
              <a:tabLst/>
              <a:defRPr/>
            </a:pP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No SC dose adjustments were required for administering Denosumab </a:t>
            </a:r>
            <a:r>
              <a:rPr kumimoji="0" lang="en-GB" sz="2800" b="0" i="0" u="none" strike="noStrike" kern="1200" cap="none" spc="0" normalizeH="0" baseline="3000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1</a:t>
            </a:r>
          </a:p>
          <a:p>
            <a:r>
              <a:rPr lang="en-GB" dirty="0"/>
              <a:t>ZA was dose adjusted for baseline creatinine clearance and subsequent dose intervals were determined by serum creatinine levels 2,4</a:t>
            </a:r>
          </a:p>
          <a:p>
            <a:r>
              <a:rPr lang="en-GB" dirty="0"/>
              <a:t>Patients with creatinine clearance &lt;30 mL/min were not included in the clinical trial</a:t>
            </a:r>
            <a:r>
              <a:rPr lang="en-GB" baseline="30000" dirty="0"/>
              <a:t>1</a:t>
            </a:r>
          </a:p>
          <a:p>
            <a:r>
              <a:rPr lang="en-GB" b="1" dirty="0"/>
              <a:t>Primary endpoint: </a:t>
            </a:r>
            <a:r>
              <a:rPr lang="en-GB" dirty="0"/>
              <a:t>Time to first on-study bone complication (noninferiority analysis).</a:t>
            </a:r>
            <a:r>
              <a:rPr lang="en-GB" baseline="30000" dirty="0"/>
              <a:t>1</a:t>
            </a:r>
          </a:p>
          <a:p>
            <a:endParaRPr lang="en-IN" dirty="0"/>
          </a:p>
        </p:txBody>
      </p:sp>
      <p:sp>
        <p:nvSpPr>
          <p:cNvPr id="4" name="TextBox 3">
            <a:extLst>
              <a:ext uri="{FF2B5EF4-FFF2-40B4-BE49-F238E27FC236}">
                <a16:creationId xmlns:a16="http://schemas.microsoft.com/office/drawing/2014/main" id="{80CE509B-B948-1C6E-A289-9F5808A4774F}"/>
              </a:ext>
            </a:extLst>
          </p:cNvPr>
          <p:cNvSpPr txBox="1"/>
          <p:nvPr/>
        </p:nvSpPr>
        <p:spPr>
          <a:xfrm>
            <a:off x="5382780" y="6391994"/>
            <a:ext cx="6096000" cy="276999"/>
          </a:xfrm>
          <a:prstGeom prst="rect">
            <a:avLst/>
          </a:prstGeom>
          <a:noFill/>
        </p:spPr>
        <p:txBody>
          <a:bodyPr wrap="square">
            <a:spAutoFit/>
          </a:bodyPr>
          <a:lstStyle/>
          <a:p>
            <a:pPr algn="r"/>
            <a:r>
              <a:rPr lang="en-IN" sz="1200" b="0" dirty="0">
                <a:solidFill>
                  <a:srgbClr val="000000"/>
                </a:solidFill>
                <a:effectLst/>
                <a:latin typeface="RobotoReg"/>
              </a:rPr>
              <a:t>Lancet Oncol. 2018;19(3):370-381.</a:t>
            </a:r>
            <a:endParaRPr lang="en-IN" sz="1200" dirty="0"/>
          </a:p>
        </p:txBody>
      </p:sp>
    </p:spTree>
    <p:extLst>
      <p:ext uri="{BB962C8B-B14F-4D97-AF65-F5344CB8AC3E}">
        <p14:creationId xmlns:p14="http://schemas.microsoft.com/office/powerpoint/2010/main" val="38743059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90E2-6B46-045B-3925-B5A4CC8D6BA3}"/>
              </a:ext>
            </a:extLst>
          </p:cNvPr>
          <p:cNvSpPr>
            <a:spLocks noGrp="1"/>
          </p:cNvSpPr>
          <p:nvPr>
            <p:ph type="title"/>
          </p:nvPr>
        </p:nvSpPr>
        <p:spPr>
          <a:xfrm>
            <a:off x="838200" y="351873"/>
            <a:ext cx="10515600" cy="675595"/>
          </a:xfrm>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9D4D017D-FEDC-0341-1245-AE66C43DDEE3}"/>
              </a:ext>
            </a:extLst>
          </p:cNvPr>
          <p:cNvSpPr>
            <a:spLocks noGrp="1"/>
          </p:cNvSpPr>
          <p:nvPr>
            <p:ph idx="1"/>
          </p:nvPr>
        </p:nvSpPr>
        <p:spPr>
          <a:xfrm>
            <a:off x="838200" y="1133848"/>
            <a:ext cx="10515600" cy="815257"/>
          </a:xfrm>
        </p:spPr>
        <p:txBody>
          <a:bodyPr>
            <a:normAutofit lnSpcReduction="10000"/>
          </a:bodyPr>
          <a:lstStyle/>
          <a:p>
            <a:pPr marL="0" indent="0" algn="ctr" fontAlgn="base">
              <a:buNone/>
            </a:pPr>
            <a:r>
              <a:rPr lang="en-GB" sz="3200" b="1" i="0" dirty="0">
                <a:solidFill>
                  <a:srgbClr val="F26649"/>
                </a:solidFill>
                <a:effectLst/>
              </a:rPr>
              <a:t>Evaluated in a phase 3 head-to-head study vs ZA + 2-year OLE phase </a:t>
            </a:r>
            <a:r>
              <a:rPr lang="en-GB" sz="3200" b="1" i="0" baseline="30000" dirty="0">
                <a:solidFill>
                  <a:srgbClr val="F26649"/>
                </a:solidFill>
                <a:effectLst/>
              </a:rPr>
              <a:t>2,3</a:t>
            </a:r>
            <a:endParaRPr lang="en-GB" sz="3200" b="1" i="0" dirty="0">
              <a:solidFill>
                <a:srgbClr val="F26649"/>
              </a:solidFill>
              <a:effectLst/>
            </a:endParaRPr>
          </a:p>
          <a:p>
            <a:endParaRPr lang="en-IN" sz="3200" b="1" dirty="0"/>
          </a:p>
        </p:txBody>
      </p:sp>
      <p:pic>
        <p:nvPicPr>
          <p:cNvPr id="5" name="Picture 4">
            <a:extLst>
              <a:ext uri="{FF2B5EF4-FFF2-40B4-BE49-F238E27FC236}">
                <a16:creationId xmlns:a16="http://schemas.microsoft.com/office/drawing/2014/main" id="{A5049E56-9F01-A648-6CCA-9A168AFFF30F}"/>
              </a:ext>
            </a:extLst>
          </p:cNvPr>
          <p:cNvPicPr>
            <a:picLocks noChangeAspect="1"/>
          </p:cNvPicPr>
          <p:nvPr/>
        </p:nvPicPr>
        <p:blipFill>
          <a:blip r:embed="rId2"/>
          <a:stretch>
            <a:fillRect/>
          </a:stretch>
        </p:blipFill>
        <p:spPr>
          <a:xfrm>
            <a:off x="726471" y="1949105"/>
            <a:ext cx="10739057" cy="4013587"/>
          </a:xfrm>
          <a:prstGeom prst="rect">
            <a:avLst/>
          </a:prstGeom>
        </p:spPr>
      </p:pic>
      <p:sp>
        <p:nvSpPr>
          <p:cNvPr id="7" name="TextBox 6">
            <a:extLst>
              <a:ext uri="{FF2B5EF4-FFF2-40B4-BE49-F238E27FC236}">
                <a16:creationId xmlns:a16="http://schemas.microsoft.com/office/drawing/2014/main" id="{470B046A-E082-47F6-637A-04B4CC8EB114}"/>
              </a:ext>
            </a:extLst>
          </p:cNvPr>
          <p:cNvSpPr txBox="1"/>
          <p:nvPr/>
        </p:nvSpPr>
        <p:spPr>
          <a:xfrm>
            <a:off x="5382780" y="6391994"/>
            <a:ext cx="6096000" cy="276999"/>
          </a:xfrm>
          <a:prstGeom prst="rect">
            <a:avLst/>
          </a:prstGeom>
          <a:noFill/>
        </p:spPr>
        <p:txBody>
          <a:bodyPr wrap="square">
            <a:spAutoFit/>
          </a:bodyPr>
          <a:lstStyle/>
          <a:p>
            <a:pPr algn="r"/>
            <a:r>
              <a:rPr lang="en-IN" sz="1200" b="0" dirty="0">
                <a:solidFill>
                  <a:srgbClr val="000000"/>
                </a:solidFill>
                <a:effectLst/>
                <a:latin typeface="RobotoReg"/>
              </a:rPr>
              <a:t>Lancet Oncol. 2018;19(3):370-381.</a:t>
            </a:r>
            <a:endParaRPr lang="en-IN" sz="1200" dirty="0"/>
          </a:p>
        </p:txBody>
      </p:sp>
    </p:spTree>
    <p:extLst>
      <p:ext uri="{BB962C8B-B14F-4D97-AF65-F5344CB8AC3E}">
        <p14:creationId xmlns:p14="http://schemas.microsoft.com/office/powerpoint/2010/main" val="16711482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9CEE38-9D20-22DA-F4D0-2774D39D2192}"/>
              </a:ext>
            </a:extLst>
          </p:cNvPr>
          <p:cNvSpPr>
            <a:spLocks noGrp="1"/>
          </p:cNvSpPr>
          <p:nvPr>
            <p:ph idx="1"/>
          </p:nvPr>
        </p:nvSpPr>
        <p:spPr>
          <a:xfrm>
            <a:off x="9854214" y="-1"/>
            <a:ext cx="2337786" cy="6857999"/>
          </a:xfrm>
          <a:solidFill>
            <a:srgbClr val="002060"/>
          </a:solidFill>
        </p:spPr>
        <p:txBody>
          <a:bodyPr/>
          <a:lstStyle/>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b="1" dirty="0">
                <a:solidFill>
                  <a:schemeClr val="bg1"/>
                </a:solidFill>
              </a:rPr>
              <a:t>XGEVA® provided nearly 23 months of prevention </a:t>
            </a:r>
            <a:r>
              <a:rPr lang="en-GB" b="1" baseline="30000" dirty="0">
                <a:solidFill>
                  <a:schemeClr val="bg1"/>
                </a:solidFill>
              </a:rPr>
              <a:t>1,2</a:t>
            </a:r>
            <a:endParaRPr lang="en-IN" b="1" baseline="30000" dirty="0">
              <a:solidFill>
                <a:schemeClr val="bg1"/>
              </a:solidFill>
            </a:endParaRPr>
          </a:p>
        </p:txBody>
      </p:sp>
      <p:pic>
        <p:nvPicPr>
          <p:cNvPr id="5" name="Picture 4">
            <a:extLst>
              <a:ext uri="{FF2B5EF4-FFF2-40B4-BE49-F238E27FC236}">
                <a16:creationId xmlns:a16="http://schemas.microsoft.com/office/drawing/2014/main" id="{F175A39D-652E-EE0C-3AA9-654484C21008}"/>
              </a:ext>
            </a:extLst>
          </p:cNvPr>
          <p:cNvPicPr>
            <a:picLocks noChangeAspect="1"/>
          </p:cNvPicPr>
          <p:nvPr/>
        </p:nvPicPr>
        <p:blipFill>
          <a:blip r:embed="rId2"/>
          <a:stretch>
            <a:fillRect/>
          </a:stretch>
        </p:blipFill>
        <p:spPr>
          <a:xfrm>
            <a:off x="0" y="0"/>
            <a:ext cx="9854214" cy="6858000"/>
          </a:xfrm>
          <a:prstGeom prst="rect">
            <a:avLst/>
          </a:prstGeom>
        </p:spPr>
      </p:pic>
      <p:sp>
        <p:nvSpPr>
          <p:cNvPr id="7" name="TextBox 6">
            <a:extLst>
              <a:ext uri="{FF2B5EF4-FFF2-40B4-BE49-F238E27FC236}">
                <a16:creationId xmlns:a16="http://schemas.microsoft.com/office/drawing/2014/main" id="{728C50AE-671D-1C2D-B905-7925D4E8CA8B}"/>
              </a:ext>
            </a:extLst>
          </p:cNvPr>
          <p:cNvSpPr txBox="1"/>
          <p:nvPr/>
        </p:nvSpPr>
        <p:spPr>
          <a:xfrm>
            <a:off x="6096000" y="6550223"/>
            <a:ext cx="6162260" cy="276999"/>
          </a:xfrm>
          <a:prstGeom prst="rect">
            <a:avLst/>
          </a:prstGeom>
          <a:noFill/>
        </p:spPr>
        <p:txBody>
          <a:bodyPr wrap="square">
            <a:spAutoFit/>
          </a:bodyPr>
          <a:lstStyle/>
          <a:p>
            <a:pPr algn="r"/>
            <a:r>
              <a:rPr lang="en-IN" sz="1200" dirty="0">
                <a:solidFill>
                  <a:schemeClr val="bg1"/>
                </a:solidFill>
              </a:rPr>
              <a:t> Lancet Oncol. 2018;19(3):370-381.</a:t>
            </a:r>
          </a:p>
        </p:txBody>
      </p:sp>
    </p:spTree>
    <p:extLst>
      <p:ext uri="{BB962C8B-B14F-4D97-AF65-F5344CB8AC3E}">
        <p14:creationId xmlns:p14="http://schemas.microsoft.com/office/powerpoint/2010/main" val="171510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nvGraphicFramePr>
        <p:xfrm>
          <a:off x="838200" y="1162579"/>
          <a:ext cx="10515612" cy="4870757"/>
        </p:xfrm>
        <a:graphic>
          <a:graphicData uri="http://schemas.openxmlformats.org/drawingml/2006/table">
            <a:tbl>
              <a:tblPr firstRow="1" bandRow="1">
                <a:tableStyleId>{5C22544A-7EE6-4342-B048-85BDC9FD1C3A}</a:tableStyleId>
              </a:tblPr>
              <a:tblGrid>
                <a:gridCol w="1862138">
                  <a:extLst>
                    <a:ext uri="{9D8B030D-6E8A-4147-A177-3AD203B41FA5}">
                      <a16:colId xmlns:a16="http://schemas.microsoft.com/office/drawing/2014/main" val="3101053739"/>
                    </a:ext>
                  </a:extLst>
                </a:gridCol>
                <a:gridCol w="1328323">
                  <a:extLst>
                    <a:ext uri="{9D8B030D-6E8A-4147-A177-3AD203B41FA5}">
                      <a16:colId xmlns:a16="http://schemas.microsoft.com/office/drawing/2014/main" val="395114383"/>
                    </a:ext>
                  </a:extLst>
                </a:gridCol>
                <a:gridCol w="1086270">
                  <a:extLst>
                    <a:ext uri="{9D8B030D-6E8A-4147-A177-3AD203B41FA5}">
                      <a16:colId xmlns:a16="http://schemas.microsoft.com/office/drawing/2014/main" val="329176409"/>
                    </a:ext>
                  </a:extLst>
                </a:gridCol>
                <a:gridCol w="1443035">
                  <a:extLst>
                    <a:ext uri="{9D8B030D-6E8A-4147-A177-3AD203B41FA5}">
                      <a16:colId xmlns:a16="http://schemas.microsoft.com/office/drawing/2014/main" val="3176704503"/>
                    </a:ext>
                  </a:extLst>
                </a:gridCol>
                <a:gridCol w="2414586">
                  <a:extLst>
                    <a:ext uri="{9D8B030D-6E8A-4147-A177-3AD203B41FA5}">
                      <a16:colId xmlns:a16="http://schemas.microsoft.com/office/drawing/2014/main" val="1941343482"/>
                    </a:ext>
                  </a:extLst>
                </a:gridCol>
                <a:gridCol w="2381260">
                  <a:extLst>
                    <a:ext uri="{9D8B030D-6E8A-4147-A177-3AD203B41FA5}">
                      <a16:colId xmlns:a16="http://schemas.microsoft.com/office/drawing/2014/main" val="2576789856"/>
                    </a:ext>
                  </a:extLst>
                </a:gridCol>
              </a:tblGrid>
              <a:tr h="636483">
                <a:tc>
                  <a:txBody>
                    <a:bodyPr/>
                    <a:lstStyle/>
                    <a:p>
                      <a:r>
                        <a:rPr lang="en-US" dirty="0"/>
                        <a:t>TRIAL</a:t>
                      </a:r>
                    </a:p>
                  </a:txBody>
                  <a:tcPr>
                    <a:lnB w="12700" cap="flat" cmpd="sng" algn="ctr">
                      <a:solidFill>
                        <a:schemeClr val="tx1"/>
                      </a:solidFill>
                      <a:prstDash val="solid"/>
                      <a:round/>
                      <a:headEnd type="none" w="med" len="med"/>
                      <a:tailEnd type="none" w="med" len="med"/>
                    </a:lnB>
                  </a:tcPr>
                </a:tc>
                <a:tc>
                  <a:txBody>
                    <a:bodyPr/>
                    <a:lstStyle/>
                    <a:p>
                      <a:r>
                        <a:rPr lang="en-US"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dirty="0"/>
                        <a:t>AUTHOR</a:t>
                      </a:r>
                    </a:p>
                  </a:txBody>
                  <a:tcPr>
                    <a:lnB w="12700" cap="flat" cmpd="sng" algn="ctr">
                      <a:solidFill>
                        <a:schemeClr val="tx1"/>
                      </a:solidFill>
                      <a:prstDash val="solid"/>
                      <a:round/>
                      <a:headEnd type="none" w="med" len="med"/>
                      <a:tailEnd type="none" w="med" len="med"/>
                    </a:lnB>
                  </a:tcPr>
                </a:tc>
                <a:tc>
                  <a:txBody>
                    <a:bodyPr/>
                    <a:lstStyle/>
                    <a:p>
                      <a:r>
                        <a:rPr lang="en-US" dirty="0"/>
                        <a:t>INDICATION</a:t>
                      </a:r>
                    </a:p>
                  </a:txBody>
                  <a:tcPr>
                    <a:lnB w="12700" cap="flat" cmpd="sng" algn="ctr">
                      <a:solidFill>
                        <a:schemeClr val="tx1"/>
                      </a:solidFill>
                      <a:prstDash val="solid"/>
                      <a:round/>
                      <a:headEnd type="none" w="med" len="med"/>
                      <a:tailEnd type="none" w="med" len="med"/>
                    </a:lnB>
                  </a:tcPr>
                </a:tc>
                <a:tc>
                  <a:txBody>
                    <a:bodyPr/>
                    <a:lstStyle/>
                    <a:p>
                      <a:r>
                        <a:rPr lang="en-US" dirty="0"/>
                        <a:t>RESULT</a:t>
                      </a:r>
                    </a:p>
                  </a:txBody>
                  <a:tcPr>
                    <a:lnB w="12700" cap="flat" cmpd="sng" algn="ctr">
                      <a:solidFill>
                        <a:schemeClr val="tx1"/>
                      </a:solidFill>
                      <a:prstDash val="solid"/>
                      <a:round/>
                      <a:headEnd type="none" w="med" len="med"/>
                      <a:tailEnd type="none" w="med" len="med"/>
                    </a:lnB>
                  </a:tcPr>
                </a:tc>
                <a:tc>
                  <a:txBody>
                    <a:bodyPr/>
                    <a:lstStyle/>
                    <a:p>
                      <a:r>
                        <a:rPr lang="en-US"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1930970">
                <a:tc>
                  <a:txBody>
                    <a:bodyPr/>
                    <a:lstStyle/>
                    <a:p>
                      <a:pPr algn="l"/>
                      <a:r>
                        <a:rPr lang="en-US" sz="1800" dirty="0">
                          <a:latin typeface="Browallia New" panose="020B0604020202020204" pitchFamily="34" charset="-34"/>
                          <a:cs typeface="Browallia New" panose="020B0604020202020204" pitchFamily="34" charset="-34"/>
                        </a:rPr>
                        <a:t>Denosumab in men receiving Androgen deprivation therapy for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N Engl J Med. 2009;361:745-755.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Matthew R. Smith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latin typeface="Browallia New" panose="020B0604020202020204" pitchFamily="34" charset="-34"/>
                          <a:cs typeface="Browallia New" panose="020B0604020202020204" pitchFamily="34" charset="-34"/>
                        </a:rPr>
                        <a:t>for bone health in prostate and breast cancer patients receiving endocrine therapy (Solid Tumors) </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At 24 months, BMD of the LS had increased by 5.6%.</a:t>
                      </a:r>
                    </a:p>
                    <a:p>
                      <a:pPr marL="285750" indent="-285750" algn="just">
                        <a:buFont typeface="Arial" panose="020B0604020202020204" pitchFamily="34" charset="0"/>
                        <a:buChar char="•"/>
                      </a:pPr>
                      <a:endParaRPr lang="en-US" sz="1800" b="0" i="0" kern="1200" dirty="0">
                        <a:solidFill>
                          <a:schemeClr val="dk1"/>
                        </a:solidFill>
                        <a:effectLst/>
                        <a:latin typeface="Browallia New" panose="020B0604020202020204" pitchFamily="34" charset="-34"/>
                        <a:ea typeface="+mn-ea"/>
                        <a:cs typeface="Browallia New" panose="020B0604020202020204" pitchFamily="34" charset="-34"/>
                      </a:endParaRPr>
                    </a:p>
                    <a:p>
                      <a:pPr marL="285750" indent="-285750" algn="just">
                        <a:buFont typeface="Arial" panose="020B0604020202020204" pitchFamily="34" charset="0"/>
                        <a:buChar char="•"/>
                      </a:pPr>
                      <a:r>
                        <a:rPr lang="en-US" sz="1800" b="0" i="0" kern="1200" dirty="0">
                          <a:solidFill>
                            <a:schemeClr val="dk1"/>
                          </a:solidFill>
                          <a:effectLst/>
                          <a:latin typeface="Browallia New" panose="020B0604020202020204" pitchFamily="34" charset="-34"/>
                          <a:ea typeface="+mn-ea"/>
                          <a:cs typeface="Browallia New" panose="020B0604020202020204" pitchFamily="34" charset="-34"/>
                        </a:rPr>
                        <a:t>Decreased incidence of new vertebral fractures at 36 months with</a:t>
                      </a:r>
                      <a:r>
                        <a:rPr lang="en-US" sz="1800" b="0" i="0" kern="1200" baseline="0" dirty="0">
                          <a:solidFill>
                            <a:schemeClr val="dk1"/>
                          </a:solidFill>
                          <a:effectLst/>
                          <a:latin typeface="Browallia New" panose="020B0604020202020204" pitchFamily="34" charset="-34"/>
                          <a:ea typeface="+mn-ea"/>
                          <a:cs typeface="Browallia New" panose="020B0604020202020204" pitchFamily="34" charset="-34"/>
                        </a:rPr>
                        <a:t> Denosumab.</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latin typeface="Browallia New" panose="020B0604020202020204" pitchFamily="34" charset="-34"/>
                          <a:cs typeface="Browallia New" panose="020B0604020202020204" pitchFamily="34" charset="-34"/>
                        </a:rPr>
                        <a:t>Denosumab was associated with </a:t>
                      </a:r>
                      <a:r>
                        <a:rPr lang="en-US" sz="1800" dirty="0">
                          <a:solidFill>
                            <a:srgbClr val="FF0000"/>
                          </a:solidFill>
                          <a:latin typeface="Browallia New" panose="020B0604020202020204" pitchFamily="34" charset="-34"/>
                          <a:cs typeface="Browallia New" panose="020B0604020202020204" pitchFamily="34" charset="-34"/>
                        </a:rPr>
                        <a:t>increased bone mineral density </a:t>
                      </a:r>
                      <a:r>
                        <a:rPr lang="en-US" sz="1800" dirty="0">
                          <a:latin typeface="Browallia New" panose="020B0604020202020204" pitchFamily="34" charset="-34"/>
                          <a:cs typeface="Browallia New" panose="020B0604020202020204" pitchFamily="34" charset="-34"/>
                        </a:rPr>
                        <a:t>at all sites and a </a:t>
                      </a:r>
                      <a:r>
                        <a:rPr lang="en-US" sz="1800" dirty="0">
                          <a:solidFill>
                            <a:srgbClr val="FF0000"/>
                          </a:solidFill>
                          <a:latin typeface="Browallia New" panose="020B0604020202020204" pitchFamily="34" charset="-34"/>
                          <a:cs typeface="Browallia New" panose="020B0604020202020204" pitchFamily="34" charset="-34"/>
                        </a:rPr>
                        <a:t>reduction in the incidence of new vertebral fractures</a:t>
                      </a:r>
                      <a:r>
                        <a:rPr lang="en-US" sz="1800" dirty="0">
                          <a:latin typeface="Browallia New" panose="020B0604020202020204" pitchFamily="34" charset="-34"/>
                          <a:cs typeface="Browallia New" panose="020B0604020202020204" pitchFamily="34" charset="-34"/>
                        </a:rPr>
                        <a:t> among men receiving ADT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r h="2299707">
                <a:tc>
                  <a:txBody>
                    <a:bodyPr/>
                    <a:lstStyle/>
                    <a:p>
                      <a:pPr algn="l"/>
                      <a:r>
                        <a:rPr lang="en-GB" sz="1800" dirty="0">
                          <a:latin typeface="Browallia New" panose="020B0604020202020204" pitchFamily="34" charset="-34"/>
                          <a:cs typeface="Browallia New" panose="020B0604020202020204" pitchFamily="34" charset="-34"/>
                        </a:rPr>
                        <a:t>Superiority of denosumab to zoledronic acid for prevention of skeletal-related events: a combined analysis of 3 pivotal, randomised, phase 3 trials</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Eur J Cancer</a:t>
                      </a:r>
                    </a:p>
                    <a:p>
                      <a:pPr algn="l"/>
                      <a:r>
                        <a:rPr lang="en-US" sz="1800" dirty="0">
                          <a:latin typeface="Browallia New" panose="020B0604020202020204" pitchFamily="34" charset="-34"/>
                          <a:cs typeface="Browallia New" panose="020B0604020202020204" pitchFamily="34" charset="-34"/>
                        </a:rPr>
                        <a:t>.2012Nov;48(16): 3082-92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Allan Lipton ,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latin typeface="Browallia New" panose="020B0604020202020204" pitchFamily="34" charset="-34"/>
                          <a:cs typeface="Browallia New" panose="020B0604020202020204" pitchFamily="34" charset="-34"/>
                        </a:rPr>
                        <a:t>prevention of skeletal-related events In Solid Tumors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Denosumab was superior to zoledronic acid in delaying time to first on-study SRE by a median 8.21 months, </a:t>
                      </a:r>
                    </a:p>
                    <a:p>
                      <a:pPr algn="just"/>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Denosumab</a:t>
                      </a:r>
                      <a:r>
                        <a:rPr lang="en-GB" sz="1800" dirty="0">
                          <a:latin typeface="Browallia New" panose="020B0604020202020204" pitchFamily="34" charset="-34"/>
                          <a:cs typeface="Browallia New" panose="020B0604020202020204" pitchFamily="34" charset="-34"/>
                        </a:rPr>
                        <a:t> was </a:t>
                      </a:r>
                      <a:r>
                        <a:rPr lang="en-GB" sz="1800" dirty="0">
                          <a:solidFill>
                            <a:srgbClr val="FF0000"/>
                          </a:solidFill>
                          <a:latin typeface="Browallia New" panose="020B0604020202020204" pitchFamily="34" charset="-34"/>
                          <a:cs typeface="Browallia New" panose="020B0604020202020204" pitchFamily="34" charset="-34"/>
                        </a:rPr>
                        <a:t>superior to zoledronic acid in preventing SRE </a:t>
                      </a:r>
                      <a:r>
                        <a:rPr lang="en-GB" sz="1800" dirty="0">
                          <a:latin typeface="Browallia New" panose="020B0604020202020204" pitchFamily="34" charset="-34"/>
                          <a:cs typeface="Browallia New" panose="020B0604020202020204" pitchFamily="34" charset="-34"/>
                        </a:rPr>
                        <a:t>with favourable safety and convenience in patients with bone metastases from advanced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1931847"/>
                  </a:ext>
                </a:extLst>
              </a:tr>
            </a:tbl>
          </a:graphicData>
        </a:graphic>
      </p:graphicFrame>
      <p:sp>
        <p:nvSpPr>
          <p:cNvPr id="5" name="TextBox 4">
            <a:extLst>
              <a:ext uri="{FF2B5EF4-FFF2-40B4-BE49-F238E27FC236}">
                <a16:creationId xmlns:a16="http://schemas.microsoft.com/office/drawing/2014/main" id="{709D7DDC-5F20-1800-EF32-A8E8BD764826}"/>
              </a:ext>
            </a:extLst>
          </p:cNvPr>
          <p:cNvSpPr txBox="1"/>
          <p:nvPr/>
        </p:nvSpPr>
        <p:spPr>
          <a:xfrm>
            <a:off x="5353878" y="6418498"/>
            <a:ext cx="6096000" cy="307777"/>
          </a:xfrm>
          <a:prstGeom prst="rect">
            <a:avLst/>
          </a:prstGeom>
          <a:noFill/>
        </p:spPr>
        <p:txBody>
          <a:bodyPr wrap="square">
            <a:spAutoFit/>
          </a:bodyPr>
          <a:lstStyle/>
          <a:p>
            <a:pPr algn="r"/>
            <a:r>
              <a:rPr lang="en-IN" sz="1400" dirty="0"/>
              <a:t>Lancet Oncol. 2018;19(3):370-381</a:t>
            </a:r>
          </a:p>
        </p:txBody>
      </p:sp>
    </p:spTree>
    <p:extLst>
      <p:ext uri="{BB962C8B-B14F-4D97-AF65-F5344CB8AC3E}">
        <p14:creationId xmlns:p14="http://schemas.microsoft.com/office/powerpoint/2010/main" val="493220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nvGraphicFramePr>
        <p:xfrm>
          <a:off x="838200" y="1109571"/>
          <a:ext cx="10515612" cy="5257800"/>
        </p:xfrm>
        <a:graphic>
          <a:graphicData uri="http://schemas.openxmlformats.org/drawingml/2006/table">
            <a:tbl>
              <a:tblPr firstRow="1" bandRow="1">
                <a:tableStyleId>{5C22544A-7EE6-4342-B048-85BDC9FD1C3A}</a:tableStyleId>
              </a:tblPr>
              <a:tblGrid>
                <a:gridCol w="1759226">
                  <a:extLst>
                    <a:ext uri="{9D8B030D-6E8A-4147-A177-3AD203B41FA5}">
                      <a16:colId xmlns:a16="http://schemas.microsoft.com/office/drawing/2014/main" val="3101053739"/>
                    </a:ext>
                  </a:extLst>
                </a:gridCol>
                <a:gridCol w="887896">
                  <a:extLst>
                    <a:ext uri="{9D8B030D-6E8A-4147-A177-3AD203B41FA5}">
                      <a16:colId xmlns:a16="http://schemas.microsoft.com/office/drawing/2014/main" val="395114383"/>
                    </a:ext>
                  </a:extLst>
                </a:gridCol>
                <a:gridCol w="993913">
                  <a:extLst>
                    <a:ext uri="{9D8B030D-6E8A-4147-A177-3AD203B41FA5}">
                      <a16:colId xmlns:a16="http://schemas.microsoft.com/office/drawing/2014/main" val="329176409"/>
                    </a:ext>
                  </a:extLst>
                </a:gridCol>
                <a:gridCol w="1298713">
                  <a:extLst>
                    <a:ext uri="{9D8B030D-6E8A-4147-A177-3AD203B41FA5}">
                      <a16:colId xmlns:a16="http://schemas.microsoft.com/office/drawing/2014/main" val="3176704503"/>
                    </a:ext>
                  </a:extLst>
                </a:gridCol>
                <a:gridCol w="3074504">
                  <a:extLst>
                    <a:ext uri="{9D8B030D-6E8A-4147-A177-3AD203B41FA5}">
                      <a16:colId xmlns:a16="http://schemas.microsoft.com/office/drawing/2014/main" val="1941343482"/>
                    </a:ext>
                  </a:extLst>
                </a:gridCol>
                <a:gridCol w="2501360">
                  <a:extLst>
                    <a:ext uri="{9D8B030D-6E8A-4147-A177-3AD203B41FA5}">
                      <a16:colId xmlns:a16="http://schemas.microsoft.com/office/drawing/2014/main" val="2576789856"/>
                    </a:ext>
                  </a:extLst>
                </a:gridCol>
              </a:tblGrid>
              <a:tr h="370304">
                <a:tc>
                  <a:txBody>
                    <a:bodyPr/>
                    <a:lstStyle/>
                    <a:p>
                      <a:r>
                        <a:rPr lang="en-US" sz="1400" dirty="0"/>
                        <a:t>TRIAL</a:t>
                      </a:r>
                    </a:p>
                  </a:txBody>
                  <a:tcPr>
                    <a:lnB w="12700" cap="flat" cmpd="sng" algn="ctr">
                      <a:solidFill>
                        <a:schemeClr val="tx1"/>
                      </a:solidFill>
                      <a:prstDash val="solid"/>
                      <a:round/>
                      <a:headEnd type="none" w="med" len="med"/>
                      <a:tailEnd type="none" w="med" len="med"/>
                    </a:lnB>
                  </a:tcPr>
                </a:tc>
                <a:tc>
                  <a:txBody>
                    <a:bodyPr/>
                    <a:lstStyle/>
                    <a:p>
                      <a:r>
                        <a:rPr lang="en-US" sz="1050"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sz="1400" dirty="0"/>
                        <a:t>AUTHOR</a:t>
                      </a:r>
                    </a:p>
                  </a:txBody>
                  <a:tcPr>
                    <a:lnB w="12700" cap="flat" cmpd="sng" algn="ctr">
                      <a:solidFill>
                        <a:schemeClr val="tx1"/>
                      </a:solidFill>
                      <a:prstDash val="solid"/>
                      <a:round/>
                      <a:headEnd type="none" w="med" len="med"/>
                      <a:tailEnd type="none" w="med" len="med"/>
                    </a:lnB>
                  </a:tcPr>
                </a:tc>
                <a:tc>
                  <a:txBody>
                    <a:bodyPr/>
                    <a:lstStyle/>
                    <a:p>
                      <a:r>
                        <a:rPr lang="en-US" sz="1400" dirty="0"/>
                        <a:t>INDICATION</a:t>
                      </a:r>
                    </a:p>
                  </a:txBody>
                  <a:tcPr>
                    <a:lnB w="12700" cap="flat" cmpd="sng" algn="ctr">
                      <a:solidFill>
                        <a:schemeClr val="tx1"/>
                      </a:solidFill>
                      <a:prstDash val="solid"/>
                      <a:round/>
                      <a:headEnd type="none" w="med" len="med"/>
                      <a:tailEnd type="none" w="med" len="med"/>
                    </a:lnB>
                  </a:tcPr>
                </a:tc>
                <a:tc>
                  <a:txBody>
                    <a:bodyPr/>
                    <a:lstStyle/>
                    <a:p>
                      <a:r>
                        <a:rPr lang="en-US" sz="1400" dirty="0"/>
                        <a:t>RESULT</a:t>
                      </a:r>
                    </a:p>
                  </a:txBody>
                  <a:tcPr>
                    <a:lnB w="12700" cap="flat" cmpd="sng" algn="ctr">
                      <a:solidFill>
                        <a:schemeClr val="tx1"/>
                      </a:solidFill>
                      <a:prstDash val="solid"/>
                      <a:round/>
                      <a:headEnd type="none" w="med" len="med"/>
                      <a:tailEnd type="none" w="med" len="med"/>
                    </a:lnB>
                  </a:tcPr>
                </a:tc>
                <a:tc>
                  <a:txBody>
                    <a:bodyPr/>
                    <a:lstStyle/>
                    <a:p>
                      <a:r>
                        <a:rPr lang="en-US" sz="1400"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2550982">
                <a:tc>
                  <a:txBody>
                    <a:bodyPr/>
                    <a:lstStyle/>
                    <a:p>
                      <a:pPr algn="just"/>
                      <a:r>
                        <a:rPr lang="en-GB" sz="1800" dirty="0">
                          <a:latin typeface="Browallia New" panose="020B0604020202020204" pitchFamily="34" charset="-34"/>
                          <a:cs typeface="Browallia New" panose="020B0604020202020204" pitchFamily="34" charset="-34"/>
                        </a:rPr>
                        <a:t>Denosumab for bone health in prostate and breast cancer patients receiving endocrine therapy? A systematic review and a meta-analysis of randomized trials</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800" dirty="0">
                          <a:latin typeface="Browallia New" panose="020B0604020202020204" pitchFamily="34" charset="-34"/>
                          <a:cs typeface="Browallia New" panose="020B0604020202020204" pitchFamily="34" charset="-34"/>
                        </a:rPr>
                        <a:t>J Bone Oncol. 2019 Oct; 18: 100252.</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Antonio Galvano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latin typeface="Browallia New" panose="020B0604020202020204" pitchFamily="34" charset="-34"/>
                          <a:cs typeface="Browallia New" panose="020B0604020202020204" pitchFamily="34" charset="-34"/>
                        </a:rPr>
                        <a:t>Osteoporosis in men receiving Androgen deprivation therapy for Non Metastatic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Reduction of the BMD loss up to 36 months both at the lumbar and femoral level </a:t>
                      </a:r>
                    </a:p>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BMD increase both at 24 and 36 months. </a:t>
                      </a:r>
                    </a:p>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Reduction in the number of new vertebral and femoral fractures at 24 and 36 months. </a:t>
                      </a:r>
                    </a:p>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Denosumab did not affect both the SAEs and therapy discontinuation 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Denosumab administration can be considered effective and safe</a:t>
                      </a:r>
                      <a:r>
                        <a:rPr lang="en-GB" sz="1800" dirty="0">
                          <a:latin typeface="Browallia New" panose="020B0604020202020204" pitchFamily="34" charset="-34"/>
                          <a:cs typeface="Browallia New" panose="020B0604020202020204" pitchFamily="34" charset="-34"/>
                        </a:rPr>
                        <a:t> in the prevention and management of the above mentioned adverse events related to hormonal therapies </a:t>
                      </a:r>
                      <a:r>
                        <a:rPr lang="en-GB" sz="1800" dirty="0">
                          <a:solidFill>
                            <a:srgbClr val="FF0000"/>
                          </a:solidFill>
                          <a:latin typeface="Browallia New" panose="020B0604020202020204" pitchFamily="34" charset="-34"/>
                          <a:cs typeface="Browallia New" panose="020B0604020202020204" pitchFamily="34" charset="-34"/>
                        </a:rPr>
                        <a:t>designed for breast and prostate tumours</a:t>
                      </a:r>
                      <a:endParaRPr lang="en-US" sz="1800" dirty="0">
                        <a:solidFill>
                          <a:srgbClr val="FF0000"/>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r h="1810375">
                <a:tc>
                  <a:txBody>
                    <a:bodyPr/>
                    <a:lstStyle/>
                    <a:p>
                      <a:pPr algn="l"/>
                      <a:r>
                        <a:rPr lang="en-GB" sz="1800" dirty="0">
                          <a:latin typeface="Browallia New" panose="020B0604020202020204" pitchFamily="34" charset="-34"/>
                          <a:cs typeface="Browallia New" panose="020B0604020202020204" pitchFamily="34" charset="-34"/>
                        </a:rPr>
                        <a:t>Denosumab compared with zoledronic acid for the treatment of bone metastases in patients with advanced breast cancer: a randomized, double-blind study</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it-IT" sz="1800" dirty="0">
                          <a:latin typeface="Browallia New" panose="020B0604020202020204" pitchFamily="34" charset="-34"/>
                          <a:cs typeface="Browallia New" panose="020B0604020202020204" pitchFamily="34" charset="-34"/>
                        </a:rPr>
                        <a:t>J Clin Oncol</a:t>
                      </a:r>
                    </a:p>
                    <a:p>
                      <a:pPr algn="l"/>
                      <a:r>
                        <a:rPr lang="it-IT" sz="1800" dirty="0">
                          <a:latin typeface="Browallia New" panose="020B0604020202020204" pitchFamily="34" charset="-34"/>
                          <a:cs typeface="Browallia New" panose="020B0604020202020204" pitchFamily="34" charset="-34"/>
                        </a:rPr>
                        <a:t>. 2010 Dec 10;28(35):5132-9.</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Alison T </a:t>
                      </a:r>
                      <a:r>
                        <a:rPr lang="en-US" sz="1800" dirty="0" err="1">
                          <a:latin typeface="Browallia New" panose="020B0604020202020204" pitchFamily="34" charset="-34"/>
                          <a:cs typeface="Browallia New" panose="020B0604020202020204" pitchFamily="34" charset="-34"/>
                        </a:rPr>
                        <a:t>Stopeck</a:t>
                      </a:r>
                      <a:r>
                        <a:rPr lang="en-US" sz="1800" dirty="0">
                          <a:latin typeface="Browallia New" panose="020B0604020202020204" pitchFamily="34" charset="-34"/>
                          <a:cs typeface="Browallia New" panose="020B0604020202020204" pitchFamily="34" charset="-34"/>
                        </a:rPr>
                        <a:t>,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latin typeface="Browallia New" panose="020B0604020202020204" pitchFamily="34" charset="-34"/>
                          <a:cs typeface="Browallia New" panose="020B0604020202020204" pitchFamily="34" charset="-34"/>
                        </a:rPr>
                        <a:t>prevention of skeletal-related events In Solid Tumors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Approx 60 % of Patients on Denosumab does not have complication at 27 month</a:t>
                      </a:r>
                    </a:p>
                    <a:p>
                      <a:pPr algn="just"/>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Denosumab was better than zoledronic acid for prevention of skeletal-related events, and potentially represents a novel treatment option in men with bone metastases from castration-resistant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1931847"/>
                  </a:ext>
                </a:extLst>
              </a:tr>
            </a:tbl>
          </a:graphicData>
        </a:graphic>
      </p:graphicFrame>
      <p:sp>
        <p:nvSpPr>
          <p:cNvPr id="5" name="TextBox 4">
            <a:extLst>
              <a:ext uri="{FF2B5EF4-FFF2-40B4-BE49-F238E27FC236}">
                <a16:creationId xmlns:a16="http://schemas.microsoft.com/office/drawing/2014/main" id="{332FC81E-6BB9-06F0-A99A-4E5D4AEB85E5}"/>
              </a:ext>
            </a:extLst>
          </p:cNvPr>
          <p:cNvSpPr txBox="1"/>
          <p:nvPr/>
        </p:nvSpPr>
        <p:spPr>
          <a:xfrm>
            <a:off x="5367130" y="6492875"/>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Lancet Oncol. 2018;19(3):370-381</a:t>
            </a:r>
          </a:p>
        </p:txBody>
      </p:sp>
    </p:spTree>
    <p:extLst>
      <p:ext uri="{BB962C8B-B14F-4D97-AF65-F5344CB8AC3E}">
        <p14:creationId xmlns:p14="http://schemas.microsoft.com/office/powerpoint/2010/main" val="28047001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nvGraphicFramePr>
        <p:xfrm>
          <a:off x="838200" y="1096319"/>
          <a:ext cx="10515612" cy="5273040"/>
        </p:xfrm>
        <a:graphic>
          <a:graphicData uri="http://schemas.openxmlformats.org/drawingml/2006/table">
            <a:tbl>
              <a:tblPr firstRow="1" bandRow="1">
                <a:tableStyleId>{5C22544A-7EE6-4342-B048-85BDC9FD1C3A}</a:tableStyleId>
              </a:tblPr>
              <a:tblGrid>
                <a:gridCol w="2315817">
                  <a:extLst>
                    <a:ext uri="{9D8B030D-6E8A-4147-A177-3AD203B41FA5}">
                      <a16:colId xmlns:a16="http://schemas.microsoft.com/office/drawing/2014/main" val="3101053739"/>
                    </a:ext>
                  </a:extLst>
                </a:gridCol>
                <a:gridCol w="848140">
                  <a:extLst>
                    <a:ext uri="{9D8B030D-6E8A-4147-A177-3AD203B41FA5}">
                      <a16:colId xmlns:a16="http://schemas.microsoft.com/office/drawing/2014/main" val="395114383"/>
                    </a:ext>
                  </a:extLst>
                </a:gridCol>
                <a:gridCol w="967408">
                  <a:extLst>
                    <a:ext uri="{9D8B030D-6E8A-4147-A177-3AD203B41FA5}">
                      <a16:colId xmlns:a16="http://schemas.microsoft.com/office/drawing/2014/main" val="329176409"/>
                    </a:ext>
                  </a:extLst>
                </a:gridCol>
                <a:gridCol w="1272209">
                  <a:extLst>
                    <a:ext uri="{9D8B030D-6E8A-4147-A177-3AD203B41FA5}">
                      <a16:colId xmlns:a16="http://schemas.microsoft.com/office/drawing/2014/main" val="3176704503"/>
                    </a:ext>
                  </a:extLst>
                </a:gridCol>
                <a:gridCol w="2292626">
                  <a:extLst>
                    <a:ext uri="{9D8B030D-6E8A-4147-A177-3AD203B41FA5}">
                      <a16:colId xmlns:a16="http://schemas.microsoft.com/office/drawing/2014/main" val="1941343482"/>
                    </a:ext>
                  </a:extLst>
                </a:gridCol>
                <a:gridCol w="2819412">
                  <a:extLst>
                    <a:ext uri="{9D8B030D-6E8A-4147-A177-3AD203B41FA5}">
                      <a16:colId xmlns:a16="http://schemas.microsoft.com/office/drawing/2014/main" val="2576789856"/>
                    </a:ext>
                  </a:extLst>
                </a:gridCol>
              </a:tblGrid>
              <a:tr h="392802">
                <a:tc>
                  <a:txBody>
                    <a:bodyPr/>
                    <a:lstStyle/>
                    <a:p>
                      <a:r>
                        <a:rPr lang="en-US" sz="1600" dirty="0"/>
                        <a:t>TRIAL</a:t>
                      </a:r>
                    </a:p>
                  </a:txBody>
                  <a:tcPr>
                    <a:lnB w="12700" cap="flat" cmpd="sng" algn="ctr">
                      <a:solidFill>
                        <a:schemeClr val="tx1"/>
                      </a:solidFill>
                      <a:prstDash val="solid"/>
                      <a:round/>
                      <a:headEnd type="none" w="med" len="med"/>
                      <a:tailEnd type="none" w="med" len="med"/>
                    </a:lnB>
                  </a:tcPr>
                </a:tc>
                <a:tc>
                  <a:txBody>
                    <a:bodyPr/>
                    <a:lstStyle/>
                    <a:p>
                      <a:r>
                        <a:rPr lang="en-US" sz="1100"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sz="1400" dirty="0"/>
                        <a:t>AUTHOR</a:t>
                      </a:r>
                    </a:p>
                  </a:txBody>
                  <a:tcPr>
                    <a:lnB w="12700" cap="flat" cmpd="sng" algn="ctr">
                      <a:solidFill>
                        <a:schemeClr val="tx1"/>
                      </a:solidFill>
                      <a:prstDash val="solid"/>
                      <a:round/>
                      <a:headEnd type="none" w="med" len="med"/>
                      <a:tailEnd type="none" w="med" len="med"/>
                    </a:lnB>
                  </a:tcPr>
                </a:tc>
                <a:tc>
                  <a:txBody>
                    <a:bodyPr/>
                    <a:lstStyle/>
                    <a:p>
                      <a:r>
                        <a:rPr lang="en-US" sz="1600" dirty="0"/>
                        <a:t>INDICATION</a:t>
                      </a:r>
                    </a:p>
                  </a:txBody>
                  <a:tcPr>
                    <a:lnB w="12700" cap="flat" cmpd="sng" algn="ctr">
                      <a:solidFill>
                        <a:schemeClr val="tx1"/>
                      </a:solidFill>
                      <a:prstDash val="solid"/>
                      <a:round/>
                      <a:headEnd type="none" w="med" len="med"/>
                      <a:tailEnd type="none" w="med" len="med"/>
                    </a:lnB>
                  </a:tcPr>
                </a:tc>
                <a:tc>
                  <a:txBody>
                    <a:bodyPr/>
                    <a:lstStyle/>
                    <a:p>
                      <a:r>
                        <a:rPr lang="en-US" sz="1600" dirty="0"/>
                        <a:t>RESULT</a:t>
                      </a:r>
                    </a:p>
                  </a:txBody>
                  <a:tcPr>
                    <a:lnB w="12700" cap="flat" cmpd="sng" algn="ctr">
                      <a:solidFill>
                        <a:schemeClr val="tx1"/>
                      </a:solidFill>
                      <a:prstDash val="solid"/>
                      <a:round/>
                      <a:headEnd type="none" w="med" len="med"/>
                      <a:tailEnd type="none" w="med" len="med"/>
                    </a:lnB>
                  </a:tcPr>
                </a:tc>
                <a:tc>
                  <a:txBody>
                    <a:bodyPr/>
                    <a:lstStyle/>
                    <a:p>
                      <a:r>
                        <a:rPr lang="en-US" sz="1600"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1599264">
                <a:tc>
                  <a:txBody>
                    <a:bodyPr/>
                    <a:lstStyle/>
                    <a:p>
                      <a:pPr algn="just"/>
                      <a:r>
                        <a:rPr lang="en-GB" sz="1800" dirty="0">
                          <a:latin typeface="Browallia New" panose="020B0604020202020204" pitchFamily="34" charset="-34"/>
                          <a:cs typeface="Browallia New" panose="020B0604020202020204" pitchFamily="34" charset="-34"/>
                        </a:rPr>
                        <a:t>Denosumab versus zoledronic acid for treatment of bone metastases in men with castration-resistant prostate cancer: a randomised, double-blind study</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fr-FR" sz="1800" dirty="0">
                          <a:latin typeface="Browallia New" panose="020B0604020202020204" pitchFamily="34" charset="-34"/>
                          <a:cs typeface="Browallia New" panose="020B0604020202020204" pitchFamily="34" charset="-34"/>
                        </a:rPr>
                        <a:t>Lancet</a:t>
                      </a:r>
                    </a:p>
                    <a:p>
                      <a:pPr algn="l"/>
                      <a:r>
                        <a:rPr lang="fr-FR" sz="1800" dirty="0">
                          <a:latin typeface="Browallia New" panose="020B0604020202020204" pitchFamily="34" charset="-34"/>
                          <a:cs typeface="Browallia New" panose="020B0604020202020204" pitchFamily="34" charset="-34"/>
                        </a:rPr>
                        <a:t>. 2011 Mar 5;377(9768):813-22</a:t>
                      </a:r>
                      <a:r>
                        <a:rPr lang="en-GB" sz="1800" dirty="0">
                          <a:latin typeface="Browallia New" panose="020B0604020202020204" pitchFamily="34" charset="-34"/>
                          <a:cs typeface="Browallia New" panose="020B0604020202020204" pitchFamily="34" charset="-34"/>
                        </a:rPr>
                        <a:t>.</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Karim </a:t>
                      </a:r>
                      <a:r>
                        <a:rPr lang="en-US" sz="1800" dirty="0" err="1">
                          <a:latin typeface="Browallia New" panose="020B0604020202020204" pitchFamily="34" charset="-34"/>
                          <a:cs typeface="Browallia New" panose="020B0604020202020204" pitchFamily="34" charset="-34"/>
                        </a:rPr>
                        <a:t>Fizazi</a:t>
                      </a:r>
                      <a:r>
                        <a:rPr lang="en-US" sz="1800" dirty="0">
                          <a:latin typeface="Browallia New" panose="020B0604020202020204" pitchFamily="34" charset="-34"/>
                          <a:cs typeface="Browallia New" panose="020B0604020202020204" pitchFamily="34" charset="-34"/>
                        </a:rPr>
                        <a:t>.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latin typeface="Browallia New" panose="020B0604020202020204" pitchFamily="34" charset="-34"/>
                          <a:cs typeface="Browallia New" panose="020B0604020202020204" pitchFamily="34" charset="-34"/>
                        </a:rPr>
                        <a:t>bone metastases in men with castration-resistant prostate cancer: </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Prevented bone complications for a median of 20.7 months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Denosumab was better than zoledronic acid for prevention of skeletal-related events, </a:t>
                      </a:r>
                      <a:r>
                        <a:rPr lang="en-GB" sz="1800" dirty="0">
                          <a:solidFill>
                            <a:schemeClr val="tx1"/>
                          </a:solidFill>
                          <a:latin typeface="Browallia New" panose="020B0604020202020204" pitchFamily="34" charset="-34"/>
                          <a:cs typeface="Browallia New" panose="020B0604020202020204" pitchFamily="34" charset="-34"/>
                        </a:rPr>
                        <a:t>and potentially represents a novel treatment option in men with bone </a:t>
                      </a:r>
                      <a:r>
                        <a:rPr lang="en-GB" sz="1800" dirty="0">
                          <a:solidFill>
                            <a:srgbClr val="FF0000"/>
                          </a:solidFill>
                          <a:latin typeface="Browallia New" panose="020B0604020202020204" pitchFamily="34" charset="-34"/>
                          <a:cs typeface="Browallia New" panose="020B0604020202020204" pitchFamily="34" charset="-34"/>
                        </a:rPr>
                        <a:t>metastases from castration-resistant prostate cancer</a:t>
                      </a:r>
                      <a:endParaRPr lang="en-US" sz="1800" dirty="0">
                        <a:solidFill>
                          <a:srgbClr val="FF0000"/>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r h="2861841">
                <a:tc>
                  <a:txBody>
                    <a:bodyPr/>
                    <a:lstStyle/>
                    <a:p>
                      <a:pPr algn="l"/>
                      <a:r>
                        <a:rPr lang="en-GB" sz="1800" dirty="0">
                          <a:latin typeface="Browallia New" panose="020B0604020202020204" pitchFamily="34" charset="-34"/>
                          <a:cs typeface="Browallia New" panose="020B0604020202020204" pitchFamily="34" charset="-34"/>
                        </a:rPr>
                        <a:t>Pain outcomes in patients with advanced breast cancer and bone metastases: results from a randomized, double-blind study of denosumab and zoledronic acid</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Cancer</a:t>
                      </a:r>
                    </a:p>
                    <a:p>
                      <a:pPr algn="l"/>
                      <a:r>
                        <a:rPr lang="en-US" sz="1800" dirty="0">
                          <a:latin typeface="Browallia New" panose="020B0604020202020204" pitchFamily="34" charset="-34"/>
                          <a:cs typeface="Browallia New" panose="020B0604020202020204" pitchFamily="34" charset="-34"/>
                        </a:rPr>
                        <a:t>. 2013 Feb 15;119(4):832-8.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Charles S </a:t>
                      </a:r>
                      <a:r>
                        <a:rPr lang="en-US" sz="1800" dirty="0" err="1">
                          <a:latin typeface="Browallia New" panose="020B0604020202020204" pitchFamily="34" charset="-34"/>
                          <a:cs typeface="Browallia New" panose="020B0604020202020204" pitchFamily="34" charset="-34"/>
                        </a:rPr>
                        <a:t>Cleeland</a:t>
                      </a:r>
                      <a:r>
                        <a:rPr lang="en-US" sz="1800" dirty="0">
                          <a:latin typeface="Browallia New" panose="020B0604020202020204" pitchFamily="34" charset="-34"/>
                          <a:cs typeface="Browallia New" panose="020B0604020202020204" pitchFamily="34" charset="-34"/>
                        </a:rPr>
                        <a:t>,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latin typeface="Browallia New" panose="020B0604020202020204" pitchFamily="34" charset="-34"/>
                          <a:cs typeface="Browallia New" panose="020B0604020202020204" pitchFamily="34" charset="-34"/>
                        </a:rPr>
                        <a:t>Advanced breast cancer and bone metastases</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Results for castration-resistant prostate cancer patients†: XGEVA® (5.8 months) vs ZA (4.9 months) 12</a:t>
                      </a:r>
                    </a:p>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Results for advanced solid tumor-only cancer patients (excluding multiple myeloma)†: XGEVA® (4.7 months) vs ZA (3.7 months)</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Denosumab demonstrated improved pain prevention and comparable pain palliation compared with ZA. </a:t>
                      </a:r>
                      <a:r>
                        <a:rPr lang="en-GB" sz="1800" dirty="0">
                          <a:solidFill>
                            <a:schemeClr val="tx1"/>
                          </a:solidFill>
                          <a:latin typeface="Browallia New" panose="020B0604020202020204" pitchFamily="34" charset="-34"/>
                          <a:cs typeface="Browallia New" panose="020B0604020202020204" pitchFamily="34" charset="-34"/>
                        </a:rPr>
                        <a:t>In addition, fewer denosumab-treated patients shifted to strong opioid analgesic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1931847"/>
                  </a:ext>
                </a:extLst>
              </a:tr>
            </a:tbl>
          </a:graphicData>
        </a:graphic>
      </p:graphicFrame>
      <p:sp>
        <p:nvSpPr>
          <p:cNvPr id="5" name="TextBox 4">
            <a:extLst>
              <a:ext uri="{FF2B5EF4-FFF2-40B4-BE49-F238E27FC236}">
                <a16:creationId xmlns:a16="http://schemas.microsoft.com/office/drawing/2014/main" id="{77B2D9FD-3124-282A-BEC9-FDC00C95B986}"/>
              </a:ext>
            </a:extLst>
          </p:cNvPr>
          <p:cNvSpPr txBox="1"/>
          <p:nvPr/>
        </p:nvSpPr>
        <p:spPr>
          <a:xfrm>
            <a:off x="5353878" y="6492875"/>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Lancet Oncol. 2018;19(3):370-381</a:t>
            </a:r>
          </a:p>
        </p:txBody>
      </p:sp>
    </p:spTree>
    <p:extLst>
      <p:ext uri="{BB962C8B-B14F-4D97-AF65-F5344CB8AC3E}">
        <p14:creationId xmlns:p14="http://schemas.microsoft.com/office/powerpoint/2010/main" val="3499433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extLst>
              <p:ext uri="{D42A27DB-BD31-4B8C-83A1-F6EECF244321}">
                <p14:modId xmlns:p14="http://schemas.microsoft.com/office/powerpoint/2010/main" val="2443515093"/>
              </p:ext>
            </p:extLst>
          </p:nvPr>
        </p:nvGraphicFramePr>
        <p:xfrm>
          <a:off x="838200" y="1264920"/>
          <a:ext cx="10515612" cy="2865120"/>
        </p:xfrm>
        <a:graphic>
          <a:graphicData uri="http://schemas.openxmlformats.org/drawingml/2006/table">
            <a:tbl>
              <a:tblPr firstRow="1" bandRow="1">
                <a:tableStyleId>{5C22544A-7EE6-4342-B048-85BDC9FD1C3A}</a:tableStyleId>
              </a:tblPr>
              <a:tblGrid>
                <a:gridCol w="2315817">
                  <a:extLst>
                    <a:ext uri="{9D8B030D-6E8A-4147-A177-3AD203B41FA5}">
                      <a16:colId xmlns:a16="http://schemas.microsoft.com/office/drawing/2014/main" val="3101053739"/>
                    </a:ext>
                  </a:extLst>
                </a:gridCol>
                <a:gridCol w="848140">
                  <a:extLst>
                    <a:ext uri="{9D8B030D-6E8A-4147-A177-3AD203B41FA5}">
                      <a16:colId xmlns:a16="http://schemas.microsoft.com/office/drawing/2014/main" val="395114383"/>
                    </a:ext>
                  </a:extLst>
                </a:gridCol>
                <a:gridCol w="967408">
                  <a:extLst>
                    <a:ext uri="{9D8B030D-6E8A-4147-A177-3AD203B41FA5}">
                      <a16:colId xmlns:a16="http://schemas.microsoft.com/office/drawing/2014/main" val="329176409"/>
                    </a:ext>
                  </a:extLst>
                </a:gridCol>
                <a:gridCol w="1113183">
                  <a:extLst>
                    <a:ext uri="{9D8B030D-6E8A-4147-A177-3AD203B41FA5}">
                      <a16:colId xmlns:a16="http://schemas.microsoft.com/office/drawing/2014/main" val="3176704503"/>
                    </a:ext>
                  </a:extLst>
                </a:gridCol>
                <a:gridCol w="2451652">
                  <a:extLst>
                    <a:ext uri="{9D8B030D-6E8A-4147-A177-3AD203B41FA5}">
                      <a16:colId xmlns:a16="http://schemas.microsoft.com/office/drawing/2014/main" val="1941343482"/>
                    </a:ext>
                  </a:extLst>
                </a:gridCol>
                <a:gridCol w="2819412">
                  <a:extLst>
                    <a:ext uri="{9D8B030D-6E8A-4147-A177-3AD203B41FA5}">
                      <a16:colId xmlns:a16="http://schemas.microsoft.com/office/drawing/2014/main" val="2576789856"/>
                    </a:ext>
                  </a:extLst>
                </a:gridCol>
              </a:tblGrid>
              <a:tr h="508379">
                <a:tc>
                  <a:txBody>
                    <a:bodyPr/>
                    <a:lstStyle/>
                    <a:p>
                      <a:r>
                        <a:rPr lang="en-US" sz="1600" dirty="0"/>
                        <a:t>TRIAL</a:t>
                      </a:r>
                    </a:p>
                  </a:txBody>
                  <a:tcPr>
                    <a:lnB w="12700" cap="flat" cmpd="sng" algn="ctr">
                      <a:solidFill>
                        <a:schemeClr val="tx1"/>
                      </a:solidFill>
                      <a:prstDash val="solid"/>
                      <a:round/>
                      <a:headEnd type="none" w="med" len="med"/>
                      <a:tailEnd type="none" w="med" len="med"/>
                    </a:lnB>
                  </a:tcPr>
                </a:tc>
                <a:tc>
                  <a:txBody>
                    <a:bodyPr/>
                    <a:lstStyle/>
                    <a:p>
                      <a:r>
                        <a:rPr lang="en-US" sz="1100"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sz="1400" dirty="0"/>
                        <a:t>AUTHOR</a:t>
                      </a:r>
                    </a:p>
                  </a:txBody>
                  <a:tcPr>
                    <a:lnB w="12700" cap="flat" cmpd="sng" algn="ctr">
                      <a:solidFill>
                        <a:schemeClr val="tx1"/>
                      </a:solidFill>
                      <a:prstDash val="solid"/>
                      <a:round/>
                      <a:headEnd type="none" w="med" len="med"/>
                      <a:tailEnd type="none" w="med" len="med"/>
                    </a:lnB>
                  </a:tcPr>
                </a:tc>
                <a:tc>
                  <a:txBody>
                    <a:bodyPr/>
                    <a:lstStyle/>
                    <a:p>
                      <a:r>
                        <a:rPr lang="en-US" sz="1600" dirty="0"/>
                        <a:t>INDICATION</a:t>
                      </a:r>
                    </a:p>
                  </a:txBody>
                  <a:tcPr>
                    <a:lnB w="12700" cap="flat" cmpd="sng" algn="ctr">
                      <a:solidFill>
                        <a:schemeClr val="tx1"/>
                      </a:solidFill>
                      <a:prstDash val="solid"/>
                      <a:round/>
                      <a:headEnd type="none" w="med" len="med"/>
                      <a:tailEnd type="none" w="med" len="med"/>
                    </a:lnB>
                  </a:tcPr>
                </a:tc>
                <a:tc>
                  <a:txBody>
                    <a:bodyPr/>
                    <a:lstStyle/>
                    <a:p>
                      <a:r>
                        <a:rPr lang="en-US" sz="1600" dirty="0"/>
                        <a:t>RESULT</a:t>
                      </a:r>
                    </a:p>
                  </a:txBody>
                  <a:tcPr>
                    <a:lnB w="12700" cap="flat" cmpd="sng" algn="ctr">
                      <a:solidFill>
                        <a:schemeClr val="tx1"/>
                      </a:solidFill>
                      <a:prstDash val="solid"/>
                      <a:round/>
                      <a:headEnd type="none" w="med" len="med"/>
                      <a:tailEnd type="none" w="med" len="med"/>
                    </a:lnB>
                  </a:tcPr>
                </a:tc>
                <a:tc>
                  <a:txBody>
                    <a:bodyPr/>
                    <a:lstStyle/>
                    <a:p>
                      <a:r>
                        <a:rPr lang="en-US" sz="1600"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2069831">
                <a:tc>
                  <a:txBody>
                    <a:bodyPr/>
                    <a:lstStyle/>
                    <a:p>
                      <a:pPr algn="just"/>
                      <a:r>
                        <a:rPr lang="en-GB" sz="1800" dirty="0">
                          <a:latin typeface="Browallia New" panose="020B0604020202020204" pitchFamily="34" charset="-34"/>
                          <a:cs typeface="Browallia New" panose="020B0604020202020204" pitchFamily="34" charset="-34"/>
                        </a:rPr>
                        <a:t>Denosumab versus zoledronic acid in bone disease treatment</a:t>
                      </a:r>
                    </a:p>
                    <a:p>
                      <a:pPr algn="just"/>
                      <a:r>
                        <a:rPr lang="en-GB" sz="1800" dirty="0">
                          <a:latin typeface="Browallia New" panose="020B0604020202020204" pitchFamily="34" charset="-34"/>
                          <a:cs typeface="Browallia New" panose="020B0604020202020204" pitchFamily="34" charset="-34"/>
                        </a:rPr>
                        <a:t>of newly diagnosed multiple myeloma: an international,</a:t>
                      </a:r>
                    </a:p>
                    <a:p>
                      <a:pPr algn="just"/>
                      <a:r>
                        <a:rPr lang="en-GB" sz="1800" dirty="0">
                          <a:latin typeface="Browallia New" panose="020B0604020202020204" pitchFamily="34" charset="-34"/>
                          <a:cs typeface="Browallia New" panose="020B0604020202020204" pitchFamily="34" charset="-34"/>
                        </a:rPr>
                        <a:t>double-blind, double-dummy, randomised, controlled,</a:t>
                      </a:r>
                    </a:p>
                    <a:p>
                      <a:pPr algn="just"/>
                      <a:r>
                        <a:rPr lang="en-GB" sz="1800" dirty="0">
                          <a:latin typeface="Browallia New" panose="020B0604020202020204" pitchFamily="34" charset="-34"/>
                          <a:cs typeface="Browallia New" panose="020B0604020202020204" pitchFamily="34" charset="-34"/>
                        </a:rPr>
                        <a:t>phase 3 study</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fr-FR" sz="1800" dirty="0">
                          <a:latin typeface="Browallia New" panose="020B0604020202020204" pitchFamily="34" charset="-34"/>
                          <a:cs typeface="Browallia New" panose="020B0604020202020204" pitchFamily="34" charset="-34"/>
                        </a:rPr>
                        <a:t>Lancet </a:t>
                      </a:r>
                      <a:r>
                        <a:rPr lang="fr-FR" sz="1800" dirty="0" err="1">
                          <a:latin typeface="Browallia New" panose="020B0604020202020204" pitchFamily="34" charset="-34"/>
                          <a:cs typeface="Browallia New" panose="020B0604020202020204" pitchFamily="34" charset="-34"/>
                        </a:rPr>
                        <a:t>Oncol</a:t>
                      </a:r>
                      <a:r>
                        <a:rPr lang="fr-FR" sz="1800" dirty="0">
                          <a:latin typeface="Browallia New" panose="020B0604020202020204" pitchFamily="34" charset="-34"/>
                          <a:cs typeface="Browallia New" panose="020B0604020202020204" pitchFamily="34" charset="-34"/>
                        </a:rPr>
                        <a:t>. </a:t>
                      </a:r>
                      <a:r>
                        <a:rPr lang="fr-FR" sz="1800">
                          <a:latin typeface="Browallia New" panose="020B0604020202020204" pitchFamily="34" charset="-34"/>
                          <a:cs typeface="Browallia New" panose="020B0604020202020204" pitchFamily="34" charset="-34"/>
                        </a:rPr>
                        <a:t>2018;19(3):370-381.</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err="1">
                          <a:latin typeface="Browallia New" panose="020B0604020202020204" pitchFamily="34" charset="-34"/>
                          <a:cs typeface="Browallia New" panose="020B0604020202020204" pitchFamily="34" charset="-34"/>
                        </a:rPr>
                        <a:t>Raje</a:t>
                      </a:r>
                      <a:r>
                        <a:rPr lang="en-US" sz="1800" dirty="0">
                          <a:latin typeface="Browallia New" panose="020B0604020202020204" pitchFamily="34" charset="-34"/>
                          <a:cs typeface="Browallia New" panose="020B0604020202020204" pitchFamily="34" charset="-34"/>
                        </a:rPr>
                        <a:t> N. 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latin typeface="Browallia New" panose="020B0604020202020204" pitchFamily="34" charset="-34"/>
                          <a:cs typeface="Browallia New" panose="020B0604020202020204" pitchFamily="34" charset="-34"/>
                        </a:rPr>
                        <a:t>bone Diseases with multiple Myeloma </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GB" sz="1800" dirty="0">
                          <a:latin typeface="Browallia New" panose="020B0604020202020204" pitchFamily="34" charset="-34"/>
                          <a:cs typeface="Browallia New" panose="020B0604020202020204" pitchFamily="34" charset="-34"/>
                        </a:rPr>
                        <a:t>XGEVA® provided nearly 23 months of prevention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1800" dirty="0">
                          <a:solidFill>
                            <a:srgbClr val="FF0000"/>
                          </a:solidFill>
                          <a:latin typeface="Browallia New" panose="020B0604020202020204" pitchFamily="34" charset="-34"/>
                          <a:cs typeface="Browallia New" panose="020B0604020202020204" pitchFamily="34" charset="-34"/>
                        </a:rPr>
                        <a:t>Efficacy and safety outcomes from this Asian subgroup were comparable to those of the full study population. </a:t>
                      </a:r>
                      <a:r>
                        <a:rPr lang="en-GB" sz="1800" dirty="0">
                          <a:solidFill>
                            <a:schemeClr val="tx1"/>
                          </a:solidFill>
                          <a:latin typeface="Browallia New" panose="020B0604020202020204" pitchFamily="34" charset="-34"/>
                          <a:cs typeface="Browallia New" panose="020B0604020202020204" pitchFamily="34" charset="-34"/>
                        </a:rPr>
                        <a:t>Overall, this analysis supports denosumab as an additional treatment option for standard of care for Asian patients with newly diagnosed MM with lytic bone lesions.</a:t>
                      </a:r>
                      <a:endParaRPr lang="en-US" sz="1800" dirty="0">
                        <a:solidFill>
                          <a:schemeClr val="tx1"/>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bl>
          </a:graphicData>
        </a:graphic>
      </p:graphicFrame>
      <p:sp>
        <p:nvSpPr>
          <p:cNvPr id="5" name="TextBox 4">
            <a:extLst>
              <a:ext uri="{FF2B5EF4-FFF2-40B4-BE49-F238E27FC236}">
                <a16:creationId xmlns:a16="http://schemas.microsoft.com/office/drawing/2014/main" id="{88F4829E-1666-2A18-E51C-6AEBB734653E}"/>
              </a:ext>
            </a:extLst>
          </p:cNvPr>
          <p:cNvSpPr txBox="1"/>
          <p:nvPr/>
        </p:nvSpPr>
        <p:spPr>
          <a:xfrm>
            <a:off x="5380383" y="6391994"/>
            <a:ext cx="6096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Lancet Oncol. 2018;19(3):370-381</a:t>
            </a:r>
          </a:p>
        </p:txBody>
      </p:sp>
    </p:spTree>
    <p:extLst>
      <p:ext uri="{BB962C8B-B14F-4D97-AF65-F5344CB8AC3E}">
        <p14:creationId xmlns:p14="http://schemas.microsoft.com/office/powerpoint/2010/main" val="182577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21E1-1CBD-E74E-82EA-F2395858AFE8}"/>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7214861A-DF7F-7CE0-E153-577A5DC724C6}"/>
              </a:ext>
            </a:extLst>
          </p:cNvPr>
          <p:cNvSpPr>
            <a:spLocks noGrp="1"/>
          </p:cNvSpPr>
          <p:nvPr>
            <p:ph idx="1"/>
          </p:nvPr>
        </p:nvSpPr>
        <p:spPr/>
        <p:txBody>
          <a:bodyPr/>
          <a:lstStyle/>
          <a:p>
            <a:pPr algn="just">
              <a:buFont typeface="+mj-lt"/>
              <a:buAutoNum type="arabicParenR" startAt="6"/>
            </a:pPr>
            <a:r>
              <a:rPr lang="en-IN" b="1" dirty="0"/>
              <a:t>Bone Remodelling: Osteoclast: </a:t>
            </a:r>
            <a:r>
              <a:rPr lang="en-IN" dirty="0"/>
              <a:t>Bone Resorption or Dissolving _ </a:t>
            </a:r>
            <a:r>
              <a:rPr lang="en-IN" b="1" dirty="0"/>
              <a:t>Osteoblast: </a:t>
            </a:r>
            <a:r>
              <a:rPr lang="en-IN" dirty="0"/>
              <a:t>Bone Formation.</a:t>
            </a:r>
          </a:p>
          <a:p>
            <a:pPr algn="just">
              <a:buFont typeface="+mj-lt"/>
              <a:buAutoNum type="arabicParenR" startAt="6"/>
            </a:pPr>
            <a:r>
              <a:rPr lang="en-IN" b="1" dirty="0"/>
              <a:t>Bone Signalling &amp; RANKL: RankL </a:t>
            </a:r>
            <a:r>
              <a:rPr lang="en-IN" dirty="0"/>
              <a:t>_↑Osteoclastic Activation_ </a:t>
            </a:r>
            <a:r>
              <a:rPr lang="en-IN" b="1" dirty="0"/>
              <a:t>OPG</a:t>
            </a:r>
            <a:r>
              <a:rPr lang="en-IN" dirty="0"/>
              <a:t>_ ↑Osteoblastic inactivation</a:t>
            </a:r>
          </a:p>
          <a:p>
            <a:pPr>
              <a:buFont typeface="+mj-lt"/>
              <a:buAutoNum type="arabicParenR" startAt="6"/>
            </a:pPr>
            <a:endParaRPr lang="en-IN" dirty="0"/>
          </a:p>
        </p:txBody>
      </p:sp>
    </p:spTree>
    <p:extLst>
      <p:ext uri="{BB962C8B-B14F-4D97-AF65-F5344CB8AC3E}">
        <p14:creationId xmlns:p14="http://schemas.microsoft.com/office/powerpoint/2010/main" val="18966506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lang="en-US" sz="5400" b="1" dirty="0">
                <a:solidFill>
                  <a:srgbClr val="FFFF00"/>
                </a:solidFill>
              </a:rPr>
              <a:t>Section 7: FAQ</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130</a:t>
            </a:fld>
            <a:endParaRPr lang="en-US"/>
          </a:p>
        </p:txBody>
      </p:sp>
    </p:spTree>
    <p:extLst>
      <p:ext uri="{BB962C8B-B14F-4D97-AF65-F5344CB8AC3E}">
        <p14:creationId xmlns:p14="http://schemas.microsoft.com/office/powerpoint/2010/main" val="10913552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6D5-BD50-C2D1-13EE-311F3C7CFAE3}"/>
              </a:ext>
            </a:extLst>
          </p:cNvPr>
          <p:cNvSpPr>
            <a:spLocks noGrp="1"/>
          </p:cNvSpPr>
          <p:nvPr>
            <p:ph type="title"/>
          </p:nvPr>
        </p:nvSpPr>
        <p:spPr/>
        <p:txBody>
          <a:bodyPr>
            <a:normAutofit fontScale="90000"/>
          </a:bodyPr>
          <a:lstStyle/>
          <a:p>
            <a:r>
              <a:rPr lang="en-GB" dirty="0"/>
              <a:t>Is Denosumab a chemotherapy drug?</a:t>
            </a:r>
            <a:endParaRPr lang="en-IN" dirty="0"/>
          </a:p>
        </p:txBody>
      </p:sp>
      <p:sp>
        <p:nvSpPr>
          <p:cNvPr id="3" name="Content Placeholder 2">
            <a:extLst>
              <a:ext uri="{FF2B5EF4-FFF2-40B4-BE49-F238E27FC236}">
                <a16:creationId xmlns:a16="http://schemas.microsoft.com/office/drawing/2014/main" id="{DAE065FC-0AF9-B52D-0199-6FF082C8310C}"/>
              </a:ext>
            </a:extLst>
          </p:cNvPr>
          <p:cNvSpPr>
            <a:spLocks noGrp="1"/>
          </p:cNvSpPr>
          <p:nvPr>
            <p:ph idx="1"/>
          </p:nvPr>
        </p:nvSpPr>
        <p:spPr/>
        <p:txBody>
          <a:bodyPr/>
          <a:lstStyle/>
          <a:p>
            <a:pPr algn="just"/>
            <a:r>
              <a:rPr lang="en-GB" dirty="0">
                <a:highlight>
                  <a:srgbClr val="FFFF00"/>
                </a:highlight>
              </a:rPr>
              <a:t>No. Denosumab is not a chemotherapy drug</a:t>
            </a:r>
            <a:r>
              <a:rPr lang="en-GB" dirty="0"/>
              <a:t>. </a:t>
            </a:r>
          </a:p>
          <a:p>
            <a:pPr algn="just"/>
            <a:r>
              <a:rPr lang="en-GB" dirty="0"/>
              <a:t>It is a targeted treatment, called a monoclonal antibody and is classified as a bone-modifying agent. </a:t>
            </a:r>
          </a:p>
          <a:p>
            <a:pPr algn="just"/>
            <a:r>
              <a:rPr lang="en-GB" dirty="0"/>
              <a:t>Although it is not a chemotherapy drug it is often given with chemotherapy medicines.</a:t>
            </a:r>
            <a:endParaRPr lang="en-IN" dirty="0"/>
          </a:p>
        </p:txBody>
      </p:sp>
    </p:spTree>
    <p:extLst>
      <p:ext uri="{BB962C8B-B14F-4D97-AF65-F5344CB8AC3E}">
        <p14:creationId xmlns:p14="http://schemas.microsoft.com/office/powerpoint/2010/main" val="3790691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4127-3B37-A98B-8FA4-E9486A3E04E8}"/>
              </a:ext>
            </a:extLst>
          </p:cNvPr>
          <p:cNvSpPr>
            <a:spLocks noGrp="1"/>
          </p:cNvSpPr>
          <p:nvPr>
            <p:ph type="title"/>
          </p:nvPr>
        </p:nvSpPr>
        <p:spPr>
          <a:xfrm>
            <a:off x="838200" y="259107"/>
            <a:ext cx="10515600" cy="675595"/>
          </a:xfrm>
        </p:spPr>
        <p:txBody>
          <a:bodyPr>
            <a:normAutofit fontScale="90000"/>
          </a:bodyPr>
          <a:lstStyle/>
          <a:p>
            <a:r>
              <a:rPr lang="en-IN" dirty="0"/>
              <a:t>Does Denosumab increase bone density in Patients with Prostate Cancer?</a:t>
            </a:r>
          </a:p>
        </p:txBody>
      </p:sp>
      <p:sp>
        <p:nvSpPr>
          <p:cNvPr id="3" name="Content Placeholder 2">
            <a:extLst>
              <a:ext uri="{FF2B5EF4-FFF2-40B4-BE49-F238E27FC236}">
                <a16:creationId xmlns:a16="http://schemas.microsoft.com/office/drawing/2014/main" id="{69821A44-AA9A-A542-2B3E-DFBF521C5E83}"/>
              </a:ext>
            </a:extLst>
          </p:cNvPr>
          <p:cNvSpPr>
            <a:spLocks noGrp="1"/>
          </p:cNvSpPr>
          <p:nvPr>
            <p:ph idx="1"/>
          </p:nvPr>
        </p:nvSpPr>
        <p:spPr>
          <a:xfrm>
            <a:off x="838200" y="1147100"/>
            <a:ext cx="10515600" cy="5001909"/>
          </a:xfrm>
        </p:spPr>
        <p:txBody>
          <a:bodyPr>
            <a:normAutofit fontScale="92500"/>
          </a:bodyPr>
          <a:lstStyle/>
          <a:p>
            <a:pPr algn="just"/>
            <a:r>
              <a:rPr lang="en-GB" dirty="0">
                <a:highlight>
                  <a:srgbClr val="FFFF00"/>
                </a:highlight>
              </a:rPr>
              <a:t>Yes, denosumab does increase bone density.</a:t>
            </a:r>
          </a:p>
          <a:p>
            <a:pPr algn="just"/>
            <a:r>
              <a:rPr lang="en-GB" dirty="0">
                <a:highlight>
                  <a:srgbClr val="FFFF00"/>
                </a:highlight>
              </a:rPr>
              <a:t>Denosumab significantly increased BMD at all clinical sites measured, relative to treatment with placebo at 3 years: </a:t>
            </a:r>
          </a:p>
          <a:p>
            <a:pPr lvl="1" algn="just">
              <a:buFont typeface="Arial" panose="020B0604020202020204" pitchFamily="34" charset="0"/>
              <a:buChar char="•"/>
            </a:pPr>
            <a:r>
              <a:rPr lang="en-GB" dirty="0">
                <a:highlight>
                  <a:srgbClr val="FFFF00"/>
                </a:highlight>
              </a:rPr>
              <a:t>7.9% </a:t>
            </a:r>
            <a:r>
              <a:rPr lang="en-GB" dirty="0"/>
              <a:t>at the </a:t>
            </a:r>
            <a:r>
              <a:rPr lang="en-GB" dirty="0">
                <a:highlight>
                  <a:srgbClr val="FFFF00"/>
                </a:highlight>
              </a:rPr>
              <a:t>lumbar spine</a:t>
            </a:r>
            <a:r>
              <a:rPr lang="en-GB" dirty="0"/>
              <a:t>, </a:t>
            </a:r>
            <a:r>
              <a:rPr lang="en-GB" dirty="0">
                <a:highlight>
                  <a:srgbClr val="FFFF00"/>
                </a:highlight>
              </a:rPr>
              <a:t>5.7% </a:t>
            </a:r>
            <a:r>
              <a:rPr lang="en-GB" dirty="0"/>
              <a:t>at the </a:t>
            </a:r>
            <a:r>
              <a:rPr lang="en-GB" dirty="0">
                <a:highlight>
                  <a:srgbClr val="FFFF00"/>
                </a:highlight>
              </a:rPr>
              <a:t>total hip</a:t>
            </a:r>
            <a:r>
              <a:rPr lang="en-GB" dirty="0"/>
              <a:t>, </a:t>
            </a:r>
            <a:r>
              <a:rPr lang="en-GB" dirty="0">
                <a:highlight>
                  <a:srgbClr val="FFFF00"/>
                </a:highlight>
              </a:rPr>
              <a:t>4.9% </a:t>
            </a:r>
            <a:r>
              <a:rPr lang="en-GB" dirty="0"/>
              <a:t>at the </a:t>
            </a:r>
            <a:r>
              <a:rPr lang="en-GB" dirty="0">
                <a:highlight>
                  <a:srgbClr val="FFFF00"/>
                </a:highlight>
              </a:rPr>
              <a:t>femoral neck</a:t>
            </a:r>
            <a:r>
              <a:rPr lang="en-GB" dirty="0"/>
              <a:t>, </a:t>
            </a:r>
            <a:r>
              <a:rPr lang="en-GB" dirty="0">
                <a:highlight>
                  <a:srgbClr val="FFFF00"/>
                </a:highlight>
              </a:rPr>
              <a:t>6.9% </a:t>
            </a:r>
            <a:r>
              <a:rPr lang="en-GB" dirty="0"/>
              <a:t>at the hip </a:t>
            </a:r>
            <a:r>
              <a:rPr lang="en-GB" dirty="0">
                <a:highlight>
                  <a:srgbClr val="FFFF00"/>
                </a:highlight>
              </a:rPr>
              <a:t>trochanter, 6.9% </a:t>
            </a:r>
            <a:r>
              <a:rPr lang="en-GB" dirty="0"/>
              <a:t>at the </a:t>
            </a:r>
            <a:r>
              <a:rPr lang="en-GB" dirty="0">
                <a:highlight>
                  <a:srgbClr val="FFFF00"/>
                </a:highlight>
              </a:rPr>
              <a:t>distal 1/3 radius </a:t>
            </a:r>
            <a:r>
              <a:rPr lang="en-GB" dirty="0"/>
              <a:t>and </a:t>
            </a:r>
            <a:r>
              <a:rPr lang="en-GB" dirty="0">
                <a:highlight>
                  <a:srgbClr val="FFFF00"/>
                </a:highlight>
              </a:rPr>
              <a:t>4.7% </a:t>
            </a:r>
            <a:r>
              <a:rPr lang="en-GB" dirty="0"/>
              <a:t>at the </a:t>
            </a:r>
            <a:r>
              <a:rPr lang="en-GB" dirty="0">
                <a:highlight>
                  <a:srgbClr val="FFFF00"/>
                </a:highlight>
              </a:rPr>
              <a:t>total body </a:t>
            </a:r>
            <a:r>
              <a:rPr lang="en-GB" dirty="0"/>
              <a:t>(all p &lt; 0.0001). </a:t>
            </a:r>
          </a:p>
          <a:p>
            <a:pPr algn="just"/>
            <a:r>
              <a:rPr lang="en-GB" dirty="0"/>
              <a:t>In a prospectively planned exploratory analysis, </a:t>
            </a:r>
            <a:r>
              <a:rPr lang="en-GB" dirty="0">
                <a:highlight>
                  <a:srgbClr val="FFFF00"/>
                </a:highlight>
              </a:rPr>
              <a:t>significant increases in BMD </a:t>
            </a:r>
            <a:r>
              <a:rPr lang="en-GB" dirty="0"/>
              <a:t>were observed at the lumbar spine, total hip, femoral neck and the hip trochanter </a:t>
            </a:r>
            <a:r>
              <a:rPr lang="en-GB" dirty="0">
                <a:highlight>
                  <a:srgbClr val="FFFF00"/>
                </a:highlight>
              </a:rPr>
              <a:t>1 month after the initial dose</a:t>
            </a:r>
            <a:endParaRPr lang="en-IN" dirty="0">
              <a:highlight>
                <a:srgbClr val="FFFF00"/>
              </a:highlight>
            </a:endParaRPr>
          </a:p>
        </p:txBody>
      </p:sp>
    </p:spTree>
    <p:extLst>
      <p:ext uri="{BB962C8B-B14F-4D97-AF65-F5344CB8AC3E}">
        <p14:creationId xmlns:p14="http://schemas.microsoft.com/office/powerpoint/2010/main" val="2358255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F916-DAA2-1E61-67FF-16A9498574BE}"/>
              </a:ext>
            </a:extLst>
          </p:cNvPr>
          <p:cNvSpPr>
            <a:spLocks noGrp="1"/>
          </p:cNvSpPr>
          <p:nvPr>
            <p:ph type="title"/>
          </p:nvPr>
        </p:nvSpPr>
        <p:spPr>
          <a:xfrm>
            <a:off x="838200" y="272359"/>
            <a:ext cx="10515600" cy="675595"/>
          </a:xfrm>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Does Denosumab increase the risk of new Fracture in Patients with Prostate Cancer?</a:t>
            </a:r>
            <a:endParaRPr lang="en-IN" dirty="0"/>
          </a:p>
        </p:txBody>
      </p:sp>
      <p:sp>
        <p:nvSpPr>
          <p:cNvPr id="3" name="Content Placeholder 2">
            <a:extLst>
              <a:ext uri="{FF2B5EF4-FFF2-40B4-BE49-F238E27FC236}">
                <a16:creationId xmlns:a16="http://schemas.microsoft.com/office/drawing/2014/main" id="{666EAB29-A405-7A11-A8CC-0C0D727E6C64}"/>
              </a:ext>
            </a:extLst>
          </p:cNvPr>
          <p:cNvSpPr>
            <a:spLocks noGrp="1"/>
          </p:cNvSpPr>
          <p:nvPr>
            <p:ph idx="1"/>
          </p:nvPr>
        </p:nvSpPr>
        <p:spPr/>
        <p:txBody>
          <a:bodyPr/>
          <a:lstStyle/>
          <a:p>
            <a:pPr marL="0" indent="0" algn="just">
              <a:buNone/>
            </a:pPr>
            <a:r>
              <a:rPr lang="en-GB" dirty="0">
                <a:highlight>
                  <a:srgbClr val="FFFF00"/>
                </a:highlight>
              </a:rPr>
              <a:t>NO. reversely Denosumab demonstrated a significant relative risk reduction of new vertebral fractures: </a:t>
            </a:r>
          </a:p>
          <a:p>
            <a:pPr marL="971550" lvl="1" indent="-457200" algn="just">
              <a:buFont typeface="Arial" panose="020B0604020202020204" pitchFamily="34" charset="0"/>
              <a:buChar char="•"/>
            </a:pPr>
            <a:r>
              <a:rPr lang="en-GB" dirty="0"/>
              <a:t>85% (1.6% absolute risk reduction) at 1 year, </a:t>
            </a:r>
          </a:p>
          <a:p>
            <a:pPr marL="971550" lvl="1" indent="-457200" algn="just">
              <a:buFont typeface="Arial" panose="020B0604020202020204" pitchFamily="34" charset="0"/>
              <a:buChar char="•"/>
            </a:pPr>
            <a:r>
              <a:rPr lang="en-GB" dirty="0"/>
              <a:t>69% (2.2% absolute risk reduction) at 2 years and </a:t>
            </a:r>
          </a:p>
          <a:p>
            <a:pPr marL="971550" lvl="1" indent="-457200" algn="just">
              <a:buFont typeface="Arial" panose="020B0604020202020204" pitchFamily="34" charset="0"/>
              <a:buChar char="•"/>
            </a:pPr>
            <a:r>
              <a:rPr lang="en-GB" dirty="0"/>
              <a:t>62% (2.4% absolute risk reduction) at 3 years (all p &lt; 0.01). </a:t>
            </a:r>
            <a:endParaRPr lang="en-IN" dirty="0"/>
          </a:p>
        </p:txBody>
      </p:sp>
    </p:spTree>
    <p:extLst>
      <p:ext uri="{BB962C8B-B14F-4D97-AF65-F5344CB8AC3E}">
        <p14:creationId xmlns:p14="http://schemas.microsoft.com/office/powerpoint/2010/main" val="2761338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F3F1-53FE-04B4-D70C-F420755E8E6E}"/>
              </a:ext>
            </a:extLst>
          </p:cNvPr>
          <p:cNvSpPr>
            <a:spLocks noGrp="1"/>
          </p:cNvSpPr>
          <p:nvPr>
            <p:ph type="title"/>
          </p:nvPr>
        </p:nvSpPr>
        <p:spPr/>
        <p:txBody>
          <a:bodyPr>
            <a:normAutofit fontScale="90000"/>
          </a:bodyPr>
          <a:lstStyle/>
          <a:p>
            <a:r>
              <a:rPr lang="en-GB" dirty="0"/>
              <a:t>How long should you take Denosumab for?</a:t>
            </a:r>
            <a:endParaRPr lang="en-IN" dirty="0"/>
          </a:p>
        </p:txBody>
      </p:sp>
      <p:sp>
        <p:nvSpPr>
          <p:cNvPr id="3" name="Content Placeholder 2">
            <a:extLst>
              <a:ext uri="{FF2B5EF4-FFF2-40B4-BE49-F238E27FC236}">
                <a16:creationId xmlns:a16="http://schemas.microsoft.com/office/drawing/2014/main" id="{52C63F58-6F90-0555-066E-7CBCBB9E69E2}"/>
              </a:ext>
            </a:extLst>
          </p:cNvPr>
          <p:cNvSpPr>
            <a:spLocks noGrp="1"/>
          </p:cNvSpPr>
          <p:nvPr>
            <p:ph idx="1"/>
          </p:nvPr>
        </p:nvSpPr>
        <p:spPr>
          <a:xfrm>
            <a:off x="838200" y="1133847"/>
            <a:ext cx="10515600" cy="5359027"/>
          </a:xfrm>
        </p:spPr>
        <p:txBody>
          <a:bodyPr>
            <a:normAutofit fontScale="92500" lnSpcReduction="20000"/>
          </a:bodyPr>
          <a:lstStyle/>
          <a:p>
            <a:pPr algn="just"/>
            <a:r>
              <a:rPr lang="en-GB" dirty="0"/>
              <a:t>Denosumab  is meant to be taken long-term. </a:t>
            </a:r>
          </a:p>
          <a:p>
            <a:pPr algn="just"/>
            <a:r>
              <a:rPr lang="en-GB" dirty="0">
                <a:highlight>
                  <a:srgbClr val="FFFF00"/>
                </a:highlight>
              </a:rPr>
              <a:t>Efficacy and safety of Denosumab </a:t>
            </a:r>
            <a:r>
              <a:rPr lang="en-GB" dirty="0"/>
              <a:t>once every 6 months for </a:t>
            </a:r>
            <a:r>
              <a:rPr lang="en-GB" dirty="0">
                <a:highlight>
                  <a:srgbClr val="FFFF00"/>
                </a:highlight>
              </a:rPr>
              <a:t>3 years </a:t>
            </a:r>
            <a:r>
              <a:rPr lang="en-GB" dirty="0"/>
              <a:t>were </a:t>
            </a:r>
            <a:r>
              <a:rPr lang="en-GB" dirty="0">
                <a:highlight>
                  <a:srgbClr val="FFFF00"/>
                </a:highlight>
              </a:rPr>
              <a:t>investigated </a:t>
            </a:r>
            <a:r>
              <a:rPr lang="en-GB" dirty="0"/>
              <a:t>in men with histologically confirmed non-metastatic prostate cancer receiving ADT</a:t>
            </a:r>
          </a:p>
          <a:p>
            <a:pPr algn="just"/>
            <a:r>
              <a:rPr lang="en-GB" dirty="0"/>
              <a:t>However, </a:t>
            </a:r>
            <a:r>
              <a:rPr lang="en-GB" dirty="0">
                <a:highlight>
                  <a:srgbClr val="FFFF00"/>
                </a:highlight>
              </a:rPr>
              <a:t>Denosumab should be discontinued if you experience intolerable side effects or serious side effects such as osteonecrosis of the jaw or osteomyelitis</a:t>
            </a:r>
            <a:r>
              <a:rPr lang="en-GB" dirty="0"/>
              <a:t>, or if Denosumab appears to be ineffective for you.</a:t>
            </a:r>
          </a:p>
          <a:p>
            <a:pPr algn="just"/>
            <a:r>
              <a:rPr lang="en-GB" dirty="0"/>
              <a:t>There have been reports of a </a:t>
            </a:r>
            <a:r>
              <a:rPr lang="en-GB" dirty="0">
                <a:highlight>
                  <a:srgbClr val="FFFF00"/>
                </a:highlight>
              </a:rPr>
              <a:t>higher risk of multiple vertebral fractures and hypercalcemia (high calcium levels) occurring within the first year following discontinuation of Denosumab</a:t>
            </a:r>
            <a:r>
              <a:rPr lang="en-GB" dirty="0"/>
              <a:t>. </a:t>
            </a:r>
          </a:p>
          <a:p>
            <a:pPr algn="just"/>
            <a:r>
              <a:rPr lang="en-GB" dirty="0"/>
              <a:t>Patients should be monitored for both conditions when Denosumab is stopped.</a:t>
            </a:r>
          </a:p>
        </p:txBody>
      </p:sp>
    </p:spTree>
    <p:extLst>
      <p:ext uri="{BB962C8B-B14F-4D97-AF65-F5344CB8AC3E}">
        <p14:creationId xmlns:p14="http://schemas.microsoft.com/office/powerpoint/2010/main" val="3176370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4D7B9-4310-C2AA-51C7-6C4A24B5917F}"/>
              </a:ext>
            </a:extLst>
          </p:cNvPr>
          <p:cNvSpPr>
            <a:spLocks noGrp="1"/>
          </p:cNvSpPr>
          <p:nvPr>
            <p:ph type="title"/>
          </p:nvPr>
        </p:nvSpPr>
        <p:spPr/>
        <p:txBody>
          <a:bodyPr>
            <a:normAutofit fontScale="90000"/>
          </a:bodyPr>
          <a:lstStyle/>
          <a:p>
            <a:r>
              <a:rPr lang="en-GB" dirty="0"/>
              <a:t>Does Denosumab weaken your immune system?</a:t>
            </a:r>
            <a:endParaRPr lang="en-IN" dirty="0"/>
          </a:p>
        </p:txBody>
      </p:sp>
      <p:sp>
        <p:nvSpPr>
          <p:cNvPr id="3" name="Content Placeholder 2">
            <a:extLst>
              <a:ext uri="{FF2B5EF4-FFF2-40B4-BE49-F238E27FC236}">
                <a16:creationId xmlns:a16="http://schemas.microsoft.com/office/drawing/2014/main" id="{A2408845-1011-58B3-70AC-0833DDBD6E0B}"/>
              </a:ext>
            </a:extLst>
          </p:cNvPr>
          <p:cNvSpPr>
            <a:spLocks noGrp="1"/>
          </p:cNvSpPr>
          <p:nvPr>
            <p:ph idx="1"/>
          </p:nvPr>
        </p:nvSpPr>
        <p:spPr>
          <a:xfrm>
            <a:off x="838200" y="1040721"/>
            <a:ext cx="10515600" cy="5187802"/>
          </a:xfrm>
        </p:spPr>
        <p:txBody>
          <a:bodyPr>
            <a:normAutofit fontScale="85000" lnSpcReduction="10000"/>
          </a:bodyPr>
          <a:lstStyle/>
          <a:p>
            <a:pPr algn="just"/>
            <a:r>
              <a:rPr lang="en-GB" dirty="0">
                <a:highlight>
                  <a:srgbClr val="FFFF00"/>
                </a:highlight>
              </a:rPr>
              <a:t>Yes, Denosumab (denosumab) does appear to weaken your immune system. </a:t>
            </a:r>
          </a:p>
          <a:p>
            <a:pPr algn="just"/>
            <a:r>
              <a:rPr lang="en-GB" dirty="0"/>
              <a:t>Research has shown people who take Denosumab are at an increased risk of serious infections leading to hospitalizations, including serious infections of the skin, abdominal, urinary tract, and ear. </a:t>
            </a:r>
          </a:p>
          <a:p>
            <a:pPr algn="just"/>
            <a:r>
              <a:rPr lang="en-GB" dirty="0"/>
              <a:t>People administered concomitant immunosuppressant agents (such as prednisone or cyclosporine) or with impaired immune systems may be at an even higher risk.</a:t>
            </a:r>
          </a:p>
          <a:p>
            <a:pPr algn="just"/>
            <a:r>
              <a:rPr lang="en-GB" b="0" i="0" dirty="0">
                <a:solidFill>
                  <a:srgbClr val="242424"/>
                </a:solidFill>
                <a:effectLst/>
                <a:highlight>
                  <a:srgbClr val="FFFF00"/>
                </a:highlight>
              </a:rPr>
              <a:t>RANKL and RANK are also expressed in cells of the immune system, including activated T lymphocytes, B cells, and dendritic cells.</a:t>
            </a:r>
            <a:endParaRPr lang="en-GB" dirty="0">
              <a:highlight>
                <a:srgbClr val="FFFF00"/>
              </a:highlight>
            </a:endParaRPr>
          </a:p>
          <a:p>
            <a:pPr algn="just"/>
            <a:r>
              <a:rPr lang="en-GB" dirty="0">
                <a:highlight>
                  <a:srgbClr val="FFFF00"/>
                </a:highlight>
              </a:rPr>
              <a:t>This implies that inhibition of RANKL by Denosumab might alter a person’s immune function and increase their susceptibility to infections.</a:t>
            </a:r>
            <a:endParaRPr lang="en-IN" dirty="0">
              <a:highlight>
                <a:srgbClr val="FFFF00"/>
              </a:highlight>
            </a:endParaRPr>
          </a:p>
        </p:txBody>
      </p:sp>
    </p:spTree>
    <p:extLst>
      <p:ext uri="{BB962C8B-B14F-4D97-AF65-F5344CB8AC3E}">
        <p14:creationId xmlns:p14="http://schemas.microsoft.com/office/powerpoint/2010/main" val="19605770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4670-E6DA-33C3-E0D8-0C214A4A0816}"/>
              </a:ext>
            </a:extLst>
          </p:cNvPr>
          <p:cNvSpPr>
            <a:spLocks noGrp="1"/>
          </p:cNvSpPr>
          <p:nvPr>
            <p:ph type="title"/>
          </p:nvPr>
        </p:nvSpPr>
        <p:spPr/>
        <p:txBody>
          <a:bodyPr>
            <a:normAutofit fontScale="90000"/>
          </a:bodyPr>
          <a:lstStyle/>
          <a:p>
            <a:r>
              <a:rPr lang="en-IN" dirty="0"/>
              <a:t>Does Denosumab cause bone pain?</a:t>
            </a:r>
          </a:p>
        </p:txBody>
      </p:sp>
      <p:sp>
        <p:nvSpPr>
          <p:cNvPr id="3" name="Content Placeholder 2">
            <a:extLst>
              <a:ext uri="{FF2B5EF4-FFF2-40B4-BE49-F238E27FC236}">
                <a16:creationId xmlns:a16="http://schemas.microsoft.com/office/drawing/2014/main" id="{AAF8BAC2-A256-33DA-8BE6-4BC21B35B871}"/>
              </a:ext>
            </a:extLst>
          </p:cNvPr>
          <p:cNvSpPr>
            <a:spLocks noGrp="1"/>
          </p:cNvSpPr>
          <p:nvPr>
            <p:ph idx="1"/>
          </p:nvPr>
        </p:nvSpPr>
        <p:spPr>
          <a:xfrm>
            <a:off x="838200" y="927651"/>
            <a:ext cx="10515600" cy="5380383"/>
          </a:xfrm>
        </p:spPr>
        <p:txBody>
          <a:bodyPr>
            <a:normAutofit fontScale="92500"/>
          </a:bodyPr>
          <a:lstStyle/>
          <a:p>
            <a:pPr algn="just"/>
            <a:r>
              <a:rPr lang="en-GB" dirty="0"/>
              <a:t>Denosumab </a:t>
            </a:r>
            <a:r>
              <a:rPr lang="en-GB" dirty="0">
                <a:highlight>
                  <a:srgbClr val="FFFF00"/>
                </a:highlight>
              </a:rPr>
              <a:t>may cause pain in the bones</a:t>
            </a:r>
            <a:r>
              <a:rPr lang="en-GB" dirty="0"/>
              <a:t>, muscles, and joints. </a:t>
            </a:r>
          </a:p>
          <a:p>
            <a:pPr algn="just"/>
            <a:r>
              <a:rPr lang="en-GB" dirty="0"/>
              <a:t>Pain in the bones, joints, or muscles may start soon after treatment or many months later, but usually in the first year of taking Denosumab. </a:t>
            </a:r>
          </a:p>
          <a:p>
            <a:pPr algn="just"/>
            <a:r>
              <a:rPr lang="en-GB" dirty="0"/>
              <a:t>This pain may be severe and decrease your quality of life or it may be mild and barely noticeable.</a:t>
            </a:r>
          </a:p>
          <a:p>
            <a:pPr algn="just"/>
            <a:r>
              <a:rPr lang="en-GB" dirty="0"/>
              <a:t>Research has shown that for most patients, </a:t>
            </a:r>
            <a:r>
              <a:rPr lang="en-GB" dirty="0">
                <a:highlight>
                  <a:srgbClr val="FFFF00"/>
                </a:highlight>
              </a:rPr>
              <a:t>Denosumab is more effective than zoledronic acid at extending the bone pain-free interval. </a:t>
            </a:r>
          </a:p>
          <a:p>
            <a:pPr algn="just"/>
            <a:r>
              <a:rPr lang="en-GB" dirty="0">
                <a:highlight>
                  <a:srgbClr val="FFFF00"/>
                </a:highlight>
              </a:rPr>
              <a:t>Overall across several different cancer types, Denosumab extended the pain-free interval by 1.8 months.</a:t>
            </a:r>
            <a:endParaRPr lang="en-IN" dirty="0">
              <a:highlight>
                <a:srgbClr val="FFFF00"/>
              </a:highlight>
            </a:endParaRPr>
          </a:p>
        </p:txBody>
      </p:sp>
    </p:spTree>
    <p:extLst>
      <p:ext uri="{BB962C8B-B14F-4D97-AF65-F5344CB8AC3E}">
        <p14:creationId xmlns:p14="http://schemas.microsoft.com/office/powerpoint/2010/main" val="13115273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06F8-D2BE-4A6C-A694-D9FA63B2C54C}"/>
              </a:ext>
            </a:extLst>
          </p:cNvPr>
          <p:cNvSpPr>
            <a:spLocks noGrp="1"/>
          </p:cNvSpPr>
          <p:nvPr>
            <p:ph type="title"/>
          </p:nvPr>
        </p:nvSpPr>
        <p:spPr/>
        <p:txBody>
          <a:bodyPr>
            <a:normAutofit fontScale="90000"/>
          </a:bodyPr>
          <a:lstStyle/>
          <a:p>
            <a:r>
              <a:rPr lang="en-GB" dirty="0"/>
              <a:t>Does Denosumab cause low blood pressure?</a:t>
            </a:r>
            <a:endParaRPr lang="en-IN" dirty="0"/>
          </a:p>
        </p:txBody>
      </p:sp>
      <p:sp>
        <p:nvSpPr>
          <p:cNvPr id="3" name="Content Placeholder 2">
            <a:extLst>
              <a:ext uri="{FF2B5EF4-FFF2-40B4-BE49-F238E27FC236}">
                <a16:creationId xmlns:a16="http://schemas.microsoft.com/office/drawing/2014/main" id="{7A892C7B-BD28-FED7-2D85-6CF5613BB092}"/>
              </a:ext>
            </a:extLst>
          </p:cNvPr>
          <p:cNvSpPr>
            <a:spLocks noGrp="1"/>
          </p:cNvSpPr>
          <p:nvPr>
            <p:ph idx="1"/>
          </p:nvPr>
        </p:nvSpPr>
        <p:spPr/>
        <p:txBody>
          <a:bodyPr/>
          <a:lstStyle/>
          <a:p>
            <a:r>
              <a:rPr lang="en-GB" dirty="0">
                <a:highlight>
                  <a:srgbClr val="FFFF00"/>
                </a:highlight>
              </a:rPr>
              <a:t>Low blood pressure is not a common side effect of Denosumab; </a:t>
            </a:r>
          </a:p>
          <a:p>
            <a:r>
              <a:rPr lang="en-GB" dirty="0"/>
              <a:t>However, it may occur in people who are allergic to Denosumab alongside other allergy symptoms such as facial and throat swelling and tightness, shortness of breath, and a rash.</a:t>
            </a:r>
            <a:endParaRPr lang="en-IN" dirty="0"/>
          </a:p>
        </p:txBody>
      </p:sp>
    </p:spTree>
    <p:extLst>
      <p:ext uri="{BB962C8B-B14F-4D97-AF65-F5344CB8AC3E}">
        <p14:creationId xmlns:p14="http://schemas.microsoft.com/office/powerpoint/2010/main" val="2069084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A78B-7FD7-4C6C-A5E5-9740FE0260E4}"/>
              </a:ext>
            </a:extLst>
          </p:cNvPr>
          <p:cNvSpPr>
            <a:spLocks noGrp="1"/>
          </p:cNvSpPr>
          <p:nvPr>
            <p:ph type="title"/>
          </p:nvPr>
        </p:nvSpPr>
        <p:spPr/>
        <p:txBody>
          <a:bodyPr>
            <a:normAutofit fontScale="90000"/>
          </a:bodyPr>
          <a:lstStyle/>
          <a:p>
            <a:r>
              <a:rPr lang="en-GB" dirty="0"/>
              <a:t>Does Denosumab cause weight gain?</a:t>
            </a:r>
            <a:endParaRPr lang="en-IN" dirty="0"/>
          </a:p>
        </p:txBody>
      </p:sp>
      <p:sp>
        <p:nvSpPr>
          <p:cNvPr id="3" name="Content Placeholder 2">
            <a:extLst>
              <a:ext uri="{FF2B5EF4-FFF2-40B4-BE49-F238E27FC236}">
                <a16:creationId xmlns:a16="http://schemas.microsoft.com/office/drawing/2014/main" id="{81F1BA37-2EFA-BB5E-5BCC-A7F216172CCC}"/>
              </a:ext>
            </a:extLst>
          </p:cNvPr>
          <p:cNvSpPr>
            <a:spLocks noGrp="1"/>
          </p:cNvSpPr>
          <p:nvPr>
            <p:ph idx="1"/>
          </p:nvPr>
        </p:nvSpPr>
        <p:spPr/>
        <p:txBody>
          <a:bodyPr/>
          <a:lstStyle/>
          <a:p>
            <a:r>
              <a:rPr lang="en-GB" dirty="0">
                <a:highlight>
                  <a:srgbClr val="FFFF00"/>
                </a:highlight>
              </a:rPr>
              <a:t>Denosumab has not been associated with weight gain in clinical studies. </a:t>
            </a:r>
          </a:p>
          <a:p>
            <a:r>
              <a:rPr lang="en-GB" dirty="0"/>
              <a:t>In studies, peripheral edema (fluid retention in the areas like the arms or legs) was reported in 4.9% of patients compared to 4% receiving a placebo</a:t>
            </a:r>
          </a:p>
          <a:p>
            <a:r>
              <a:rPr lang="en-GB" dirty="0"/>
              <a:t>Denosumab can cause peripheral edema (fluid retention) or swelling, and this may lead to weight gain in some people.</a:t>
            </a:r>
            <a:endParaRPr lang="en-IN" dirty="0"/>
          </a:p>
        </p:txBody>
      </p:sp>
    </p:spTree>
    <p:extLst>
      <p:ext uri="{BB962C8B-B14F-4D97-AF65-F5344CB8AC3E}">
        <p14:creationId xmlns:p14="http://schemas.microsoft.com/office/powerpoint/2010/main" val="32804126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B8660-F86D-3C3F-9101-AE81E0F4EAC8}"/>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E62829CE-FFB8-9A09-9B57-D03DCD2C8516}"/>
              </a:ext>
            </a:extLst>
          </p:cNvPr>
          <p:cNvSpPr>
            <a:spLocks noGrp="1"/>
          </p:cNvSpPr>
          <p:nvPr>
            <p:ph idx="1"/>
          </p:nvPr>
        </p:nvSpPr>
        <p:spPr/>
        <p:txBody>
          <a:bodyPr>
            <a:normAutofit/>
          </a:bodyPr>
          <a:lstStyle/>
          <a:p>
            <a:pPr marL="0" indent="0">
              <a:lnSpc>
                <a:spcPct val="110000"/>
              </a:lnSpc>
              <a:buNone/>
            </a:pPr>
            <a:r>
              <a:rPr lang="en-GB" b="1" dirty="0"/>
              <a:t>Denosumab </a:t>
            </a:r>
          </a:p>
          <a:p>
            <a:pPr marL="0" indent="0">
              <a:lnSpc>
                <a:spcPct val="110000"/>
              </a:lnSpc>
              <a:buNone/>
            </a:pPr>
            <a:endParaRPr lang="en-GB" sz="900" b="1" dirty="0"/>
          </a:p>
          <a:p>
            <a:pPr lvl="1">
              <a:lnSpc>
                <a:spcPct val="110000"/>
              </a:lnSpc>
            </a:pPr>
            <a:r>
              <a:rPr lang="en-GB" dirty="0"/>
              <a:t>Is </a:t>
            </a:r>
            <a:r>
              <a:rPr lang="en-GB" b="1" dirty="0"/>
              <a:t>not a chemotherapy drug. </a:t>
            </a:r>
          </a:p>
          <a:p>
            <a:pPr lvl="1">
              <a:lnSpc>
                <a:spcPct val="110000"/>
              </a:lnSpc>
            </a:pPr>
            <a:r>
              <a:rPr lang="en-GB" b="1" dirty="0"/>
              <a:t>Increase bone density </a:t>
            </a:r>
            <a:r>
              <a:rPr lang="en-GB" dirty="0"/>
              <a:t>in prostate cancer patients with bone loss associated with ADT</a:t>
            </a:r>
          </a:p>
          <a:p>
            <a:pPr lvl="1">
              <a:lnSpc>
                <a:spcPct val="110000"/>
              </a:lnSpc>
            </a:pPr>
            <a:r>
              <a:rPr lang="en-GB" dirty="0"/>
              <a:t>Demonstrated a </a:t>
            </a:r>
            <a:r>
              <a:rPr lang="en-GB" b="1" dirty="0"/>
              <a:t>significant relative risk reduction </a:t>
            </a:r>
            <a:r>
              <a:rPr lang="en-GB" dirty="0"/>
              <a:t>of new vertebral fractures</a:t>
            </a:r>
          </a:p>
          <a:p>
            <a:pPr lvl="1">
              <a:lnSpc>
                <a:spcPct val="110000"/>
              </a:lnSpc>
            </a:pPr>
            <a:r>
              <a:rPr lang="en-GB" dirty="0"/>
              <a:t>Is meant to be </a:t>
            </a:r>
            <a:r>
              <a:rPr lang="en-GB" b="1" dirty="0"/>
              <a:t>taken long-term</a:t>
            </a:r>
            <a:r>
              <a:rPr lang="en-GB" dirty="0"/>
              <a:t>_ Efficacy and safety </a:t>
            </a:r>
            <a:r>
              <a:rPr lang="en-GB" b="1" dirty="0"/>
              <a:t>investigated for 3 years</a:t>
            </a:r>
          </a:p>
          <a:p>
            <a:pPr lvl="1">
              <a:lnSpc>
                <a:spcPct val="110000"/>
              </a:lnSpc>
            </a:pPr>
            <a:r>
              <a:rPr lang="en-GB" dirty="0"/>
              <a:t>Does </a:t>
            </a:r>
            <a:r>
              <a:rPr lang="en-GB" b="1" dirty="0"/>
              <a:t>appear to weaken immune system </a:t>
            </a:r>
            <a:r>
              <a:rPr lang="en-GB" dirty="0"/>
              <a:t>_ May increase susceptibility to infections.</a:t>
            </a:r>
          </a:p>
          <a:p>
            <a:pPr lvl="1">
              <a:lnSpc>
                <a:spcPct val="110000"/>
              </a:lnSpc>
            </a:pPr>
            <a:r>
              <a:rPr lang="en-GB" dirty="0"/>
              <a:t>Does </a:t>
            </a:r>
            <a:r>
              <a:rPr lang="en-GB" b="1" dirty="0"/>
              <a:t>not have effect on Blood pressure</a:t>
            </a:r>
          </a:p>
          <a:p>
            <a:pPr lvl="1">
              <a:lnSpc>
                <a:spcPct val="110000"/>
              </a:lnSpc>
            </a:pPr>
            <a:r>
              <a:rPr lang="en-GB" b="1" dirty="0"/>
              <a:t>Not </a:t>
            </a:r>
            <a:r>
              <a:rPr lang="en-GB" dirty="0"/>
              <a:t>been associated with </a:t>
            </a:r>
            <a:r>
              <a:rPr lang="en-GB" b="1" dirty="0"/>
              <a:t>weight gain </a:t>
            </a:r>
          </a:p>
          <a:p>
            <a:endParaRPr lang="en-GB" dirty="0"/>
          </a:p>
          <a:p>
            <a:endParaRPr lang="en-GB" dirty="0"/>
          </a:p>
          <a:p>
            <a:endParaRPr lang="en-GB" dirty="0"/>
          </a:p>
          <a:p>
            <a:endParaRPr lang="en-IN" dirty="0"/>
          </a:p>
        </p:txBody>
      </p:sp>
    </p:spTree>
    <p:extLst>
      <p:ext uri="{BB962C8B-B14F-4D97-AF65-F5344CB8AC3E}">
        <p14:creationId xmlns:p14="http://schemas.microsoft.com/office/powerpoint/2010/main" val="1435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lang="en-US" sz="5400" b="1" dirty="0">
                <a:solidFill>
                  <a:srgbClr val="FFFF00"/>
                </a:solidFill>
              </a:rPr>
              <a:t>Section 2: Pathophysiology</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14</a:t>
            </a:fld>
            <a:endParaRPr lang="en-US"/>
          </a:p>
        </p:txBody>
      </p:sp>
    </p:spTree>
    <p:extLst>
      <p:ext uri="{BB962C8B-B14F-4D97-AF65-F5344CB8AC3E}">
        <p14:creationId xmlns:p14="http://schemas.microsoft.com/office/powerpoint/2010/main" val="2016694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363C1-1614-22A6-792F-8954FD5AE791}"/>
              </a:ext>
            </a:extLst>
          </p:cNvPr>
          <p:cNvSpPr>
            <a:spLocks noGrp="1"/>
          </p:cNvSpPr>
          <p:nvPr>
            <p:ph idx="1"/>
          </p:nvPr>
        </p:nvSpPr>
        <p:spPr>
          <a:xfrm>
            <a:off x="838200" y="2650434"/>
            <a:ext cx="10515600" cy="3482499"/>
          </a:xfrm>
        </p:spPr>
        <p:txBody>
          <a:bodyPr>
            <a:normAutofit/>
          </a:bodyPr>
          <a:lstStyle/>
          <a:p>
            <a:pPr marL="0" indent="0" algn="ctr">
              <a:buNone/>
            </a:pPr>
            <a:r>
              <a:rPr lang="en-IN" sz="4400" b="1" dirty="0"/>
              <a:t>Thank you</a:t>
            </a:r>
          </a:p>
        </p:txBody>
      </p:sp>
    </p:spTree>
    <p:extLst>
      <p:ext uri="{BB962C8B-B14F-4D97-AF65-F5344CB8AC3E}">
        <p14:creationId xmlns:p14="http://schemas.microsoft.com/office/powerpoint/2010/main" val="54815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4515-3310-FAAC-D168-7BBB328F191C}"/>
              </a:ext>
            </a:extLst>
          </p:cNvPr>
          <p:cNvSpPr>
            <a:spLocks noGrp="1"/>
          </p:cNvSpPr>
          <p:nvPr>
            <p:ph type="title"/>
          </p:nvPr>
        </p:nvSpPr>
        <p:spPr/>
        <p:txBody>
          <a:bodyPr>
            <a:normAutofit fontScale="90000"/>
          </a:bodyPr>
          <a:lstStyle/>
          <a:p>
            <a:r>
              <a:rPr lang="en-IN" dirty="0"/>
              <a:t>Cancer and Bone</a:t>
            </a:r>
          </a:p>
        </p:txBody>
      </p:sp>
      <p:sp>
        <p:nvSpPr>
          <p:cNvPr id="3" name="Content Placeholder 2">
            <a:extLst>
              <a:ext uri="{FF2B5EF4-FFF2-40B4-BE49-F238E27FC236}">
                <a16:creationId xmlns:a16="http://schemas.microsoft.com/office/drawing/2014/main" id="{B832D212-A965-3C3C-BCDF-D74B34C8C2DE}"/>
              </a:ext>
            </a:extLst>
          </p:cNvPr>
          <p:cNvSpPr>
            <a:spLocks noGrp="1"/>
          </p:cNvSpPr>
          <p:nvPr>
            <p:ph idx="1"/>
          </p:nvPr>
        </p:nvSpPr>
        <p:spPr>
          <a:xfrm>
            <a:off x="838200" y="1147100"/>
            <a:ext cx="6331225" cy="4999086"/>
          </a:xfrm>
        </p:spPr>
        <p:txBody>
          <a:bodyPr/>
          <a:lstStyle/>
          <a:p>
            <a:pPr marL="0" indent="0" algn="just">
              <a:buNone/>
            </a:pPr>
            <a:r>
              <a:rPr lang="en-GB" dirty="0"/>
              <a:t>Individuals may be at risk for serious bone problems if diagnosed with </a:t>
            </a:r>
          </a:p>
          <a:p>
            <a:pPr lvl="1" algn="just"/>
            <a:r>
              <a:rPr lang="en-GB" dirty="0"/>
              <a:t>Breast, </a:t>
            </a:r>
          </a:p>
          <a:p>
            <a:pPr lvl="1" algn="just"/>
            <a:r>
              <a:rPr lang="en-GB" dirty="0"/>
              <a:t>Prostate, or </a:t>
            </a:r>
          </a:p>
          <a:p>
            <a:pPr lvl="1" algn="just"/>
            <a:r>
              <a:rPr lang="en-GB" dirty="0"/>
              <a:t>Other types of solid tumours (cancer) with bone metastases</a:t>
            </a:r>
          </a:p>
        </p:txBody>
      </p:sp>
      <p:pic>
        <p:nvPicPr>
          <p:cNvPr id="4" name="Picture 3">
            <a:extLst>
              <a:ext uri="{FF2B5EF4-FFF2-40B4-BE49-F238E27FC236}">
                <a16:creationId xmlns:a16="http://schemas.microsoft.com/office/drawing/2014/main" id="{7C8B1765-2E7A-14E7-B907-75687EF16EC1}"/>
              </a:ext>
            </a:extLst>
          </p:cNvPr>
          <p:cNvPicPr>
            <a:picLocks noChangeAspect="1"/>
          </p:cNvPicPr>
          <p:nvPr/>
        </p:nvPicPr>
        <p:blipFill>
          <a:blip r:embed="rId2"/>
          <a:stretch>
            <a:fillRect/>
          </a:stretch>
        </p:blipFill>
        <p:spPr>
          <a:xfrm>
            <a:off x="7600219" y="1133848"/>
            <a:ext cx="3753580" cy="4999086"/>
          </a:xfrm>
          <a:prstGeom prst="rect">
            <a:avLst/>
          </a:prstGeom>
        </p:spPr>
      </p:pic>
    </p:spTree>
    <p:extLst>
      <p:ext uri="{BB962C8B-B14F-4D97-AF65-F5344CB8AC3E}">
        <p14:creationId xmlns:p14="http://schemas.microsoft.com/office/powerpoint/2010/main" val="182979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6814-2478-248D-457D-0B45347C0EDD}"/>
              </a:ext>
            </a:extLst>
          </p:cNvPr>
          <p:cNvSpPr>
            <a:spLocks noGrp="1"/>
          </p:cNvSpPr>
          <p:nvPr>
            <p:ph type="title"/>
          </p:nvPr>
        </p:nvSpPr>
        <p:spPr/>
        <p:txBody>
          <a:bodyPr>
            <a:normAutofit fontScale="90000"/>
          </a:bodyPr>
          <a:lstStyle/>
          <a:p>
            <a:r>
              <a:rPr lang="en-GB" dirty="0"/>
              <a:t>What Are Serious Bone Problems That Can Arise?</a:t>
            </a:r>
            <a:endParaRPr lang="en-IN" dirty="0"/>
          </a:p>
        </p:txBody>
      </p:sp>
      <p:pic>
        <p:nvPicPr>
          <p:cNvPr id="5" name="Picture 4">
            <a:extLst>
              <a:ext uri="{FF2B5EF4-FFF2-40B4-BE49-F238E27FC236}">
                <a16:creationId xmlns:a16="http://schemas.microsoft.com/office/drawing/2014/main" id="{5F45E1F9-C750-C95B-15CB-11191E0B0D71}"/>
              </a:ext>
            </a:extLst>
          </p:cNvPr>
          <p:cNvPicPr>
            <a:picLocks noChangeAspect="1"/>
          </p:cNvPicPr>
          <p:nvPr/>
        </p:nvPicPr>
        <p:blipFill>
          <a:blip r:embed="rId2"/>
          <a:stretch>
            <a:fillRect/>
          </a:stretch>
        </p:blipFill>
        <p:spPr>
          <a:xfrm>
            <a:off x="838200" y="2215097"/>
            <a:ext cx="2386657" cy="242780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6" name="Picture 5">
            <a:extLst>
              <a:ext uri="{FF2B5EF4-FFF2-40B4-BE49-F238E27FC236}">
                <a16:creationId xmlns:a16="http://schemas.microsoft.com/office/drawing/2014/main" id="{BAEE8166-5C0C-E78F-4652-605D6530A088}"/>
              </a:ext>
            </a:extLst>
          </p:cNvPr>
          <p:cNvPicPr>
            <a:picLocks noChangeAspect="1"/>
          </p:cNvPicPr>
          <p:nvPr/>
        </p:nvPicPr>
        <p:blipFill>
          <a:blip r:embed="rId3"/>
          <a:stretch>
            <a:fillRect/>
          </a:stretch>
        </p:blipFill>
        <p:spPr>
          <a:xfrm>
            <a:off x="3660213" y="2215096"/>
            <a:ext cx="2386657" cy="240944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Picture 7">
            <a:extLst>
              <a:ext uri="{FF2B5EF4-FFF2-40B4-BE49-F238E27FC236}">
                <a16:creationId xmlns:a16="http://schemas.microsoft.com/office/drawing/2014/main" id="{6703E6E6-8822-355C-3A78-2D9763191E0C}"/>
              </a:ext>
            </a:extLst>
          </p:cNvPr>
          <p:cNvPicPr>
            <a:picLocks noChangeAspect="1"/>
          </p:cNvPicPr>
          <p:nvPr/>
        </p:nvPicPr>
        <p:blipFill>
          <a:blip r:embed="rId4"/>
          <a:stretch>
            <a:fillRect/>
          </a:stretch>
        </p:blipFill>
        <p:spPr>
          <a:xfrm>
            <a:off x="6531356" y="2215096"/>
            <a:ext cx="2386657" cy="24278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25D344-E68F-C841-7396-56AB525FDBCA}"/>
              </a:ext>
            </a:extLst>
          </p:cNvPr>
          <p:cNvPicPr>
            <a:picLocks noChangeAspect="1"/>
          </p:cNvPicPr>
          <p:nvPr/>
        </p:nvPicPr>
        <p:blipFill>
          <a:blip r:embed="rId5"/>
          <a:stretch>
            <a:fillRect/>
          </a:stretch>
        </p:blipFill>
        <p:spPr>
          <a:xfrm>
            <a:off x="9328843" y="2233461"/>
            <a:ext cx="2024956" cy="240944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TextBox 10">
            <a:extLst>
              <a:ext uri="{FF2B5EF4-FFF2-40B4-BE49-F238E27FC236}">
                <a16:creationId xmlns:a16="http://schemas.microsoft.com/office/drawing/2014/main" id="{729B5B27-B051-9352-194A-378C54226589}"/>
              </a:ext>
            </a:extLst>
          </p:cNvPr>
          <p:cNvSpPr txBox="1"/>
          <p:nvPr/>
        </p:nvSpPr>
        <p:spPr>
          <a:xfrm>
            <a:off x="838200" y="5285234"/>
            <a:ext cx="2386657" cy="71508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dirty="0">
                <a:solidFill>
                  <a:schemeClr val="bg1"/>
                </a:solidFill>
                <a:cs typeface="Browallia New" panose="020B0604020202020204" pitchFamily="34" charset="-34"/>
              </a:rPr>
              <a:t>Broken bones (fractures)</a:t>
            </a:r>
          </a:p>
        </p:txBody>
      </p:sp>
      <p:sp>
        <p:nvSpPr>
          <p:cNvPr id="12" name="TextBox 11">
            <a:extLst>
              <a:ext uri="{FF2B5EF4-FFF2-40B4-BE49-F238E27FC236}">
                <a16:creationId xmlns:a16="http://schemas.microsoft.com/office/drawing/2014/main" id="{1E63FFEA-73FD-CF51-EB67-EB6CF3F6F33A}"/>
              </a:ext>
            </a:extLst>
          </p:cNvPr>
          <p:cNvSpPr txBox="1"/>
          <p:nvPr/>
        </p:nvSpPr>
        <p:spPr>
          <a:xfrm>
            <a:off x="3660213" y="5285235"/>
            <a:ext cx="2435787" cy="71508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A need for bone surgery</a:t>
            </a:r>
            <a:endParaRPr lang="en-IN" dirty="0">
              <a:solidFill>
                <a:schemeClr val="bg1"/>
              </a:solidFill>
              <a:cs typeface="Browallia New" panose="020B0604020202020204" pitchFamily="34" charset="-34"/>
            </a:endParaRPr>
          </a:p>
        </p:txBody>
      </p:sp>
      <p:sp>
        <p:nvSpPr>
          <p:cNvPr id="13" name="TextBox 12">
            <a:extLst>
              <a:ext uri="{FF2B5EF4-FFF2-40B4-BE49-F238E27FC236}">
                <a16:creationId xmlns:a16="http://schemas.microsoft.com/office/drawing/2014/main" id="{6EF75D56-79F0-E6AE-EC89-DCF494285657}"/>
              </a:ext>
            </a:extLst>
          </p:cNvPr>
          <p:cNvSpPr txBox="1"/>
          <p:nvPr/>
        </p:nvSpPr>
        <p:spPr>
          <a:xfrm>
            <a:off x="6531356" y="5085443"/>
            <a:ext cx="2435787" cy="1021556"/>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A need for radiation treatments to the bone</a:t>
            </a:r>
            <a:endParaRPr lang="en-IN" dirty="0">
              <a:solidFill>
                <a:schemeClr val="bg1"/>
              </a:solidFill>
              <a:cs typeface="Browallia New" panose="020B0604020202020204" pitchFamily="34" charset="-34"/>
            </a:endParaRPr>
          </a:p>
        </p:txBody>
      </p:sp>
      <p:sp>
        <p:nvSpPr>
          <p:cNvPr id="14" name="TextBox 13">
            <a:extLst>
              <a:ext uri="{FF2B5EF4-FFF2-40B4-BE49-F238E27FC236}">
                <a16:creationId xmlns:a16="http://schemas.microsoft.com/office/drawing/2014/main" id="{89510B73-F523-215D-3610-0CEA8EE1C0E1}"/>
              </a:ext>
            </a:extLst>
          </p:cNvPr>
          <p:cNvSpPr txBox="1"/>
          <p:nvPr/>
        </p:nvSpPr>
        <p:spPr>
          <a:xfrm>
            <a:off x="9328845" y="5101968"/>
            <a:ext cx="2024955" cy="1021556"/>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Pressure on the spinal cord (compression)</a:t>
            </a:r>
            <a:endParaRPr lang="en-IN" dirty="0">
              <a:solidFill>
                <a:schemeClr val="bg1"/>
              </a:solidFill>
              <a:cs typeface="Browallia New" panose="020B0604020202020204" pitchFamily="34" charset="-34"/>
            </a:endParaRPr>
          </a:p>
        </p:txBody>
      </p:sp>
      <p:sp>
        <p:nvSpPr>
          <p:cNvPr id="16" name="TextBox 15">
            <a:extLst>
              <a:ext uri="{FF2B5EF4-FFF2-40B4-BE49-F238E27FC236}">
                <a16:creationId xmlns:a16="http://schemas.microsoft.com/office/drawing/2014/main" id="{D7D1D0B8-A555-E070-FAE2-B0DEAC3F6397}"/>
              </a:ext>
            </a:extLst>
          </p:cNvPr>
          <p:cNvSpPr txBox="1"/>
          <p:nvPr/>
        </p:nvSpPr>
        <p:spPr>
          <a:xfrm>
            <a:off x="813516" y="1238416"/>
            <a:ext cx="10540283" cy="523220"/>
          </a:xfrm>
          <a:prstGeom prst="rect">
            <a:avLst/>
          </a:prstGeom>
          <a:noFill/>
        </p:spPr>
        <p:txBody>
          <a:bodyPr wrap="square">
            <a:spAutoFit/>
          </a:bodyPr>
          <a:lstStyle/>
          <a:p>
            <a:r>
              <a:rPr lang="en-GB" sz="2800" dirty="0">
                <a:latin typeface="Browallia New" panose="020B0604020202020204" pitchFamily="34" charset="-34"/>
                <a:cs typeface="Browallia New" panose="020B0604020202020204" pitchFamily="34" charset="-34"/>
              </a:rPr>
              <a:t>When your bones are weakened by cancer, you are at risk for serious bone problems, which are:</a:t>
            </a:r>
            <a:endParaRPr lang="en-IN" sz="2800" dirty="0">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173745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8ED752-413C-223A-FEDC-2F3B57E01A43}"/>
              </a:ext>
            </a:extLst>
          </p:cNvPr>
          <p:cNvPicPr>
            <a:picLocks noChangeAspect="1"/>
          </p:cNvPicPr>
          <p:nvPr/>
        </p:nvPicPr>
        <p:blipFill>
          <a:blip r:embed="rId2"/>
          <a:stretch>
            <a:fillRect/>
          </a:stretch>
        </p:blipFill>
        <p:spPr>
          <a:xfrm>
            <a:off x="9474993" y="1368706"/>
            <a:ext cx="2143125" cy="2143125"/>
          </a:xfrm>
          <a:prstGeom prst="rect">
            <a:avLst/>
          </a:prstGeom>
        </p:spPr>
      </p:pic>
      <p:sp>
        <p:nvSpPr>
          <p:cNvPr id="2" name="Title 1">
            <a:extLst>
              <a:ext uri="{FF2B5EF4-FFF2-40B4-BE49-F238E27FC236}">
                <a16:creationId xmlns:a16="http://schemas.microsoft.com/office/drawing/2014/main" id="{7A18D351-AA81-4DF6-257B-91F358F0B8B7}"/>
              </a:ext>
            </a:extLst>
          </p:cNvPr>
          <p:cNvSpPr>
            <a:spLocks noGrp="1"/>
          </p:cNvSpPr>
          <p:nvPr>
            <p:ph type="title"/>
          </p:nvPr>
        </p:nvSpPr>
        <p:spPr/>
        <p:txBody>
          <a:bodyPr>
            <a:normAutofit fontScale="90000"/>
          </a:bodyPr>
          <a:lstStyle/>
          <a:p>
            <a:r>
              <a:rPr lang="en-IN" dirty="0"/>
              <a:t>Terminologies :</a:t>
            </a:r>
          </a:p>
        </p:txBody>
      </p:sp>
      <p:sp>
        <p:nvSpPr>
          <p:cNvPr id="3" name="Content Placeholder 2">
            <a:extLst>
              <a:ext uri="{FF2B5EF4-FFF2-40B4-BE49-F238E27FC236}">
                <a16:creationId xmlns:a16="http://schemas.microsoft.com/office/drawing/2014/main" id="{186A54C8-168C-55F5-0D36-272F521B5E94}"/>
              </a:ext>
            </a:extLst>
          </p:cNvPr>
          <p:cNvSpPr>
            <a:spLocks noGrp="1"/>
          </p:cNvSpPr>
          <p:nvPr>
            <p:ph idx="1"/>
          </p:nvPr>
        </p:nvSpPr>
        <p:spPr>
          <a:xfrm>
            <a:off x="838200" y="1133848"/>
            <a:ext cx="10515600" cy="4999086"/>
          </a:xfrm>
        </p:spPr>
        <p:txBody>
          <a:bodyPr/>
          <a:lstStyle/>
          <a:p>
            <a:pPr marL="0" indent="0" algn="just">
              <a:buNone/>
            </a:pPr>
            <a:r>
              <a:rPr lang="en-IN" b="1" dirty="0"/>
              <a:t>Solid Tumors:</a:t>
            </a:r>
          </a:p>
          <a:p>
            <a:pPr algn="just"/>
            <a:r>
              <a:rPr lang="en-GB" dirty="0"/>
              <a:t>An abnormal mass of tissue that usually does not contain cysts or liquid areas. </a:t>
            </a:r>
          </a:p>
          <a:p>
            <a:pPr algn="just"/>
            <a:r>
              <a:rPr lang="en-GB" dirty="0"/>
              <a:t>Solid tumors may be benign (not cancer), or malignant (cancer)</a:t>
            </a:r>
          </a:p>
          <a:p>
            <a:pPr algn="just"/>
            <a:endParaRPr lang="en-IN" dirty="0"/>
          </a:p>
        </p:txBody>
      </p:sp>
      <p:sp>
        <p:nvSpPr>
          <p:cNvPr id="6" name="TextBox 5">
            <a:extLst>
              <a:ext uri="{FF2B5EF4-FFF2-40B4-BE49-F238E27FC236}">
                <a16:creationId xmlns:a16="http://schemas.microsoft.com/office/drawing/2014/main" id="{6C2F59DB-BD80-5146-2134-07133FA7E898}"/>
              </a:ext>
            </a:extLst>
          </p:cNvPr>
          <p:cNvSpPr txBox="1"/>
          <p:nvPr/>
        </p:nvSpPr>
        <p:spPr>
          <a:xfrm>
            <a:off x="838200" y="3746688"/>
            <a:ext cx="10137911" cy="1977464"/>
          </a:xfrm>
          <a:prstGeom prst="rect">
            <a:avLst/>
          </a:prstGeom>
          <a:noFill/>
        </p:spPr>
        <p:txBody>
          <a:bodyPr wrap="square">
            <a:spAutoFit/>
          </a:bodyPr>
          <a:lstStyle/>
          <a:p>
            <a:pPr>
              <a:lnSpc>
                <a:spcPct val="150000"/>
              </a:lnSpc>
            </a:pPr>
            <a:r>
              <a:rPr lang="en-GB" sz="2800" b="1" dirty="0">
                <a:latin typeface="Browallia New" panose="020B0604020202020204" pitchFamily="34" charset="-34"/>
                <a:cs typeface="Browallia New" panose="020B0604020202020204" pitchFamily="34" charset="-34"/>
              </a:rPr>
              <a:t>Multiple myeloma : </a:t>
            </a:r>
          </a:p>
          <a:p>
            <a:pPr marL="514350" indent="-514350">
              <a:lnSpc>
                <a:spcPct val="150000"/>
              </a:lnSpc>
              <a:buFont typeface="+mj-lt"/>
              <a:buAutoNum type="arabicParenR"/>
            </a:pPr>
            <a:r>
              <a:rPr lang="en-GB" sz="2800" dirty="0">
                <a:latin typeface="Browallia New" panose="020B0604020202020204" pitchFamily="34" charset="-34"/>
                <a:cs typeface="Browallia New" panose="020B0604020202020204" pitchFamily="34" charset="-34"/>
              </a:rPr>
              <a:t>A cancer that forms in a type of white blood cell called a plasma cell</a:t>
            </a:r>
          </a:p>
          <a:p>
            <a:pPr marL="514350" indent="-514350">
              <a:lnSpc>
                <a:spcPct val="150000"/>
              </a:lnSpc>
              <a:buFont typeface="+mj-lt"/>
              <a:buAutoNum type="arabicParenR"/>
            </a:pPr>
            <a:r>
              <a:rPr lang="en-GB" sz="2800" dirty="0">
                <a:latin typeface="Browallia New" panose="020B0604020202020204" pitchFamily="34" charset="-34"/>
                <a:cs typeface="Browallia New" panose="020B0604020202020204" pitchFamily="34" charset="-34"/>
              </a:rPr>
              <a:t>Bone pain often is the first symptom people</a:t>
            </a:r>
            <a:endParaRPr lang="en-IN" sz="2800" dirty="0">
              <a:latin typeface="Browallia New" panose="020B0604020202020204" pitchFamily="34" charset="-34"/>
              <a:cs typeface="Browallia New" panose="020B0604020202020204" pitchFamily="34" charset="-34"/>
            </a:endParaRPr>
          </a:p>
        </p:txBody>
      </p:sp>
      <p:pic>
        <p:nvPicPr>
          <p:cNvPr id="10" name="Picture 9">
            <a:extLst>
              <a:ext uri="{FF2B5EF4-FFF2-40B4-BE49-F238E27FC236}">
                <a16:creationId xmlns:a16="http://schemas.microsoft.com/office/drawing/2014/main" id="{78648743-852B-E12F-17E0-EA48FE0BE381}"/>
              </a:ext>
            </a:extLst>
          </p:cNvPr>
          <p:cNvPicPr>
            <a:picLocks noChangeAspect="1"/>
          </p:cNvPicPr>
          <p:nvPr/>
        </p:nvPicPr>
        <p:blipFill rotWithShape="1">
          <a:blip r:embed="rId3"/>
          <a:srcRect t="24276"/>
          <a:stretch/>
        </p:blipFill>
        <p:spPr>
          <a:xfrm>
            <a:off x="9739312" y="4086214"/>
            <a:ext cx="1614488" cy="1731066"/>
          </a:xfrm>
          <a:prstGeom prst="rect">
            <a:avLst/>
          </a:prstGeom>
        </p:spPr>
      </p:pic>
    </p:spTree>
    <p:extLst>
      <p:ext uri="{BB962C8B-B14F-4D97-AF65-F5344CB8AC3E}">
        <p14:creationId xmlns:p14="http://schemas.microsoft.com/office/powerpoint/2010/main" val="439698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627B-999F-7F46-8E38-D80D88A612FF}"/>
              </a:ext>
            </a:extLst>
          </p:cNvPr>
          <p:cNvSpPr>
            <a:spLocks noGrp="1"/>
          </p:cNvSpPr>
          <p:nvPr>
            <p:ph type="title"/>
          </p:nvPr>
        </p:nvSpPr>
        <p:spPr/>
        <p:txBody>
          <a:bodyPr>
            <a:normAutofit fontScale="90000"/>
          </a:bodyPr>
          <a:lstStyle/>
          <a:p>
            <a:r>
              <a:rPr lang="en-IN" dirty="0"/>
              <a:t>Terminologies :</a:t>
            </a:r>
          </a:p>
        </p:txBody>
      </p:sp>
      <p:sp>
        <p:nvSpPr>
          <p:cNvPr id="3" name="Content Placeholder 2">
            <a:extLst>
              <a:ext uri="{FF2B5EF4-FFF2-40B4-BE49-F238E27FC236}">
                <a16:creationId xmlns:a16="http://schemas.microsoft.com/office/drawing/2014/main" id="{823241AC-884F-5CB6-8066-3DD58E2D44D5}"/>
              </a:ext>
            </a:extLst>
          </p:cNvPr>
          <p:cNvSpPr>
            <a:spLocks noGrp="1"/>
          </p:cNvSpPr>
          <p:nvPr>
            <p:ph idx="1"/>
          </p:nvPr>
        </p:nvSpPr>
        <p:spPr>
          <a:xfrm>
            <a:off x="838201" y="1133848"/>
            <a:ext cx="5469834" cy="4999086"/>
          </a:xfrm>
        </p:spPr>
        <p:txBody>
          <a:bodyPr>
            <a:normAutofit/>
          </a:bodyPr>
          <a:lstStyle/>
          <a:p>
            <a:pPr marL="0" indent="0">
              <a:buNone/>
            </a:pPr>
            <a:r>
              <a:rPr lang="en-GB" b="1" dirty="0"/>
              <a:t>Hypercalcemia of malignancy (HCM) : </a:t>
            </a:r>
          </a:p>
          <a:p>
            <a:pPr lvl="1" algn="just"/>
            <a:r>
              <a:rPr lang="en-GB" dirty="0"/>
              <a:t>An abnormally high level of calcium in the blood common in advanced cancer</a:t>
            </a:r>
          </a:p>
          <a:p>
            <a:pPr lvl="1" algn="just"/>
            <a:r>
              <a:rPr lang="en-GB" dirty="0"/>
              <a:t>it is often caused by excessive osteoclast-mediated bone resorption. </a:t>
            </a:r>
          </a:p>
          <a:p>
            <a:pPr lvl="1" algn="just"/>
            <a:r>
              <a:rPr lang="en-GB" dirty="0"/>
              <a:t>Patients may not respond to or may relapse after iv bisphosphonate therapy.</a:t>
            </a:r>
            <a:endParaRPr lang="en-IN" dirty="0"/>
          </a:p>
        </p:txBody>
      </p:sp>
      <p:pic>
        <p:nvPicPr>
          <p:cNvPr id="4" name="Picture 3">
            <a:extLst>
              <a:ext uri="{FF2B5EF4-FFF2-40B4-BE49-F238E27FC236}">
                <a16:creationId xmlns:a16="http://schemas.microsoft.com/office/drawing/2014/main" id="{1FF26D89-9870-BC5A-46B0-B0286F21EA29}"/>
              </a:ext>
            </a:extLst>
          </p:cNvPr>
          <p:cNvPicPr>
            <a:picLocks noChangeAspect="1"/>
          </p:cNvPicPr>
          <p:nvPr/>
        </p:nvPicPr>
        <p:blipFill rotWithShape="1">
          <a:blip r:embed="rId2"/>
          <a:srcRect l="39745" t="17143" r="4890" b="11238"/>
          <a:stretch/>
        </p:blipFill>
        <p:spPr>
          <a:xfrm>
            <a:off x="6585068" y="1534814"/>
            <a:ext cx="4866911" cy="4197153"/>
          </a:xfrm>
          <a:prstGeom prst="rect">
            <a:avLst/>
          </a:prstGeom>
        </p:spPr>
      </p:pic>
    </p:spTree>
    <p:extLst>
      <p:ext uri="{BB962C8B-B14F-4D97-AF65-F5344CB8AC3E}">
        <p14:creationId xmlns:p14="http://schemas.microsoft.com/office/powerpoint/2010/main" val="2015448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FC2D-B5F6-6B85-BBE9-693F1B303B97}"/>
              </a:ext>
            </a:extLst>
          </p:cNvPr>
          <p:cNvSpPr>
            <a:spLocks noGrp="1"/>
          </p:cNvSpPr>
          <p:nvPr>
            <p:ph type="title"/>
          </p:nvPr>
        </p:nvSpPr>
        <p:spPr/>
        <p:txBody>
          <a:bodyPr>
            <a:normAutofit fontScale="90000"/>
          </a:bodyPr>
          <a:lstStyle/>
          <a:p>
            <a:r>
              <a:rPr lang="en-IN" dirty="0"/>
              <a:t>Terminologies :</a:t>
            </a:r>
          </a:p>
        </p:txBody>
      </p:sp>
      <p:sp>
        <p:nvSpPr>
          <p:cNvPr id="3" name="Content Placeholder 2">
            <a:extLst>
              <a:ext uri="{FF2B5EF4-FFF2-40B4-BE49-F238E27FC236}">
                <a16:creationId xmlns:a16="http://schemas.microsoft.com/office/drawing/2014/main" id="{BAA9DBB6-63E9-938B-5BB6-50BC1954A899}"/>
              </a:ext>
            </a:extLst>
          </p:cNvPr>
          <p:cNvSpPr>
            <a:spLocks noGrp="1"/>
          </p:cNvSpPr>
          <p:nvPr>
            <p:ph idx="1"/>
          </p:nvPr>
        </p:nvSpPr>
        <p:spPr>
          <a:xfrm>
            <a:off x="838200" y="1133848"/>
            <a:ext cx="5925456" cy="4999086"/>
          </a:xfrm>
        </p:spPr>
        <p:txBody>
          <a:bodyPr>
            <a:normAutofit/>
          </a:bodyPr>
          <a:lstStyle/>
          <a:p>
            <a:pPr marL="0" indent="0" algn="just">
              <a:buNone/>
            </a:pPr>
            <a:r>
              <a:rPr lang="en-GB" b="1" dirty="0"/>
              <a:t>Giant Cell Tumor Of The Bone: </a:t>
            </a:r>
          </a:p>
          <a:p>
            <a:pPr algn="just"/>
            <a:r>
              <a:rPr lang="en-GB" dirty="0"/>
              <a:t>Giant cell tumor of bone is a rare, aggressive non-cancerous tumor. </a:t>
            </a:r>
          </a:p>
          <a:p>
            <a:pPr algn="just"/>
            <a:r>
              <a:rPr lang="en-GB" dirty="0"/>
              <a:t>Happens in adults between ages 20 and 40 when skeletal bone growth is complete. </a:t>
            </a:r>
          </a:p>
          <a:p>
            <a:pPr algn="just"/>
            <a:r>
              <a:rPr lang="en-GB" dirty="0"/>
              <a:t>It usually develops near a joint at the end of the bone.</a:t>
            </a:r>
          </a:p>
          <a:p>
            <a:endParaRPr lang="en-GB" dirty="0"/>
          </a:p>
          <a:p>
            <a:endParaRPr lang="en-IN" dirty="0"/>
          </a:p>
        </p:txBody>
      </p:sp>
      <p:pic>
        <p:nvPicPr>
          <p:cNvPr id="4" name="Picture 3">
            <a:extLst>
              <a:ext uri="{FF2B5EF4-FFF2-40B4-BE49-F238E27FC236}">
                <a16:creationId xmlns:a16="http://schemas.microsoft.com/office/drawing/2014/main" id="{C6B5D35B-06F4-E1CD-A525-E04C13964275}"/>
              </a:ext>
            </a:extLst>
          </p:cNvPr>
          <p:cNvPicPr>
            <a:picLocks noChangeAspect="1"/>
          </p:cNvPicPr>
          <p:nvPr/>
        </p:nvPicPr>
        <p:blipFill rotWithShape="1">
          <a:blip r:embed="rId2"/>
          <a:srcRect l="25861"/>
          <a:stretch/>
        </p:blipFill>
        <p:spPr>
          <a:xfrm>
            <a:off x="6763656" y="1275184"/>
            <a:ext cx="4590143" cy="4857750"/>
          </a:xfrm>
          <a:prstGeom prst="rect">
            <a:avLst/>
          </a:prstGeom>
        </p:spPr>
      </p:pic>
    </p:spTree>
    <p:extLst>
      <p:ext uri="{BB962C8B-B14F-4D97-AF65-F5344CB8AC3E}">
        <p14:creationId xmlns:p14="http://schemas.microsoft.com/office/powerpoint/2010/main" val="84084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23BB7-99B0-A198-21E2-E3D1D364CED3}"/>
              </a:ext>
            </a:extLst>
          </p:cNvPr>
          <p:cNvSpPr>
            <a:spLocks noGrp="1"/>
          </p:cNvSpPr>
          <p:nvPr>
            <p:ph type="title"/>
          </p:nvPr>
        </p:nvSpPr>
        <p:spPr>
          <a:xfrm>
            <a:off x="838200" y="635931"/>
            <a:ext cx="10515600" cy="1325563"/>
          </a:xfrm>
        </p:spPr>
        <p:txBody>
          <a:bodyPr>
            <a:normAutofit/>
          </a:bodyPr>
          <a:lstStyle/>
          <a:p>
            <a:r>
              <a:rPr lang="en-US">
                <a:solidFill>
                  <a:srgbClr val="FFFFFF"/>
                </a:solidFill>
              </a:rPr>
              <a:t>Outline </a:t>
            </a:r>
          </a:p>
        </p:txBody>
      </p:sp>
      <p:graphicFrame>
        <p:nvGraphicFramePr>
          <p:cNvPr id="6" name="Content Placeholder 5">
            <a:extLst>
              <a:ext uri="{FF2B5EF4-FFF2-40B4-BE49-F238E27FC236}">
                <a16:creationId xmlns:a16="http://schemas.microsoft.com/office/drawing/2014/main" id="{C6A1A68C-F4FD-3040-F743-80DDEF4F73F2}"/>
              </a:ext>
            </a:extLst>
          </p:cNvPr>
          <p:cNvGraphicFramePr>
            <a:graphicFrameLocks noGrp="1"/>
          </p:cNvGraphicFramePr>
          <p:nvPr>
            <p:ph sz="half" idx="1"/>
            <p:extLst>
              <p:ext uri="{D42A27DB-BD31-4B8C-83A1-F6EECF244321}">
                <p14:modId xmlns:p14="http://schemas.microsoft.com/office/powerpoint/2010/main" val="2789521445"/>
              </p:ext>
            </p:extLst>
          </p:nvPr>
        </p:nvGraphicFramePr>
        <p:xfrm>
          <a:off x="0" y="0"/>
          <a:ext cx="5262563"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A55B0F73-D8F1-915B-0B4E-5817804C45A8}"/>
              </a:ext>
            </a:extLst>
          </p:cNvPr>
          <p:cNvGraphicFramePr>
            <a:graphicFrameLocks noGrp="1"/>
          </p:cNvGraphicFramePr>
          <p:nvPr>
            <p:ph sz="half" idx="2"/>
            <p:extLst>
              <p:ext uri="{D42A27DB-BD31-4B8C-83A1-F6EECF244321}">
                <p14:modId xmlns:p14="http://schemas.microsoft.com/office/powerpoint/2010/main" val="1751420513"/>
              </p:ext>
            </p:extLst>
          </p:nvPr>
        </p:nvGraphicFramePr>
        <p:xfrm>
          <a:off x="6429375" y="-1"/>
          <a:ext cx="5762625" cy="6857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4"/>
          <p:cNvSpPr/>
          <p:nvPr/>
        </p:nvSpPr>
        <p:spPr>
          <a:xfrm>
            <a:off x="5591175" y="0"/>
            <a:ext cx="596622" cy="68580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800" spc="600" dirty="0"/>
              <a:t>OUTLINE</a:t>
            </a:r>
          </a:p>
        </p:txBody>
      </p:sp>
    </p:spTree>
    <p:extLst>
      <p:ext uri="{BB962C8B-B14F-4D97-AF65-F5344CB8AC3E}">
        <p14:creationId xmlns:p14="http://schemas.microsoft.com/office/powerpoint/2010/main" val="1493956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D494-BB07-71C3-14E9-3383A2C3A097}"/>
              </a:ext>
            </a:extLst>
          </p:cNvPr>
          <p:cNvSpPr>
            <a:spLocks noGrp="1"/>
          </p:cNvSpPr>
          <p:nvPr>
            <p:ph type="title"/>
          </p:nvPr>
        </p:nvSpPr>
        <p:spPr>
          <a:xfrm>
            <a:off x="1129745" y="2103418"/>
            <a:ext cx="4555435" cy="1633197"/>
          </a:xfrm>
        </p:spPr>
        <p:txBody>
          <a:bodyPr>
            <a:normAutofit fontScale="90000"/>
          </a:bodyPr>
          <a:lstStyle/>
          <a:p>
            <a:pPr algn="ctr">
              <a:lnSpc>
                <a:spcPct val="100000"/>
              </a:lnSpc>
            </a:pPr>
            <a:r>
              <a:rPr lang="en-GB" dirty="0"/>
              <a:t>How do bone metastases from </a:t>
            </a:r>
            <a:r>
              <a:rPr lang="en-GB" dirty="0">
                <a:solidFill>
                  <a:srgbClr val="FF0000"/>
                </a:solidFill>
              </a:rPr>
              <a:t>SOLID TUMORS </a:t>
            </a:r>
            <a:r>
              <a:rPr lang="en-GB" dirty="0"/>
              <a:t>lead to bone complications?</a:t>
            </a:r>
            <a:endParaRPr lang="en-IN" dirty="0"/>
          </a:p>
        </p:txBody>
      </p:sp>
      <p:sp>
        <p:nvSpPr>
          <p:cNvPr id="18" name="TextBox 17">
            <a:extLst>
              <a:ext uri="{FF2B5EF4-FFF2-40B4-BE49-F238E27FC236}">
                <a16:creationId xmlns:a16="http://schemas.microsoft.com/office/drawing/2014/main" id="{1B07A3A0-8E9B-049F-AA13-56B64BDAFA43}"/>
              </a:ext>
            </a:extLst>
          </p:cNvPr>
          <p:cNvSpPr txBox="1"/>
          <p:nvPr/>
        </p:nvSpPr>
        <p:spPr>
          <a:xfrm>
            <a:off x="6480312" y="1950520"/>
            <a:ext cx="4780723" cy="1938992"/>
          </a:xfrm>
          <a:prstGeom prst="rect">
            <a:avLst/>
          </a:prstGeom>
          <a:noFill/>
        </p:spPr>
        <p:txBody>
          <a:bodyPr wrap="square">
            <a:spAutoFit/>
          </a:bodyPr>
          <a:lstStyle/>
          <a:p>
            <a:pPr algn="ctr"/>
            <a:r>
              <a:rPr lang="en-GB" sz="4000" b="1" dirty="0">
                <a:latin typeface="Browallia New" panose="020B0604020202020204" pitchFamily="34" charset="-34"/>
                <a:cs typeface="Browallia New" panose="020B0604020202020204" pitchFamily="34" charset="-34"/>
              </a:rPr>
              <a:t>How do bone lesions in </a:t>
            </a:r>
            <a:r>
              <a:rPr lang="en-GB" sz="4000" b="1" dirty="0">
                <a:solidFill>
                  <a:srgbClr val="FF0000"/>
                </a:solidFill>
                <a:latin typeface="Browallia New" panose="020B0604020202020204" pitchFamily="34" charset="-34"/>
                <a:cs typeface="Browallia New" panose="020B0604020202020204" pitchFamily="34" charset="-34"/>
              </a:rPr>
              <a:t>MULTIPLE MYELOMA </a:t>
            </a:r>
            <a:r>
              <a:rPr lang="en-GB" sz="4000" b="1" dirty="0">
                <a:latin typeface="Browallia New" panose="020B0604020202020204" pitchFamily="34" charset="-34"/>
                <a:cs typeface="Browallia New" panose="020B0604020202020204" pitchFamily="34" charset="-34"/>
              </a:rPr>
              <a:t>lead to bone complications?</a:t>
            </a:r>
          </a:p>
        </p:txBody>
      </p:sp>
      <p:pic>
        <p:nvPicPr>
          <p:cNvPr id="19" name="Picture 18">
            <a:hlinkClick r:id="rId2"/>
            <a:extLst>
              <a:ext uri="{FF2B5EF4-FFF2-40B4-BE49-F238E27FC236}">
                <a16:creationId xmlns:a16="http://schemas.microsoft.com/office/drawing/2014/main" id="{DCC89538-E511-FE3D-D58A-EDEF7C6BEB77}"/>
              </a:ext>
            </a:extLst>
          </p:cNvPr>
          <p:cNvPicPr>
            <a:picLocks noChangeAspect="1"/>
          </p:cNvPicPr>
          <p:nvPr/>
        </p:nvPicPr>
        <p:blipFill rotWithShape="1">
          <a:blip r:embed="rId3"/>
          <a:srcRect l="20033" t="19381" r="20569" b="26522"/>
          <a:stretch/>
        </p:blipFill>
        <p:spPr>
          <a:xfrm>
            <a:off x="2671967" y="4072230"/>
            <a:ext cx="1470992" cy="1442765"/>
          </a:xfrm>
          <a:prstGeom prst="rect">
            <a:avLst/>
          </a:prstGeom>
        </p:spPr>
      </p:pic>
      <p:pic>
        <p:nvPicPr>
          <p:cNvPr id="20" name="Picture 19">
            <a:hlinkClick r:id="rId4"/>
            <a:extLst>
              <a:ext uri="{FF2B5EF4-FFF2-40B4-BE49-F238E27FC236}">
                <a16:creationId xmlns:a16="http://schemas.microsoft.com/office/drawing/2014/main" id="{E8051901-B19E-CF2B-005B-60189CE330CD}"/>
              </a:ext>
            </a:extLst>
          </p:cNvPr>
          <p:cNvPicPr>
            <a:picLocks noChangeAspect="1"/>
          </p:cNvPicPr>
          <p:nvPr/>
        </p:nvPicPr>
        <p:blipFill rotWithShape="1">
          <a:blip r:embed="rId3"/>
          <a:srcRect l="20033" t="19381" r="20569" b="26522"/>
          <a:stretch/>
        </p:blipFill>
        <p:spPr>
          <a:xfrm>
            <a:off x="8135177" y="4072229"/>
            <a:ext cx="1470992" cy="1442765"/>
          </a:xfrm>
          <a:prstGeom prst="rect">
            <a:avLst/>
          </a:prstGeom>
        </p:spPr>
      </p:pic>
    </p:spTree>
    <p:extLst>
      <p:ext uri="{BB962C8B-B14F-4D97-AF65-F5344CB8AC3E}">
        <p14:creationId xmlns:p14="http://schemas.microsoft.com/office/powerpoint/2010/main" val="1643795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FFEF-A580-556C-807B-3CCBFCD7F0DE}"/>
              </a:ext>
            </a:extLst>
          </p:cNvPr>
          <p:cNvSpPr>
            <a:spLocks noGrp="1"/>
          </p:cNvSpPr>
          <p:nvPr>
            <p:ph type="title"/>
          </p:nvPr>
        </p:nvSpPr>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Cancer and Bone Prevalence</a:t>
            </a:r>
            <a:endParaRPr lang="en-IN" dirty="0"/>
          </a:p>
        </p:txBody>
      </p:sp>
      <p:pic>
        <p:nvPicPr>
          <p:cNvPr id="5" name="Picture 4">
            <a:extLst>
              <a:ext uri="{FF2B5EF4-FFF2-40B4-BE49-F238E27FC236}">
                <a16:creationId xmlns:a16="http://schemas.microsoft.com/office/drawing/2014/main" id="{B6F1BC2A-210C-7015-3E67-8FE09F6F8D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3960" y="3221345"/>
            <a:ext cx="3315511" cy="2916928"/>
          </a:xfrm>
          <a:prstGeom prst="rect">
            <a:avLst/>
          </a:prstGeom>
        </p:spPr>
      </p:pic>
      <p:pic>
        <p:nvPicPr>
          <p:cNvPr id="6" name="Picture 5">
            <a:extLst>
              <a:ext uri="{FF2B5EF4-FFF2-40B4-BE49-F238E27FC236}">
                <a16:creationId xmlns:a16="http://schemas.microsoft.com/office/drawing/2014/main" id="{F641C955-7A37-A605-404C-2EEAA7C441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3187935"/>
            <a:ext cx="3315511" cy="2894996"/>
          </a:xfrm>
          <a:prstGeom prst="rect">
            <a:avLst/>
          </a:prstGeom>
        </p:spPr>
      </p:pic>
      <p:pic>
        <p:nvPicPr>
          <p:cNvPr id="8" name="Picture 7">
            <a:extLst>
              <a:ext uri="{FF2B5EF4-FFF2-40B4-BE49-F238E27FC236}">
                <a16:creationId xmlns:a16="http://schemas.microsoft.com/office/drawing/2014/main" id="{E87EF82B-DD6C-E410-2F5C-CCD8904009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9721" y="3220833"/>
            <a:ext cx="3144079" cy="2894996"/>
          </a:xfrm>
          <a:prstGeom prst="rect">
            <a:avLst/>
          </a:prstGeom>
        </p:spPr>
      </p:pic>
      <p:sp>
        <p:nvSpPr>
          <p:cNvPr id="9" name="TextBox 8">
            <a:extLst>
              <a:ext uri="{FF2B5EF4-FFF2-40B4-BE49-F238E27FC236}">
                <a16:creationId xmlns:a16="http://schemas.microsoft.com/office/drawing/2014/main" id="{4D7EB0CE-4FDF-861A-FA92-C47829ECED9E}"/>
              </a:ext>
            </a:extLst>
          </p:cNvPr>
          <p:cNvSpPr txBox="1"/>
          <p:nvPr/>
        </p:nvSpPr>
        <p:spPr>
          <a:xfrm>
            <a:off x="838199" y="2604704"/>
            <a:ext cx="7001272" cy="533340"/>
          </a:xfrm>
          <a:prstGeom prst="roundRect">
            <a:avLst>
              <a:gd name="adj" fmla="val 4692"/>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sz="2800" b="1" dirty="0">
                <a:solidFill>
                  <a:schemeClr val="bg1"/>
                </a:solidFill>
                <a:cs typeface="Browallia New" panose="020B0604020202020204" pitchFamily="34" charset="-34"/>
              </a:rPr>
              <a:t>SOLID TUMOR</a:t>
            </a:r>
          </a:p>
        </p:txBody>
      </p:sp>
      <p:sp>
        <p:nvSpPr>
          <p:cNvPr id="10" name="TextBox 9">
            <a:extLst>
              <a:ext uri="{FF2B5EF4-FFF2-40B4-BE49-F238E27FC236}">
                <a16:creationId xmlns:a16="http://schemas.microsoft.com/office/drawing/2014/main" id="{F68BE5D6-513F-FAD1-0791-51D860053BF0}"/>
              </a:ext>
            </a:extLst>
          </p:cNvPr>
          <p:cNvSpPr txBox="1"/>
          <p:nvPr/>
        </p:nvSpPr>
        <p:spPr>
          <a:xfrm>
            <a:off x="8222972" y="2633844"/>
            <a:ext cx="3144079" cy="475059"/>
          </a:xfrm>
          <a:prstGeom prst="roundRect">
            <a:avLst>
              <a:gd name="adj" fmla="val 569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sz="2400" b="1" dirty="0">
                <a:solidFill>
                  <a:schemeClr val="bg1"/>
                </a:solidFill>
                <a:cs typeface="Browallia New" panose="020B0604020202020204" pitchFamily="34" charset="-34"/>
              </a:rPr>
              <a:t>MULTIPLE MYELOMA</a:t>
            </a:r>
          </a:p>
        </p:txBody>
      </p:sp>
      <p:sp>
        <p:nvSpPr>
          <p:cNvPr id="12" name="TextBox 11">
            <a:extLst>
              <a:ext uri="{FF2B5EF4-FFF2-40B4-BE49-F238E27FC236}">
                <a16:creationId xmlns:a16="http://schemas.microsoft.com/office/drawing/2014/main" id="{85FE2B9C-6965-70EE-A2B0-8E270ECBDCB8}"/>
              </a:ext>
            </a:extLst>
          </p:cNvPr>
          <p:cNvSpPr txBox="1"/>
          <p:nvPr/>
        </p:nvSpPr>
        <p:spPr>
          <a:xfrm>
            <a:off x="5367130" y="6294298"/>
            <a:ext cx="6096000" cy="584775"/>
          </a:xfrm>
          <a:prstGeom prst="rect">
            <a:avLst/>
          </a:prstGeom>
          <a:noFill/>
        </p:spPr>
        <p:txBody>
          <a:bodyPr wrap="square">
            <a:spAutoFit/>
          </a:bodyPr>
          <a:lstStyle/>
          <a:p>
            <a:pPr algn="r"/>
            <a:r>
              <a:rPr lang="it-IT" sz="1600" b="1" dirty="0"/>
              <a:t>1. </a:t>
            </a:r>
            <a:r>
              <a:rPr lang="it-IT" sz="1600" dirty="0"/>
              <a:t>J Bone Oncol. 2013;2(4):137-144.</a:t>
            </a:r>
            <a:endParaRPr lang="en-IN" sz="1600" dirty="0"/>
          </a:p>
          <a:p>
            <a:pPr algn="r"/>
            <a:r>
              <a:rPr lang="en-IN" sz="1600" dirty="0"/>
              <a:t>https://www.Denosumab.com/why-bones-matter</a:t>
            </a:r>
          </a:p>
        </p:txBody>
      </p:sp>
      <p:sp>
        <p:nvSpPr>
          <p:cNvPr id="4" name="TextBox 3">
            <a:extLst>
              <a:ext uri="{FF2B5EF4-FFF2-40B4-BE49-F238E27FC236}">
                <a16:creationId xmlns:a16="http://schemas.microsoft.com/office/drawing/2014/main" id="{8C46BC6A-6389-3943-B90B-55B7F6964117}"/>
              </a:ext>
            </a:extLst>
          </p:cNvPr>
          <p:cNvSpPr txBox="1"/>
          <p:nvPr/>
        </p:nvSpPr>
        <p:spPr>
          <a:xfrm>
            <a:off x="838199" y="1163517"/>
            <a:ext cx="10515600" cy="1294072"/>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lnSpc>
                <a:spcPct val="150000"/>
              </a:lnSpc>
            </a:pPr>
            <a:r>
              <a:rPr lang="en-GB" b="1" i="0" dirty="0">
                <a:solidFill>
                  <a:srgbClr val="FFFF00"/>
                </a:solidFill>
                <a:effectLst/>
                <a:latin typeface="RobotoReg"/>
              </a:rPr>
              <a:t>*</a:t>
            </a:r>
            <a:r>
              <a:rPr lang="en-GB" b="1" i="0" dirty="0">
                <a:solidFill>
                  <a:srgbClr val="FFFF00"/>
                </a:solidFill>
                <a:effectLst/>
                <a:latin typeface="Aharoni" panose="02010803020104030203" pitchFamily="2" charset="-79"/>
                <a:cs typeface="Aharoni" panose="02010803020104030203" pitchFamily="2" charset="-79"/>
              </a:rPr>
              <a:t>BONE COMPLICATIONS</a:t>
            </a:r>
            <a:r>
              <a:rPr lang="en-GB" b="1" dirty="0">
                <a:solidFill>
                  <a:srgbClr val="FFFF00"/>
                </a:solidFill>
                <a:latin typeface="Aharoni" panose="02010803020104030203" pitchFamily="2" charset="-79"/>
                <a:cs typeface="Aharoni" panose="02010803020104030203" pitchFamily="2" charset="-79"/>
              </a:rPr>
              <a:t>: </a:t>
            </a:r>
            <a:r>
              <a:rPr lang="en-GB" b="1" i="0" dirty="0">
                <a:solidFill>
                  <a:schemeClr val="bg1"/>
                </a:solidFill>
                <a:effectLst/>
                <a:latin typeface="RobotoReg"/>
              </a:rPr>
              <a:t>Also known as skeletal-related events (SREs), are defined as </a:t>
            </a:r>
            <a:r>
              <a:rPr lang="en-GB" b="1" i="0" dirty="0">
                <a:solidFill>
                  <a:srgbClr val="FFFF00"/>
                </a:solidFill>
                <a:effectLst/>
                <a:latin typeface="RobotoReg"/>
              </a:rPr>
              <a:t>Radiation To Bone</a:t>
            </a:r>
            <a:r>
              <a:rPr lang="en-GB" b="1" i="0" dirty="0">
                <a:solidFill>
                  <a:schemeClr val="bg1"/>
                </a:solidFill>
                <a:effectLst/>
                <a:latin typeface="RobotoReg"/>
              </a:rPr>
              <a:t>, </a:t>
            </a:r>
            <a:r>
              <a:rPr lang="en-GB" b="1" i="0" dirty="0">
                <a:solidFill>
                  <a:srgbClr val="FFFF00"/>
                </a:solidFill>
                <a:effectLst/>
                <a:latin typeface="RobotoReg"/>
              </a:rPr>
              <a:t>Pathologic Fracture</a:t>
            </a:r>
            <a:r>
              <a:rPr lang="en-GB" b="1" i="0" dirty="0">
                <a:solidFill>
                  <a:schemeClr val="bg1"/>
                </a:solidFill>
                <a:effectLst/>
                <a:latin typeface="RobotoReg"/>
              </a:rPr>
              <a:t>, </a:t>
            </a:r>
            <a:r>
              <a:rPr lang="en-GB" b="1" i="0" dirty="0">
                <a:solidFill>
                  <a:srgbClr val="FFFF00"/>
                </a:solidFill>
                <a:effectLst/>
                <a:latin typeface="RobotoReg"/>
              </a:rPr>
              <a:t>Surgery To Bone</a:t>
            </a:r>
            <a:r>
              <a:rPr lang="en-GB" b="1" i="0" dirty="0">
                <a:solidFill>
                  <a:schemeClr val="bg1"/>
                </a:solidFill>
                <a:effectLst/>
                <a:latin typeface="RobotoReg"/>
              </a:rPr>
              <a:t>, </a:t>
            </a:r>
            <a:r>
              <a:rPr lang="en-GB" b="1" i="0" dirty="0">
                <a:solidFill>
                  <a:srgbClr val="FFFF00"/>
                </a:solidFill>
                <a:effectLst/>
                <a:latin typeface="RobotoReg"/>
              </a:rPr>
              <a:t>R</a:t>
            </a:r>
            <a:r>
              <a:rPr lang="en-GB" b="1" dirty="0">
                <a:solidFill>
                  <a:srgbClr val="FFFF00"/>
                </a:solidFill>
                <a:latin typeface="RobotoReg"/>
              </a:rPr>
              <a:t>adiation To Bone</a:t>
            </a:r>
            <a:r>
              <a:rPr lang="en-GB" b="1" dirty="0">
                <a:solidFill>
                  <a:schemeClr val="bg1"/>
                </a:solidFill>
                <a:latin typeface="RobotoReg"/>
              </a:rPr>
              <a:t>,</a:t>
            </a:r>
            <a:r>
              <a:rPr lang="en-GB" b="1" i="0" dirty="0">
                <a:solidFill>
                  <a:schemeClr val="bg1"/>
                </a:solidFill>
                <a:effectLst/>
                <a:latin typeface="RobotoReg"/>
              </a:rPr>
              <a:t> </a:t>
            </a:r>
            <a:r>
              <a:rPr lang="en-GB" b="1" i="0" dirty="0">
                <a:solidFill>
                  <a:srgbClr val="FFFF00"/>
                </a:solidFill>
                <a:effectLst/>
                <a:latin typeface="RobotoReg"/>
              </a:rPr>
              <a:t>Spinal Cord Compression</a:t>
            </a:r>
            <a:r>
              <a:rPr lang="en-GB" b="1" i="0" dirty="0">
                <a:solidFill>
                  <a:schemeClr val="bg1"/>
                </a:solidFill>
                <a:effectLst/>
                <a:latin typeface="RobotoReg"/>
              </a:rPr>
              <a:t> And </a:t>
            </a:r>
            <a:r>
              <a:rPr lang="en-GB" b="1" i="0" dirty="0">
                <a:solidFill>
                  <a:srgbClr val="FFFF00"/>
                </a:solidFill>
                <a:effectLst/>
                <a:latin typeface="RobotoReg"/>
              </a:rPr>
              <a:t>Hypercalcemia Of Malignancy </a:t>
            </a:r>
            <a:r>
              <a:rPr lang="en-GB" b="1" i="0" baseline="30000" dirty="0">
                <a:solidFill>
                  <a:schemeClr val="bg1"/>
                </a:solidFill>
                <a:effectLst/>
                <a:latin typeface="RobotoReg"/>
              </a:rPr>
              <a:t>1</a:t>
            </a:r>
            <a:endParaRPr lang="en-IN" b="1" dirty="0">
              <a:solidFill>
                <a:schemeClr val="bg1"/>
              </a:solidFill>
            </a:endParaRPr>
          </a:p>
        </p:txBody>
      </p:sp>
    </p:spTree>
    <p:extLst>
      <p:ext uri="{BB962C8B-B14F-4D97-AF65-F5344CB8AC3E}">
        <p14:creationId xmlns:p14="http://schemas.microsoft.com/office/powerpoint/2010/main" val="4264907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0482-2EEF-7E23-3DB5-49CBC34A5F07}"/>
              </a:ext>
            </a:extLst>
          </p:cNvPr>
          <p:cNvSpPr>
            <a:spLocks noGrp="1"/>
          </p:cNvSpPr>
          <p:nvPr>
            <p:ph type="title"/>
          </p:nvPr>
        </p:nvSpPr>
        <p:spPr/>
        <p:txBody>
          <a:bodyPr>
            <a:normAutofit fontScale="90000"/>
          </a:bodyPr>
          <a:lstStyle/>
          <a:p>
            <a:r>
              <a:rPr lang="en-IN" dirty="0"/>
              <a:t>Signs &amp; Symptoms</a:t>
            </a:r>
          </a:p>
        </p:txBody>
      </p:sp>
      <p:sp>
        <p:nvSpPr>
          <p:cNvPr id="3" name="Content Placeholder 2">
            <a:extLst>
              <a:ext uri="{FF2B5EF4-FFF2-40B4-BE49-F238E27FC236}">
                <a16:creationId xmlns:a16="http://schemas.microsoft.com/office/drawing/2014/main" id="{B2AC791F-F0C3-2633-9B4E-6E0D4F80C6A2}"/>
              </a:ext>
            </a:extLst>
          </p:cNvPr>
          <p:cNvSpPr>
            <a:spLocks noGrp="1"/>
          </p:cNvSpPr>
          <p:nvPr>
            <p:ph idx="1"/>
          </p:nvPr>
        </p:nvSpPr>
        <p:spPr>
          <a:xfrm>
            <a:off x="838200" y="1308495"/>
            <a:ext cx="10515600" cy="933491"/>
          </a:xfr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lgn="ctr">
              <a:buNone/>
            </a:pPr>
            <a:r>
              <a:rPr lang="en-GB" sz="3200" b="1" dirty="0">
                <a:solidFill>
                  <a:schemeClr val="bg1"/>
                </a:solidFill>
              </a:rPr>
              <a:t>Bone complications are strongly associated with pain</a:t>
            </a:r>
            <a:endParaRPr lang="en-IN" sz="3200" b="1" dirty="0">
              <a:solidFill>
                <a:schemeClr val="bg1"/>
              </a:solidFill>
            </a:endParaRPr>
          </a:p>
        </p:txBody>
      </p:sp>
      <p:pic>
        <p:nvPicPr>
          <p:cNvPr id="5" name="Picture 4">
            <a:extLst>
              <a:ext uri="{FF2B5EF4-FFF2-40B4-BE49-F238E27FC236}">
                <a16:creationId xmlns:a16="http://schemas.microsoft.com/office/drawing/2014/main" id="{61234F54-B9A3-0A77-9113-7684E4D6D40B}"/>
              </a:ext>
            </a:extLst>
          </p:cNvPr>
          <p:cNvPicPr>
            <a:picLocks noChangeAspect="1"/>
          </p:cNvPicPr>
          <p:nvPr/>
        </p:nvPicPr>
        <p:blipFill>
          <a:blip r:embed="rId2"/>
          <a:stretch>
            <a:fillRect/>
          </a:stretch>
        </p:blipFill>
        <p:spPr>
          <a:xfrm>
            <a:off x="838200" y="2519569"/>
            <a:ext cx="10520611" cy="3029936"/>
          </a:xfrm>
          <a:prstGeom prst="rect">
            <a:avLst/>
          </a:prstGeom>
        </p:spPr>
      </p:pic>
      <p:sp>
        <p:nvSpPr>
          <p:cNvPr id="7" name="TextBox 6">
            <a:extLst>
              <a:ext uri="{FF2B5EF4-FFF2-40B4-BE49-F238E27FC236}">
                <a16:creationId xmlns:a16="http://schemas.microsoft.com/office/drawing/2014/main" id="{87A32900-05A0-88C7-7283-80CBCA0BE664}"/>
              </a:ext>
            </a:extLst>
          </p:cNvPr>
          <p:cNvSpPr txBox="1"/>
          <p:nvPr/>
        </p:nvSpPr>
        <p:spPr>
          <a:xfrm>
            <a:off x="8305798" y="6273225"/>
            <a:ext cx="3246782" cy="584775"/>
          </a:xfrm>
          <a:prstGeom prst="rect">
            <a:avLst/>
          </a:prstGeom>
          <a:noFill/>
        </p:spPr>
        <p:txBody>
          <a:bodyPr wrap="square">
            <a:spAutoFit/>
          </a:bodyPr>
          <a:lstStyle/>
          <a:p>
            <a:r>
              <a:rPr lang="it-IT" sz="1600" b="1" dirty="0"/>
              <a:t>2. </a:t>
            </a:r>
            <a:r>
              <a:rPr lang="it-IT" sz="1600" dirty="0"/>
              <a:t>J Bone Oncol. 2013;2(4):137-144.</a:t>
            </a:r>
          </a:p>
          <a:p>
            <a:r>
              <a:rPr lang="en-IN" sz="1600" b="1" dirty="0"/>
              <a:t>3. </a:t>
            </a:r>
            <a:r>
              <a:rPr lang="en-IN" sz="1600" dirty="0"/>
              <a:t>Urology. 2010;76(5):1175-1181</a:t>
            </a:r>
          </a:p>
        </p:txBody>
      </p:sp>
    </p:spTree>
    <p:extLst>
      <p:ext uri="{BB962C8B-B14F-4D97-AF65-F5344CB8AC3E}">
        <p14:creationId xmlns:p14="http://schemas.microsoft.com/office/powerpoint/2010/main" val="125366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0A3E-3F38-6CE6-651D-CE301EBE11A3}"/>
              </a:ext>
            </a:extLst>
          </p:cNvPr>
          <p:cNvSpPr>
            <a:spLocks noGrp="1"/>
          </p:cNvSpPr>
          <p:nvPr>
            <p:ph type="title"/>
          </p:nvPr>
        </p:nvSpPr>
        <p:spPr/>
        <p:txBody>
          <a:bodyPr>
            <a:normAutofit fontScale="90000"/>
          </a:bodyPr>
          <a:lstStyle/>
          <a:p>
            <a:r>
              <a:rPr lang="en-IN" dirty="0"/>
              <a:t>Risk In Solid Tumors</a:t>
            </a:r>
          </a:p>
        </p:txBody>
      </p:sp>
      <p:sp>
        <p:nvSpPr>
          <p:cNvPr id="3" name="Content Placeholder 2">
            <a:extLst>
              <a:ext uri="{FF2B5EF4-FFF2-40B4-BE49-F238E27FC236}">
                <a16:creationId xmlns:a16="http://schemas.microsoft.com/office/drawing/2014/main" id="{7D8787BC-5199-D969-2B8F-5D7992C6DB3A}"/>
              </a:ext>
            </a:extLst>
          </p:cNvPr>
          <p:cNvSpPr>
            <a:spLocks noGrp="1"/>
          </p:cNvSpPr>
          <p:nvPr>
            <p:ph idx="1"/>
          </p:nvPr>
        </p:nvSpPr>
        <p:spPr>
          <a:xfrm>
            <a:off x="838200" y="1133848"/>
            <a:ext cx="10515600" cy="675595"/>
          </a:xfr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2500"/>
          </a:bodyPr>
          <a:lstStyle/>
          <a:p>
            <a:pPr marL="0" indent="0" algn="ctr">
              <a:buNone/>
            </a:pPr>
            <a:r>
              <a:rPr lang="en-GB" sz="2400" b="1" dirty="0">
                <a:solidFill>
                  <a:schemeClr val="bg1"/>
                </a:solidFill>
                <a:latin typeface="Agency FB" panose="020B0503020202020204" pitchFamily="34" charset="0"/>
                <a:cs typeface="Arial" panose="020B0604020202020204" pitchFamily="34" charset="0"/>
              </a:rPr>
              <a:t>People with </a:t>
            </a:r>
            <a:r>
              <a:rPr lang="en-GB" sz="2400" b="1" dirty="0">
                <a:solidFill>
                  <a:srgbClr val="FFFF00"/>
                </a:solidFill>
                <a:latin typeface="Agency FB" panose="020B0503020202020204" pitchFamily="34" charset="0"/>
                <a:cs typeface="Arial" panose="020B0604020202020204" pitchFamily="34" charset="0"/>
              </a:rPr>
              <a:t>bone metastases from solid tumors </a:t>
            </a:r>
            <a:r>
              <a:rPr lang="en-GB" sz="2400" b="1" dirty="0">
                <a:solidFill>
                  <a:schemeClr val="bg1"/>
                </a:solidFill>
                <a:latin typeface="Agency FB" panose="020B0503020202020204" pitchFamily="34" charset="0"/>
                <a:cs typeface="Arial" panose="020B0604020202020204" pitchFamily="34" charset="0"/>
              </a:rPr>
              <a:t>are at risk of suffering </a:t>
            </a:r>
            <a:r>
              <a:rPr lang="en-GB" sz="2400" b="1" dirty="0">
                <a:solidFill>
                  <a:srgbClr val="FFFF00"/>
                </a:solidFill>
                <a:latin typeface="Agency FB" panose="020B0503020202020204" pitchFamily="34" charset="0"/>
                <a:cs typeface="Arial" panose="020B0604020202020204" pitchFamily="34" charset="0"/>
              </a:rPr>
              <a:t>one or more bone complications</a:t>
            </a:r>
            <a:endParaRPr lang="en-IN" sz="2400" b="1" dirty="0">
              <a:solidFill>
                <a:srgbClr val="FFFF00"/>
              </a:solidFill>
              <a:latin typeface="Agency FB" panose="020B0503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CA50C9A-216F-E4DD-1C86-6DCDE5C41098}"/>
              </a:ext>
            </a:extLst>
          </p:cNvPr>
          <p:cNvPicPr>
            <a:picLocks noChangeAspect="1"/>
          </p:cNvPicPr>
          <p:nvPr/>
        </p:nvPicPr>
        <p:blipFill rotWithShape="1">
          <a:blip r:embed="rId2"/>
          <a:srcRect b="2050"/>
          <a:stretch/>
        </p:blipFill>
        <p:spPr>
          <a:xfrm>
            <a:off x="1444037" y="1902571"/>
            <a:ext cx="9303925" cy="4299809"/>
          </a:xfrm>
          <a:prstGeom prst="rect">
            <a:avLst/>
          </a:prstGeom>
        </p:spPr>
      </p:pic>
      <p:sp>
        <p:nvSpPr>
          <p:cNvPr id="7" name="TextBox 6">
            <a:extLst>
              <a:ext uri="{FF2B5EF4-FFF2-40B4-BE49-F238E27FC236}">
                <a16:creationId xmlns:a16="http://schemas.microsoft.com/office/drawing/2014/main" id="{7B0BE05E-507A-13C6-87E2-48D825703E7F}"/>
              </a:ext>
            </a:extLst>
          </p:cNvPr>
          <p:cNvSpPr txBox="1"/>
          <p:nvPr/>
        </p:nvSpPr>
        <p:spPr>
          <a:xfrm>
            <a:off x="8150086" y="6288494"/>
            <a:ext cx="3737113" cy="584775"/>
          </a:xfrm>
          <a:prstGeom prst="rect">
            <a:avLst/>
          </a:prstGeom>
          <a:noFill/>
        </p:spPr>
        <p:txBody>
          <a:bodyPr wrap="square">
            <a:spAutoFit/>
          </a:bodyPr>
          <a:lstStyle/>
          <a:p>
            <a:r>
              <a:rPr lang="en-IN" sz="1600" b="1" dirty="0"/>
              <a:t>4. </a:t>
            </a:r>
            <a:r>
              <a:rPr lang="en-IN" sz="1600" dirty="0"/>
              <a:t>Cancer. 2000;88(5):1082-1090.</a:t>
            </a:r>
          </a:p>
          <a:p>
            <a:r>
              <a:rPr lang="en-IN" sz="1600" b="1" dirty="0"/>
              <a:t>5</a:t>
            </a:r>
            <a:r>
              <a:rPr lang="en-IN" sz="1600" dirty="0"/>
              <a:t>. J Natl Cancer Inst. 2004;96:879-882.</a:t>
            </a:r>
          </a:p>
        </p:txBody>
      </p:sp>
      <p:sp>
        <p:nvSpPr>
          <p:cNvPr id="8" name="Rectangle 7">
            <a:extLst>
              <a:ext uri="{FF2B5EF4-FFF2-40B4-BE49-F238E27FC236}">
                <a16:creationId xmlns:a16="http://schemas.microsoft.com/office/drawing/2014/main" id="{73BF3331-BC92-5816-8E9B-2A2FAA737BF3}"/>
              </a:ext>
            </a:extLst>
          </p:cNvPr>
          <p:cNvSpPr/>
          <p:nvPr/>
        </p:nvSpPr>
        <p:spPr>
          <a:xfrm>
            <a:off x="1565440" y="3061252"/>
            <a:ext cx="4292021" cy="1855305"/>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44A8711-8937-A7DA-1DA5-2CE04ED7F52A}"/>
              </a:ext>
            </a:extLst>
          </p:cNvPr>
          <p:cNvSpPr/>
          <p:nvPr/>
        </p:nvSpPr>
        <p:spPr>
          <a:xfrm>
            <a:off x="6327913" y="3061251"/>
            <a:ext cx="4292021" cy="1855305"/>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491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04B3-FE10-B6C0-2157-77350BDAEC46}"/>
              </a:ext>
            </a:extLst>
          </p:cNvPr>
          <p:cNvSpPr>
            <a:spLocks noGrp="1"/>
          </p:cNvSpPr>
          <p:nvPr>
            <p:ph type="title"/>
          </p:nvPr>
        </p:nvSpPr>
        <p:spPr/>
        <p:txBody>
          <a:bodyPr>
            <a:normAutofit fontScale="90000"/>
          </a:bodyPr>
          <a:lstStyle/>
          <a:p>
            <a:r>
              <a:rPr lang="en-IN" dirty="0"/>
              <a:t>Risk In Multiple Myeloma</a:t>
            </a:r>
          </a:p>
        </p:txBody>
      </p:sp>
      <p:sp>
        <p:nvSpPr>
          <p:cNvPr id="3" name="Content Placeholder 2">
            <a:extLst>
              <a:ext uri="{FF2B5EF4-FFF2-40B4-BE49-F238E27FC236}">
                <a16:creationId xmlns:a16="http://schemas.microsoft.com/office/drawing/2014/main" id="{DD478BA2-50B6-C3F6-7392-12F04BB36A89}"/>
              </a:ext>
            </a:extLst>
          </p:cNvPr>
          <p:cNvSpPr>
            <a:spLocks noGrp="1"/>
          </p:cNvSpPr>
          <p:nvPr>
            <p:ph idx="1"/>
          </p:nvPr>
        </p:nvSpPr>
        <p:spPr>
          <a:xfrm>
            <a:off x="838199" y="1133848"/>
            <a:ext cx="10515601" cy="959995"/>
          </a:xfrm>
          <a:solidFill>
            <a:srgbClr val="FF0000"/>
          </a:solidFill>
        </p:spPr>
        <p:txBody>
          <a:bodyPr>
            <a:normAutofit lnSpcReduction="10000"/>
          </a:bodyPr>
          <a:lstStyle/>
          <a:p>
            <a:pPr marL="0" indent="0" algn="ctr">
              <a:lnSpc>
                <a:spcPct val="110000"/>
              </a:lnSpc>
              <a:buNone/>
            </a:pPr>
            <a:r>
              <a:rPr lang="en-GB" b="1" dirty="0">
                <a:solidFill>
                  <a:srgbClr val="FFFF00"/>
                </a:solidFill>
              </a:rPr>
              <a:t>Multiple myeloma </a:t>
            </a:r>
            <a:r>
              <a:rPr lang="en-GB" dirty="0">
                <a:solidFill>
                  <a:schemeClr val="bg1"/>
                </a:solidFill>
              </a:rPr>
              <a:t>puts patients’ bones at </a:t>
            </a:r>
            <a:r>
              <a:rPr lang="en-GB" b="1" dirty="0">
                <a:solidFill>
                  <a:srgbClr val="FFFF00"/>
                </a:solidFill>
              </a:rPr>
              <a:t>risk for bone complications</a:t>
            </a:r>
            <a:r>
              <a:rPr lang="en-GB" dirty="0">
                <a:solidFill>
                  <a:schemeClr val="bg1"/>
                </a:solidFill>
              </a:rPr>
              <a:t>, which </a:t>
            </a:r>
            <a:r>
              <a:rPr lang="en-GB" b="1" dirty="0">
                <a:solidFill>
                  <a:srgbClr val="FFFF00"/>
                </a:solidFill>
              </a:rPr>
              <a:t>continues throughout the course</a:t>
            </a:r>
            <a:r>
              <a:rPr lang="en-GB" dirty="0">
                <a:solidFill>
                  <a:schemeClr val="bg1"/>
                </a:solidFill>
              </a:rPr>
              <a:t> of disease</a:t>
            </a:r>
            <a:endParaRPr lang="en-IN" dirty="0">
              <a:solidFill>
                <a:schemeClr val="bg1"/>
              </a:solidFill>
            </a:endParaRPr>
          </a:p>
        </p:txBody>
      </p:sp>
      <p:pic>
        <p:nvPicPr>
          <p:cNvPr id="5" name="Picture 4">
            <a:extLst>
              <a:ext uri="{FF2B5EF4-FFF2-40B4-BE49-F238E27FC236}">
                <a16:creationId xmlns:a16="http://schemas.microsoft.com/office/drawing/2014/main" id="{9C4F374B-EA46-1B82-5747-E8AD613FDDC2}"/>
              </a:ext>
            </a:extLst>
          </p:cNvPr>
          <p:cNvPicPr>
            <a:picLocks noChangeAspect="1"/>
          </p:cNvPicPr>
          <p:nvPr/>
        </p:nvPicPr>
        <p:blipFill>
          <a:blip r:embed="rId2"/>
          <a:stretch>
            <a:fillRect/>
          </a:stretch>
        </p:blipFill>
        <p:spPr>
          <a:xfrm>
            <a:off x="838199" y="2503326"/>
            <a:ext cx="10397962" cy="3438696"/>
          </a:xfrm>
          <a:prstGeom prst="rect">
            <a:avLst/>
          </a:prstGeom>
        </p:spPr>
      </p:pic>
      <p:sp>
        <p:nvSpPr>
          <p:cNvPr id="6" name="Rectangle 5">
            <a:extLst>
              <a:ext uri="{FF2B5EF4-FFF2-40B4-BE49-F238E27FC236}">
                <a16:creationId xmlns:a16="http://schemas.microsoft.com/office/drawing/2014/main" id="{53ABF265-35AF-6D5B-4D9F-2A3887F8FBA5}"/>
              </a:ext>
            </a:extLst>
          </p:cNvPr>
          <p:cNvSpPr/>
          <p:nvPr/>
        </p:nvSpPr>
        <p:spPr>
          <a:xfrm>
            <a:off x="838199" y="5565913"/>
            <a:ext cx="8479321" cy="376109"/>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15735A4-E213-0B36-0507-7D2347DA13FD}"/>
              </a:ext>
            </a:extLst>
          </p:cNvPr>
          <p:cNvSpPr txBox="1"/>
          <p:nvPr/>
        </p:nvSpPr>
        <p:spPr>
          <a:xfrm>
            <a:off x="7860816" y="6273225"/>
            <a:ext cx="3642071" cy="584775"/>
          </a:xfrm>
          <a:prstGeom prst="rect">
            <a:avLst/>
          </a:prstGeom>
          <a:noFill/>
        </p:spPr>
        <p:txBody>
          <a:bodyPr wrap="square">
            <a:spAutoFit/>
          </a:bodyPr>
          <a:lstStyle/>
          <a:p>
            <a:r>
              <a:rPr lang="en-IN" sz="1600" b="1" dirty="0"/>
              <a:t>6. </a:t>
            </a:r>
            <a:r>
              <a:rPr lang="en-IN" sz="1600" dirty="0"/>
              <a:t>J Bone Miner Res. 2005;20(3):487-493.</a:t>
            </a:r>
          </a:p>
          <a:p>
            <a:r>
              <a:rPr lang="en-IN" sz="1600" b="1" dirty="0"/>
              <a:t>7. </a:t>
            </a:r>
            <a:r>
              <a:rPr lang="en-IN" sz="1600" dirty="0"/>
              <a:t>Cancer. 2007;110(8):1860-1867.</a:t>
            </a:r>
          </a:p>
        </p:txBody>
      </p:sp>
      <p:sp>
        <p:nvSpPr>
          <p:cNvPr id="9" name="Rectangle 8">
            <a:extLst>
              <a:ext uri="{FF2B5EF4-FFF2-40B4-BE49-F238E27FC236}">
                <a16:creationId xmlns:a16="http://schemas.microsoft.com/office/drawing/2014/main" id="{B70E47D7-B3A3-0E35-D422-6246FF1F054B}"/>
              </a:ext>
            </a:extLst>
          </p:cNvPr>
          <p:cNvSpPr/>
          <p:nvPr/>
        </p:nvSpPr>
        <p:spPr>
          <a:xfrm>
            <a:off x="955840" y="2573551"/>
            <a:ext cx="4901622" cy="855449"/>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C20F841-E187-A297-3DA8-15703FE4B049}"/>
              </a:ext>
            </a:extLst>
          </p:cNvPr>
          <p:cNvSpPr/>
          <p:nvPr/>
        </p:nvSpPr>
        <p:spPr>
          <a:xfrm>
            <a:off x="6334539" y="3606895"/>
            <a:ext cx="4901622" cy="1549535"/>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150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CE6A-C299-75DC-2D41-FCB4B8C9EAD5}"/>
              </a:ext>
            </a:extLst>
          </p:cNvPr>
          <p:cNvSpPr>
            <a:spLocks noGrp="1"/>
          </p:cNvSpPr>
          <p:nvPr>
            <p:ph type="title"/>
          </p:nvPr>
        </p:nvSpPr>
        <p:spPr/>
        <p:txBody>
          <a:bodyPr>
            <a:normAutofit fontScale="90000"/>
          </a:bodyPr>
          <a:lstStyle/>
          <a:p>
            <a:r>
              <a:rPr lang="en-IN" dirty="0"/>
              <a:t>Risk In Multiple Myeloma Contd…</a:t>
            </a:r>
          </a:p>
        </p:txBody>
      </p:sp>
      <p:pic>
        <p:nvPicPr>
          <p:cNvPr id="5" name="Picture 4">
            <a:extLst>
              <a:ext uri="{FF2B5EF4-FFF2-40B4-BE49-F238E27FC236}">
                <a16:creationId xmlns:a16="http://schemas.microsoft.com/office/drawing/2014/main" id="{86C29D48-F29D-1C2C-9E26-5C0B21D21BFE}"/>
              </a:ext>
            </a:extLst>
          </p:cNvPr>
          <p:cNvPicPr>
            <a:picLocks noChangeAspect="1"/>
          </p:cNvPicPr>
          <p:nvPr/>
        </p:nvPicPr>
        <p:blipFill>
          <a:blip r:embed="rId2"/>
          <a:stretch>
            <a:fillRect/>
          </a:stretch>
        </p:blipFill>
        <p:spPr>
          <a:xfrm>
            <a:off x="838200" y="1685098"/>
            <a:ext cx="10515600" cy="3193730"/>
          </a:xfrm>
          <a:prstGeom prst="rect">
            <a:avLst/>
          </a:prstGeom>
        </p:spPr>
      </p:pic>
      <p:sp>
        <p:nvSpPr>
          <p:cNvPr id="6" name="Rectangle 5">
            <a:extLst>
              <a:ext uri="{FF2B5EF4-FFF2-40B4-BE49-F238E27FC236}">
                <a16:creationId xmlns:a16="http://schemas.microsoft.com/office/drawing/2014/main" id="{58CB7A77-31A6-CA92-4A4B-A3F8B9D2AE78}"/>
              </a:ext>
            </a:extLst>
          </p:cNvPr>
          <p:cNvSpPr/>
          <p:nvPr/>
        </p:nvSpPr>
        <p:spPr>
          <a:xfrm>
            <a:off x="2135671" y="1685098"/>
            <a:ext cx="9075668" cy="185323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65032C8-D282-89CB-F813-375B09B89B36}"/>
              </a:ext>
            </a:extLst>
          </p:cNvPr>
          <p:cNvSpPr txBox="1"/>
          <p:nvPr/>
        </p:nvSpPr>
        <p:spPr>
          <a:xfrm>
            <a:off x="5724939" y="6273225"/>
            <a:ext cx="5936974" cy="584775"/>
          </a:xfrm>
          <a:prstGeom prst="rect">
            <a:avLst/>
          </a:prstGeom>
          <a:noFill/>
        </p:spPr>
        <p:txBody>
          <a:bodyPr wrap="square">
            <a:spAutoFit/>
          </a:bodyPr>
          <a:lstStyle/>
          <a:p>
            <a:r>
              <a:rPr lang="en-GB" sz="1600" b="1" dirty="0"/>
              <a:t>8. </a:t>
            </a:r>
            <a:r>
              <a:rPr lang="en-GB" sz="1600" dirty="0"/>
              <a:t>Referenced from NCCN Guidelines for Multiple Myeloma V.7.2021</a:t>
            </a:r>
          </a:p>
          <a:p>
            <a:r>
              <a:rPr lang="en-GB" sz="1600" b="1" dirty="0"/>
              <a:t>9. </a:t>
            </a:r>
            <a:r>
              <a:rPr lang="en-GB" sz="1600" dirty="0"/>
              <a:t>Blood. 2017;130(Suppl 1):534.</a:t>
            </a:r>
            <a:endParaRPr lang="en-IN" sz="1600" dirty="0"/>
          </a:p>
        </p:txBody>
      </p:sp>
    </p:spTree>
    <p:extLst>
      <p:ext uri="{BB962C8B-B14F-4D97-AF65-F5344CB8AC3E}">
        <p14:creationId xmlns:p14="http://schemas.microsoft.com/office/powerpoint/2010/main" val="680515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0745-DA54-4C87-BA3A-B7450044BC0C}"/>
              </a:ext>
            </a:extLst>
          </p:cNvPr>
          <p:cNvSpPr>
            <a:spLocks noGrp="1"/>
          </p:cNvSpPr>
          <p:nvPr>
            <p:ph type="title"/>
          </p:nvPr>
        </p:nvSpPr>
        <p:spPr>
          <a:xfrm>
            <a:off x="838200" y="219351"/>
            <a:ext cx="10515600" cy="675595"/>
          </a:xfrm>
        </p:spPr>
        <p:txBody>
          <a:bodyPr>
            <a:normAutofit fontScale="90000"/>
          </a:bodyPr>
          <a:lstStyle/>
          <a:p>
            <a:r>
              <a:rPr lang="en-GB" dirty="0"/>
              <a:t>Bone disease is an important diagnostic feature of multiple myeloma </a:t>
            </a:r>
            <a:r>
              <a:rPr lang="en-GB" baseline="30000" dirty="0"/>
              <a:t>10</a:t>
            </a:r>
            <a:endParaRPr lang="en-IN" baseline="30000" dirty="0"/>
          </a:p>
        </p:txBody>
      </p:sp>
      <p:pic>
        <p:nvPicPr>
          <p:cNvPr id="5" name="Picture 4">
            <a:extLst>
              <a:ext uri="{FF2B5EF4-FFF2-40B4-BE49-F238E27FC236}">
                <a16:creationId xmlns:a16="http://schemas.microsoft.com/office/drawing/2014/main" id="{04AF9F24-46E5-C0F0-8BB6-A3BEE05E2C7E}"/>
              </a:ext>
            </a:extLst>
          </p:cNvPr>
          <p:cNvPicPr>
            <a:picLocks noChangeAspect="1"/>
          </p:cNvPicPr>
          <p:nvPr/>
        </p:nvPicPr>
        <p:blipFill>
          <a:blip r:embed="rId2"/>
          <a:stretch>
            <a:fillRect/>
          </a:stretch>
        </p:blipFill>
        <p:spPr>
          <a:xfrm>
            <a:off x="1565728" y="1150054"/>
            <a:ext cx="9181785" cy="2114127"/>
          </a:xfrm>
          <a:prstGeom prst="rect">
            <a:avLst/>
          </a:prstGeom>
        </p:spPr>
      </p:pic>
      <p:sp>
        <p:nvSpPr>
          <p:cNvPr id="9" name="TextBox 8">
            <a:extLst>
              <a:ext uri="{FF2B5EF4-FFF2-40B4-BE49-F238E27FC236}">
                <a16:creationId xmlns:a16="http://schemas.microsoft.com/office/drawing/2014/main" id="{0B8A6C14-DFCF-DE32-BFBF-865E165C3770}"/>
              </a:ext>
            </a:extLst>
          </p:cNvPr>
          <p:cNvSpPr txBox="1"/>
          <p:nvPr/>
        </p:nvSpPr>
        <p:spPr>
          <a:xfrm>
            <a:off x="838200" y="5415237"/>
            <a:ext cx="10515599" cy="461665"/>
          </a:xfrm>
          <a:prstGeom prst="rect">
            <a:avLst/>
          </a:prstGeom>
          <a:solidFill>
            <a:srgbClr val="ED1A2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n-GB" sz="2400" b="1" dirty="0">
                <a:solidFill>
                  <a:srgbClr val="FFFF00"/>
                </a:solidFill>
              </a:rPr>
              <a:t>Bone lesions </a:t>
            </a:r>
            <a:r>
              <a:rPr lang="en-GB" sz="2400" b="1" dirty="0">
                <a:solidFill>
                  <a:schemeClr val="bg1"/>
                </a:solidFill>
              </a:rPr>
              <a:t>are the </a:t>
            </a:r>
            <a:r>
              <a:rPr lang="en-GB" sz="2400" b="1" dirty="0">
                <a:solidFill>
                  <a:srgbClr val="FFFF00"/>
                </a:solidFill>
              </a:rPr>
              <a:t>most prevalent </a:t>
            </a:r>
            <a:r>
              <a:rPr lang="en-GB" sz="2400" b="1" dirty="0">
                <a:ln>
                  <a:solidFill>
                    <a:schemeClr val="bg1"/>
                  </a:solidFill>
                </a:ln>
                <a:solidFill>
                  <a:srgbClr val="FFFF00"/>
                </a:solidFill>
                <a:effectLst>
                  <a:glow rad="139700">
                    <a:schemeClr val="accent1">
                      <a:satMod val="175000"/>
                      <a:alpha val="40000"/>
                    </a:schemeClr>
                  </a:glow>
                </a:effectLst>
                <a:latin typeface="Arial Black" panose="020B0A04020102020204" pitchFamily="34" charset="0"/>
              </a:rPr>
              <a:t>CRAB</a:t>
            </a:r>
            <a:r>
              <a:rPr lang="en-GB" sz="2400" b="1" dirty="0">
                <a:solidFill>
                  <a:srgbClr val="FFFF00"/>
                </a:solidFill>
              </a:rPr>
              <a:t> feature </a:t>
            </a:r>
            <a:r>
              <a:rPr lang="en-GB" sz="2400" b="1" dirty="0">
                <a:solidFill>
                  <a:schemeClr val="bg1"/>
                </a:solidFill>
              </a:rPr>
              <a:t>present at diagnosis </a:t>
            </a:r>
            <a:r>
              <a:rPr lang="en-GB" sz="2400" b="1" baseline="30000" dirty="0">
                <a:solidFill>
                  <a:schemeClr val="bg1"/>
                </a:solidFill>
              </a:rPr>
              <a:t>13,14</a:t>
            </a:r>
            <a:endParaRPr lang="en-IN" sz="2400" b="1" baseline="30000" dirty="0">
              <a:solidFill>
                <a:schemeClr val="bg1"/>
              </a:solidFill>
            </a:endParaRPr>
          </a:p>
        </p:txBody>
      </p:sp>
      <p:sp>
        <p:nvSpPr>
          <p:cNvPr id="10" name="Rectangle 9">
            <a:extLst>
              <a:ext uri="{FF2B5EF4-FFF2-40B4-BE49-F238E27FC236}">
                <a16:creationId xmlns:a16="http://schemas.microsoft.com/office/drawing/2014/main" id="{4FACE377-E2E4-2DF9-9480-0E6F75A720D8}"/>
              </a:ext>
            </a:extLst>
          </p:cNvPr>
          <p:cNvSpPr/>
          <p:nvPr/>
        </p:nvSpPr>
        <p:spPr>
          <a:xfrm>
            <a:off x="1592231" y="3261025"/>
            <a:ext cx="2131630" cy="200826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dirty="0">
                <a:solidFill>
                  <a:srgbClr val="FFFF00"/>
                </a:solidFill>
              </a:rPr>
              <a:t>19</a:t>
            </a:r>
            <a:r>
              <a:rPr lang="en-IN" sz="4800" b="1" dirty="0">
                <a:solidFill>
                  <a:srgbClr val="FFFF00"/>
                </a:solidFill>
              </a:rPr>
              <a:t>%</a:t>
            </a:r>
            <a:r>
              <a:rPr lang="en-IN" sz="7200" b="1" dirty="0">
                <a:solidFill>
                  <a:srgbClr val="FFFF00"/>
                </a:solidFill>
              </a:rPr>
              <a:t> </a:t>
            </a:r>
          </a:p>
          <a:p>
            <a:pPr algn="ctr"/>
            <a:r>
              <a:rPr lang="en-IN" b="1" dirty="0"/>
              <a:t>of Patients </a:t>
            </a:r>
            <a:r>
              <a:rPr lang="en-IN" baseline="30000" dirty="0"/>
              <a:t>11</a:t>
            </a:r>
          </a:p>
        </p:txBody>
      </p:sp>
      <p:sp>
        <p:nvSpPr>
          <p:cNvPr id="14" name="Rectangle 13">
            <a:extLst>
              <a:ext uri="{FF2B5EF4-FFF2-40B4-BE49-F238E27FC236}">
                <a16:creationId xmlns:a16="http://schemas.microsoft.com/office/drawing/2014/main" id="{0D183CED-F3AD-4D07-660E-04DBCE3075AF}"/>
              </a:ext>
            </a:extLst>
          </p:cNvPr>
          <p:cNvSpPr/>
          <p:nvPr/>
        </p:nvSpPr>
        <p:spPr>
          <a:xfrm>
            <a:off x="3869635" y="3261025"/>
            <a:ext cx="2226363" cy="200826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rgbClr val="FFFF00"/>
                </a:solidFill>
              </a:rPr>
              <a:t>∼</a:t>
            </a:r>
            <a:r>
              <a:rPr lang="en-IN" sz="7200" b="1" dirty="0">
                <a:solidFill>
                  <a:srgbClr val="FFFF00"/>
                </a:solidFill>
              </a:rPr>
              <a:t>40</a:t>
            </a:r>
            <a:r>
              <a:rPr lang="en-IN" sz="4800" b="1" dirty="0">
                <a:solidFill>
                  <a:srgbClr val="FFFF00"/>
                </a:solidFill>
              </a:rPr>
              <a:t>%</a:t>
            </a:r>
            <a:r>
              <a:rPr lang="en-IN" sz="7200" b="1" dirty="0">
                <a:solidFill>
                  <a:srgbClr val="FFFF00"/>
                </a:solidFill>
              </a:rPr>
              <a:t> </a:t>
            </a:r>
          </a:p>
          <a:p>
            <a:pPr algn="ctr"/>
            <a:r>
              <a:rPr lang="en-IN" b="1" dirty="0"/>
              <a:t>of Patients </a:t>
            </a:r>
            <a:r>
              <a:rPr lang="en-IN" baseline="30000" dirty="0"/>
              <a:t>12</a:t>
            </a:r>
          </a:p>
        </p:txBody>
      </p:sp>
      <p:sp>
        <p:nvSpPr>
          <p:cNvPr id="15" name="Rectangle 14">
            <a:extLst>
              <a:ext uri="{FF2B5EF4-FFF2-40B4-BE49-F238E27FC236}">
                <a16:creationId xmlns:a16="http://schemas.microsoft.com/office/drawing/2014/main" id="{F8910E60-41A7-A6A5-976C-322388FA27B0}"/>
              </a:ext>
            </a:extLst>
          </p:cNvPr>
          <p:cNvSpPr/>
          <p:nvPr/>
        </p:nvSpPr>
        <p:spPr>
          <a:xfrm>
            <a:off x="6209626" y="3261024"/>
            <a:ext cx="2131630" cy="200826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dirty="0">
                <a:solidFill>
                  <a:srgbClr val="FFFF00"/>
                </a:solidFill>
              </a:rPr>
              <a:t>39</a:t>
            </a:r>
            <a:r>
              <a:rPr lang="en-IN" sz="4800" b="1" dirty="0">
                <a:solidFill>
                  <a:srgbClr val="FFFF00"/>
                </a:solidFill>
              </a:rPr>
              <a:t>%</a:t>
            </a:r>
            <a:r>
              <a:rPr lang="en-IN" sz="7200" b="1" dirty="0">
                <a:solidFill>
                  <a:srgbClr val="FFFF00"/>
                </a:solidFill>
              </a:rPr>
              <a:t> </a:t>
            </a:r>
          </a:p>
          <a:p>
            <a:pPr algn="ctr"/>
            <a:r>
              <a:rPr lang="en-IN" b="1" dirty="0"/>
              <a:t>of Patients </a:t>
            </a:r>
            <a:r>
              <a:rPr lang="en-IN" baseline="30000" dirty="0"/>
              <a:t>12</a:t>
            </a:r>
          </a:p>
        </p:txBody>
      </p:sp>
      <p:sp>
        <p:nvSpPr>
          <p:cNvPr id="16" name="Rectangle 15">
            <a:extLst>
              <a:ext uri="{FF2B5EF4-FFF2-40B4-BE49-F238E27FC236}">
                <a16:creationId xmlns:a16="http://schemas.microsoft.com/office/drawing/2014/main" id="{0D43633D-B80F-AA0E-1431-C4740E99AF3F}"/>
              </a:ext>
            </a:extLst>
          </p:cNvPr>
          <p:cNvSpPr/>
          <p:nvPr/>
        </p:nvSpPr>
        <p:spPr>
          <a:xfrm>
            <a:off x="8513531" y="3261023"/>
            <a:ext cx="2131630" cy="200826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rgbClr val="FFFF00"/>
                </a:solidFill>
              </a:rPr>
              <a:t>∼</a:t>
            </a:r>
            <a:r>
              <a:rPr lang="en-IN" sz="7200" b="1" dirty="0">
                <a:solidFill>
                  <a:srgbClr val="FFFF00"/>
                </a:solidFill>
              </a:rPr>
              <a:t>70</a:t>
            </a:r>
            <a:r>
              <a:rPr lang="en-IN" sz="4800" b="1" dirty="0">
                <a:solidFill>
                  <a:srgbClr val="FFFF00"/>
                </a:solidFill>
              </a:rPr>
              <a:t>%</a:t>
            </a:r>
            <a:r>
              <a:rPr lang="en-IN" sz="7200" b="1" dirty="0">
                <a:solidFill>
                  <a:srgbClr val="FFFF00"/>
                </a:solidFill>
              </a:rPr>
              <a:t> </a:t>
            </a:r>
          </a:p>
          <a:p>
            <a:pPr algn="ctr"/>
            <a:r>
              <a:rPr lang="en-IN" b="1" dirty="0"/>
              <a:t>of Patients </a:t>
            </a:r>
            <a:r>
              <a:rPr lang="en-IN" baseline="30000" dirty="0"/>
              <a:t>13,14</a:t>
            </a:r>
          </a:p>
        </p:txBody>
      </p:sp>
      <p:sp>
        <p:nvSpPr>
          <p:cNvPr id="18" name="TextBox 17">
            <a:extLst>
              <a:ext uri="{FF2B5EF4-FFF2-40B4-BE49-F238E27FC236}">
                <a16:creationId xmlns:a16="http://schemas.microsoft.com/office/drawing/2014/main" id="{B038C6EB-B803-9D2C-B76F-3266FE6CA5B6}"/>
              </a:ext>
            </a:extLst>
          </p:cNvPr>
          <p:cNvSpPr txBox="1"/>
          <p:nvPr/>
        </p:nvSpPr>
        <p:spPr>
          <a:xfrm>
            <a:off x="1994807" y="6315483"/>
            <a:ext cx="11184835" cy="461665"/>
          </a:xfrm>
          <a:prstGeom prst="rect">
            <a:avLst/>
          </a:prstGeom>
          <a:noFill/>
        </p:spPr>
        <p:txBody>
          <a:bodyPr wrap="square">
            <a:spAutoFit/>
          </a:bodyPr>
          <a:lstStyle/>
          <a:p>
            <a:pPr algn="l" fontAlgn="base"/>
            <a:r>
              <a:rPr lang="en-IN" sz="800" b="0" i="0" baseline="30000" dirty="0">
                <a:solidFill>
                  <a:srgbClr val="000000"/>
                </a:solidFill>
                <a:effectLst/>
                <a:latin typeface="inherit"/>
              </a:rPr>
              <a:t>‡</a:t>
            </a:r>
            <a:r>
              <a:rPr lang="en-IN" sz="800" b="0" i="0" dirty="0">
                <a:solidFill>
                  <a:srgbClr val="000000"/>
                </a:solidFill>
                <a:effectLst/>
                <a:latin typeface="RobotoReg"/>
              </a:rPr>
              <a:t>Multiple myeloma directly harms the kidneys, potentially complicating bone-targeting treatment for patients with renal impairment. </a:t>
            </a:r>
            <a:r>
              <a:rPr lang="en-IN" sz="800" b="0" i="0" baseline="30000" dirty="0">
                <a:solidFill>
                  <a:srgbClr val="000000"/>
                </a:solidFill>
                <a:effectLst/>
                <a:latin typeface="inherit"/>
              </a:rPr>
              <a:t>12,14</a:t>
            </a:r>
          </a:p>
          <a:p>
            <a:pPr algn="l" fontAlgn="base"/>
            <a:r>
              <a:rPr lang="en-IN" sz="800" b="0" i="0" baseline="30000" dirty="0">
                <a:solidFill>
                  <a:srgbClr val="000000"/>
                </a:solidFill>
                <a:effectLst/>
                <a:latin typeface="inherit"/>
              </a:rPr>
              <a:t>§</a:t>
            </a:r>
            <a:r>
              <a:rPr lang="en-IN" sz="800" b="0" i="0" dirty="0">
                <a:solidFill>
                  <a:srgbClr val="000000"/>
                </a:solidFill>
                <a:effectLst/>
                <a:latin typeface="RobotoReg"/>
              </a:rPr>
              <a:t>F-fluorodeoxyglucose PET with CT.</a:t>
            </a:r>
          </a:p>
          <a:p>
            <a:pPr algn="l" fontAlgn="base"/>
            <a:r>
              <a:rPr lang="en-IN" sz="800" b="0" i="0" dirty="0" err="1">
                <a:solidFill>
                  <a:srgbClr val="000000"/>
                </a:solidFill>
                <a:effectLst/>
                <a:latin typeface="RobotoReg"/>
              </a:rPr>
              <a:t>CrCl</a:t>
            </a:r>
            <a:r>
              <a:rPr lang="en-IN" sz="800" b="0" i="0" dirty="0">
                <a:solidFill>
                  <a:srgbClr val="000000"/>
                </a:solidFill>
                <a:effectLst/>
                <a:latin typeface="RobotoReg"/>
              </a:rPr>
              <a:t>, creatinine clearance; CT, computed tomography; LLN, lower limit of normal; PET, positron emission tomography; ULN, upper limit of normal.</a:t>
            </a:r>
          </a:p>
        </p:txBody>
      </p:sp>
      <p:sp>
        <p:nvSpPr>
          <p:cNvPr id="20" name="TextBox 19">
            <a:extLst>
              <a:ext uri="{FF2B5EF4-FFF2-40B4-BE49-F238E27FC236}">
                <a16:creationId xmlns:a16="http://schemas.microsoft.com/office/drawing/2014/main" id="{6B7E7EB6-6D91-1128-225B-75E383F2A6E5}"/>
              </a:ext>
            </a:extLst>
          </p:cNvPr>
          <p:cNvSpPr txBox="1"/>
          <p:nvPr/>
        </p:nvSpPr>
        <p:spPr>
          <a:xfrm>
            <a:off x="9448800" y="5957754"/>
            <a:ext cx="2743200" cy="900246"/>
          </a:xfrm>
          <a:prstGeom prst="rect">
            <a:avLst/>
          </a:prstGeom>
          <a:solidFill>
            <a:schemeClr val="bg1"/>
          </a:solidFill>
        </p:spPr>
        <p:txBody>
          <a:bodyPr wrap="square">
            <a:spAutoFit/>
          </a:bodyPr>
          <a:lstStyle/>
          <a:p>
            <a:r>
              <a:rPr lang="en-IN" sz="1050" b="1" dirty="0"/>
              <a:t>10. </a:t>
            </a:r>
            <a:r>
              <a:rPr lang="en-IN" sz="1050" dirty="0"/>
              <a:t>Lancet Oncol. 2014;15(12):e538-e548.</a:t>
            </a:r>
          </a:p>
          <a:p>
            <a:r>
              <a:rPr lang="en-IN" sz="1050" b="1" dirty="0"/>
              <a:t>11. </a:t>
            </a:r>
            <a:r>
              <a:rPr lang="en-IN" sz="1050" dirty="0"/>
              <a:t>Br J Haematol. 2016;175(2):252-264.</a:t>
            </a:r>
          </a:p>
          <a:p>
            <a:r>
              <a:rPr lang="en-IN" sz="1050" b="1" dirty="0"/>
              <a:t>12. </a:t>
            </a:r>
            <a:r>
              <a:rPr lang="sv-SE" sz="1050" dirty="0"/>
              <a:t>Eur J Haematol. 1994;53(4):207-212.</a:t>
            </a:r>
            <a:endParaRPr lang="en-IN" sz="1050" dirty="0"/>
          </a:p>
          <a:p>
            <a:r>
              <a:rPr lang="en-IN" sz="1050" b="1" dirty="0"/>
              <a:t>13. </a:t>
            </a:r>
            <a:r>
              <a:rPr lang="es-ES" sz="1050" dirty="0"/>
              <a:t>Mayo Clin Proc. 2003;78(1):21-33</a:t>
            </a:r>
            <a:endParaRPr lang="en-IN" sz="1050" dirty="0"/>
          </a:p>
          <a:p>
            <a:r>
              <a:rPr lang="en-IN" sz="1050" b="1" dirty="0"/>
              <a:t>14. </a:t>
            </a:r>
            <a:r>
              <a:rPr lang="en-IN" sz="1050" dirty="0"/>
              <a:t>Lancet Oncol. 2018;19(3):370-381.</a:t>
            </a:r>
          </a:p>
        </p:txBody>
      </p:sp>
    </p:spTree>
    <p:extLst>
      <p:ext uri="{BB962C8B-B14F-4D97-AF65-F5344CB8AC3E}">
        <p14:creationId xmlns:p14="http://schemas.microsoft.com/office/powerpoint/2010/main" val="144719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E044-B116-9C9D-C887-D1D393738E49}"/>
              </a:ext>
            </a:extLst>
          </p:cNvPr>
          <p:cNvSpPr>
            <a:spLocks noGrp="1"/>
          </p:cNvSpPr>
          <p:nvPr>
            <p:ph type="title"/>
          </p:nvPr>
        </p:nvSpPr>
        <p:spPr>
          <a:xfrm>
            <a:off x="838200" y="351873"/>
            <a:ext cx="10515600" cy="675595"/>
          </a:xfrm>
        </p:spPr>
        <p:txBody>
          <a:bodyPr>
            <a:normAutofit fontScale="90000"/>
          </a:bodyPr>
          <a:lstStyle/>
          <a:p>
            <a:r>
              <a:rPr lang="en-IN" dirty="0"/>
              <a:t>Multiple Myeloma &amp; Lytic bone Lesions</a:t>
            </a:r>
          </a:p>
        </p:txBody>
      </p:sp>
      <p:pic>
        <p:nvPicPr>
          <p:cNvPr id="5" name="Picture 4">
            <a:extLst>
              <a:ext uri="{FF2B5EF4-FFF2-40B4-BE49-F238E27FC236}">
                <a16:creationId xmlns:a16="http://schemas.microsoft.com/office/drawing/2014/main" id="{7CD42D93-C1FB-C442-71EE-A8A8A7A666E9}"/>
              </a:ext>
            </a:extLst>
          </p:cNvPr>
          <p:cNvPicPr>
            <a:picLocks noChangeAspect="1"/>
          </p:cNvPicPr>
          <p:nvPr/>
        </p:nvPicPr>
        <p:blipFill>
          <a:blip r:embed="rId2"/>
          <a:stretch>
            <a:fillRect/>
          </a:stretch>
        </p:blipFill>
        <p:spPr>
          <a:xfrm>
            <a:off x="855285" y="1584421"/>
            <a:ext cx="10481430" cy="4114013"/>
          </a:xfrm>
          <a:prstGeom prst="rect">
            <a:avLst/>
          </a:prstGeom>
        </p:spPr>
      </p:pic>
      <p:sp>
        <p:nvSpPr>
          <p:cNvPr id="7" name="TextBox 6">
            <a:extLst>
              <a:ext uri="{FF2B5EF4-FFF2-40B4-BE49-F238E27FC236}">
                <a16:creationId xmlns:a16="http://schemas.microsoft.com/office/drawing/2014/main" id="{890831AA-5033-D5BA-482F-963C14F15D57}"/>
              </a:ext>
            </a:extLst>
          </p:cNvPr>
          <p:cNvSpPr txBox="1"/>
          <p:nvPr/>
        </p:nvSpPr>
        <p:spPr>
          <a:xfrm>
            <a:off x="7845288" y="6273225"/>
            <a:ext cx="3631095" cy="584775"/>
          </a:xfrm>
          <a:prstGeom prst="rect">
            <a:avLst/>
          </a:prstGeom>
          <a:noFill/>
        </p:spPr>
        <p:txBody>
          <a:bodyPr wrap="square">
            <a:spAutoFit/>
          </a:bodyPr>
          <a:lstStyle/>
          <a:p>
            <a:r>
              <a:rPr lang="en-IN" sz="1600" b="1" dirty="0"/>
              <a:t>6. </a:t>
            </a:r>
            <a:r>
              <a:rPr lang="en-IN" sz="1600" dirty="0"/>
              <a:t>J Bone Miner Res. 2005;20(3):487-493</a:t>
            </a:r>
            <a:r>
              <a:rPr lang="en-IN" sz="1600" b="1" dirty="0"/>
              <a:t>.</a:t>
            </a:r>
          </a:p>
          <a:p>
            <a:r>
              <a:rPr lang="en-IN" sz="1600" b="1" dirty="0"/>
              <a:t>14. </a:t>
            </a:r>
            <a:r>
              <a:rPr lang="en-IN" sz="1600" dirty="0"/>
              <a:t>Lancet Oncol. 2018;19(3):370-381.</a:t>
            </a:r>
          </a:p>
        </p:txBody>
      </p:sp>
      <p:sp>
        <p:nvSpPr>
          <p:cNvPr id="8" name="Rectangle 7">
            <a:extLst>
              <a:ext uri="{FF2B5EF4-FFF2-40B4-BE49-F238E27FC236}">
                <a16:creationId xmlns:a16="http://schemas.microsoft.com/office/drawing/2014/main" id="{18AB48CE-AF21-9CCC-49D0-0C204577280C}"/>
              </a:ext>
            </a:extLst>
          </p:cNvPr>
          <p:cNvSpPr/>
          <p:nvPr/>
        </p:nvSpPr>
        <p:spPr>
          <a:xfrm>
            <a:off x="1856339" y="3776870"/>
            <a:ext cx="8479321" cy="1590260"/>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1729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1292-0E4A-0A12-DECF-132EF9DAD632}"/>
              </a:ext>
            </a:extLst>
          </p:cNvPr>
          <p:cNvSpPr>
            <a:spLocks noGrp="1"/>
          </p:cNvSpPr>
          <p:nvPr>
            <p:ph type="title"/>
          </p:nvPr>
        </p:nvSpPr>
        <p:spPr/>
        <p:txBody>
          <a:bodyPr>
            <a:normAutofit fontScale="90000"/>
          </a:bodyPr>
          <a:lstStyle/>
          <a:p>
            <a:r>
              <a:rPr lang="en-IN" dirty="0"/>
              <a:t>Cost Implications</a:t>
            </a:r>
          </a:p>
        </p:txBody>
      </p:sp>
      <p:pic>
        <p:nvPicPr>
          <p:cNvPr id="5" name="Picture 4">
            <a:extLst>
              <a:ext uri="{FF2B5EF4-FFF2-40B4-BE49-F238E27FC236}">
                <a16:creationId xmlns:a16="http://schemas.microsoft.com/office/drawing/2014/main" id="{67B47FFC-EFF4-5CFE-FB34-588C0FE3D395}"/>
              </a:ext>
            </a:extLst>
          </p:cNvPr>
          <p:cNvPicPr>
            <a:picLocks noChangeAspect="1"/>
          </p:cNvPicPr>
          <p:nvPr/>
        </p:nvPicPr>
        <p:blipFill>
          <a:blip r:embed="rId2"/>
          <a:stretch>
            <a:fillRect/>
          </a:stretch>
        </p:blipFill>
        <p:spPr>
          <a:xfrm>
            <a:off x="1667526" y="1824642"/>
            <a:ext cx="8856947" cy="3860113"/>
          </a:xfrm>
          <a:prstGeom prst="rect">
            <a:avLst/>
          </a:prstGeom>
        </p:spPr>
      </p:pic>
      <p:sp>
        <p:nvSpPr>
          <p:cNvPr id="7" name="TextBox 6">
            <a:extLst>
              <a:ext uri="{FF2B5EF4-FFF2-40B4-BE49-F238E27FC236}">
                <a16:creationId xmlns:a16="http://schemas.microsoft.com/office/drawing/2014/main" id="{BD0113A3-40BA-E398-680E-9195A2547060}"/>
              </a:ext>
            </a:extLst>
          </p:cNvPr>
          <p:cNvSpPr txBox="1"/>
          <p:nvPr/>
        </p:nvSpPr>
        <p:spPr>
          <a:xfrm>
            <a:off x="1667526" y="1173245"/>
            <a:ext cx="8856946" cy="584775"/>
          </a:xfrm>
          <a:prstGeom prst="rect">
            <a:avLst/>
          </a:prstGeom>
          <a:solidFill>
            <a:srgbClr val="002060"/>
          </a:solidFill>
        </p:spPr>
        <p:txBody>
          <a:bodyPr wrap="square">
            <a:spAutoFit/>
          </a:bodyPr>
          <a:lstStyle/>
          <a:p>
            <a:pPr algn="ctr"/>
            <a:r>
              <a:rPr lang="en-GB" sz="3200" b="1" dirty="0">
                <a:solidFill>
                  <a:srgbClr val="FFFF00"/>
                </a:solidFill>
                <a:latin typeface="Browallia New" panose="020B0604020202020204" pitchFamily="34" charset="-34"/>
                <a:cs typeface="Browallia New" panose="020B0604020202020204" pitchFamily="34" charset="-34"/>
              </a:rPr>
              <a:t>BONE COMPLICATIONS </a:t>
            </a:r>
            <a:r>
              <a:rPr lang="en-GB" sz="3200" b="1" dirty="0">
                <a:solidFill>
                  <a:schemeClr val="bg1"/>
                </a:solidFill>
                <a:latin typeface="Browallia New" panose="020B0604020202020204" pitchFamily="34" charset="-34"/>
                <a:cs typeface="Browallia New" panose="020B0604020202020204" pitchFamily="34" charset="-34"/>
              </a:rPr>
              <a:t>CAN BE </a:t>
            </a:r>
            <a:r>
              <a:rPr lang="en-GB" sz="3200" b="1" dirty="0">
                <a:solidFill>
                  <a:srgbClr val="FFFF00"/>
                </a:solidFill>
                <a:latin typeface="Browallia New" panose="020B0604020202020204" pitchFamily="34" charset="-34"/>
                <a:cs typeface="Browallia New" panose="020B0604020202020204" pitchFamily="34" charset="-34"/>
              </a:rPr>
              <a:t>COSTLY</a:t>
            </a:r>
            <a:endParaRPr lang="en-IN" sz="3200" b="1" dirty="0">
              <a:solidFill>
                <a:srgbClr val="FFFF00"/>
              </a:solidFill>
              <a:latin typeface="Browallia New" panose="020B0604020202020204" pitchFamily="34" charset="-34"/>
              <a:cs typeface="Browallia New" panose="020B0604020202020204" pitchFamily="34" charset="-34"/>
            </a:endParaRPr>
          </a:p>
        </p:txBody>
      </p:sp>
      <p:sp>
        <p:nvSpPr>
          <p:cNvPr id="9" name="TextBox 8">
            <a:extLst>
              <a:ext uri="{FF2B5EF4-FFF2-40B4-BE49-F238E27FC236}">
                <a16:creationId xmlns:a16="http://schemas.microsoft.com/office/drawing/2014/main" id="{1DCF44CC-9FFC-253E-FF32-26DDB28D1D01}"/>
              </a:ext>
            </a:extLst>
          </p:cNvPr>
          <p:cNvSpPr txBox="1"/>
          <p:nvPr/>
        </p:nvSpPr>
        <p:spPr>
          <a:xfrm>
            <a:off x="1667526" y="5791133"/>
            <a:ext cx="8856946" cy="369332"/>
          </a:xfrm>
          <a:prstGeom prst="rect">
            <a:avLst/>
          </a:prstGeom>
          <a:solidFill>
            <a:srgbClr val="FF0000"/>
          </a:solidFill>
        </p:spPr>
        <p:txBody>
          <a:bodyPr wrap="square">
            <a:spAutoFit/>
          </a:bodyPr>
          <a:lstStyle/>
          <a:p>
            <a:pPr algn="ctr"/>
            <a:r>
              <a:rPr lang="en-GB" b="1" dirty="0">
                <a:solidFill>
                  <a:schemeClr val="bg1"/>
                </a:solidFill>
              </a:rPr>
              <a:t>Average cost of bone complications in patients with commercial insurance </a:t>
            </a:r>
            <a:r>
              <a:rPr lang="en-GB" b="1" baseline="30000" dirty="0">
                <a:solidFill>
                  <a:schemeClr val="bg1"/>
                </a:solidFill>
              </a:rPr>
              <a:t>16,*</a:t>
            </a:r>
            <a:endParaRPr lang="en-IN" b="1" baseline="30000" dirty="0">
              <a:solidFill>
                <a:schemeClr val="bg1"/>
              </a:solidFill>
            </a:endParaRPr>
          </a:p>
        </p:txBody>
      </p:sp>
      <p:sp>
        <p:nvSpPr>
          <p:cNvPr id="11" name="TextBox 10">
            <a:extLst>
              <a:ext uri="{FF2B5EF4-FFF2-40B4-BE49-F238E27FC236}">
                <a16:creationId xmlns:a16="http://schemas.microsoft.com/office/drawing/2014/main" id="{C423826A-8D9B-BDF3-B4BC-47EB06561F07}"/>
              </a:ext>
            </a:extLst>
          </p:cNvPr>
          <p:cNvSpPr txBox="1"/>
          <p:nvPr/>
        </p:nvSpPr>
        <p:spPr>
          <a:xfrm>
            <a:off x="5406886" y="6375913"/>
            <a:ext cx="6096000" cy="338554"/>
          </a:xfrm>
          <a:prstGeom prst="rect">
            <a:avLst/>
          </a:prstGeom>
          <a:noFill/>
        </p:spPr>
        <p:txBody>
          <a:bodyPr wrap="square">
            <a:spAutoFit/>
          </a:bodyPr>
          <a:lstStyle/>
          <a:p>
            <a:pPr algn="r"/>
            <a:r>
              <a:rPr lang="en-IN" sz="1600" b="1" dirty="0"/>
              <a:t>16. </a:t>
            </a:r>
            <a:r>
              <a:rPr lang="en-IN" sz="1600" dirty="0"/>
              <a:t>Data on file, Amgen; 2021.</a:t>
            </a:r>
          </a:p>
        </p:txBody>
      </p:sp>
    </p:spTree>
    <p:extLst>
      <p:ext uri="{BB962C8B-B14F-4D97-AF65-F5344CB8AC3E}">
        <p14:creationId xmlns:p14="http://schemas.microsoft.com/office/powerpoint/2010/main" val="1705332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Prostate Cancer</a:t>
            </a:r>
          </a:p>
        </p:txBody>
      </p:sp>
      <p:pic>
        <p:nvPicPr>
          <p:cNvPr id="4" name="Picture 3"/>
          <p:cNvPicPr>
            <a:picLocks noChangeAspect="1"/>
          </p:cNvPicPr>
          <p:nvPr/>
        </p:nvPicPr>
        <p:blipFill rotWithShape="1">
          <a:blip r:embed="rId2"/>
          <a:srcRect l="5263" t="16326" r="24714" b="17769"/>
          <a:stretch/>
        </p:blipFill>
        <p:spPr>
          <a:xfrm>
            <a:off x="1550610" y="3579109"/>
            <a:ext cx="2726906" cy="2566500"/>
          </a:xfrm>
          <a:prstGeom prst="rect">
            <a:avLst/>
          </a:prstGeom>
        </p:spPr>
      </p:pic>
      <p:pic>
        <p:nvPicPr>
          <p:cNvPr id="7" name="Picture 6"/>
          <p:cNvPicPr>
            <a:picLocks noChangeAspect="1"/>
          </p:cNvPicPr>
          <p:nvPr/>
        </p:nvPicPr>
        <p:blipFill>
          <a:blip r:embed="rId3"/>
          <a:stretch>
            <a:fillRect/>
          </a:stretch>
        </p:blipFill>
        <p:spPr>
          <a:xfrm>
            <a:off x="4277516" y="1706737"/>
            <a:ext cx="1783109" cy="4622625"/>
          </a:xfrm>
          <a:prstGeom prst="rect">
            <a:avLst/>
          </a:prstGeom>
        </p:spPr>
      </p:pic>
      <p:sp>
        <p:nvSpPr>
          <p:cNvPr id="9" name="Rectangle 8"/>
          <p:cNvSpPr/>
          <p:nvPr/>
        </p:nvSpPr>
        <p:spPr>
          <a:xfrm>
            <a:off x="7862902" y="1155752"/>
            <a:ext cx="3490898" cy="1569660"/>
          </a:xfrm>
          <a:prstGeom prst="rect">
            <a:avLst/>
          </a:prstGeom>
        </p:spPr>
        <p:txBody>
          <a:bodyPr wrap="square">
            <a:spAutoFit/>
          </a:bodyPr>
          <a:lstStyle/>
          <a:p>
            <a:r>
              <a:rPr lang="en-US" sz="1600" b="1" dirty="0">
                <a:solidFill>
                  <a:srgbClr val="43474A"/>
                </a:solidFill>
                <a:latin typeface="Aharoni" panose="02010803020104030203" pitchFamily="2" charset="-79"/>
                <a:cs typeface="Aharoni" panose="02010803020104030203" pitchFamily="2" charset="-79"/>
              </a:rPr>
              <a:t>What is HRPC ?</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pPr algn="just"/>
            <a:r>
              <a:rPr lang="en-US" sz="1600" b="1" dirty="0">
                <a:solidFill>
                  <a:srgbClr val="3E4548"/>
                </a:solidFill>
              </a:rPr>
              <a:t>prostate cancer that is </a:t>
            </a:r>
            <a:r>
              <a:rPr lang="en-US" sz="1600" b="1" dirty="0">
                <a:solidFill>
                  <a:srgbClr val="FF0000"/>
                </a:solidFill>
              </a:rPr>
              <a:t>NO LONGER RESPONDS</a:t>
            </a:r>
            <a:r>
              <a:rPr lang="en-US" sz="1600" b="1" dirty="0">
                <a:solidFill>
                  <a:srgbClr val="3E4548"/>
                </a:solidFill>
              </a:rPr>
              <a:t> to </a:t>
            </a:r>
            <a:r>
              <a:rPr lang="en-US" sz="1600" dirty="0">
                <a:solidFill>
                  <a:srgbClr val="FF0000"/>
                </a:solidFill>
              </a:rPr>
              <a:t>any type of hormone therapy</a:t>
            </a:r>
            <a:r>
              <a:rPr lang="en-US" sz="1600" b="1" dirty="0">
                <a:solidFill>
                  <a:srgbClr val="3E4548"/>
                </a:solidFill>
              </a:rPr>
              <a:t>, including the newer medicines.</a:t>
            </a:r>
            <a:endParaRPr lang="en-US" sz="1600" dirty="0">
              <a:solidFill>
                <a:srgbClr val="3E4548"/>
              </a:solidFill>
            </a:endParaRPr>
          </a:p>
        </p:txBody>
      </p:sp>
      <p:sp>
        <p:nvSpPr>
          <p:cNvPr id="10" name="Rectangle 9"/>
          <p:cNvSpPr/>
          <p:nvPr/>
        </p:nvSpPr>
        <p:spPr>
          <a:xfrm>
            <a:off x="838200" y="1155752"/>
            <a:ext cx="3382054" cy="2308324"/>
          </a:xfrm>
          <a:prstGeom prst="rect">
            <a:avLst/>
          </a:prstGeom>
        </p:spPr>
        <p:txBody>
          <a:bodyPr wrap="square">
            <a:spAutoFit/>
          </a:bodyPr>
          <a:lstStyle/>
          <a:p>
            <a:r>
              <a:rPr lang="en-US" sz="1600" b="1" dirty="0">
                <a:latin typeface="Aharoni" panose="02010803020104030203" pitchFamily="2" charset="-79"/>
                <a:cs typeface="Aharoni" panose="02010803020104030203" pitchFamily="2" charset="-79"/>
              </a:rPr>
              <a:t>What is mCSPC?</a:t>
            </a:r>
            <a:br>
              <a:rPr lang="en-US" sz="1600" b="1" dirty="0"/>
            </a:br>
            <a:endParaRPr lang="en-US" sz="1600" b="1" dirty="0"/>
          </a:p>
          <a:p>
            <a:r>
              <a:rPr lang="en-US" sz="1600" b="1" dirty="0"/>
              <a:t>Prostate cancer that </a:t>
            </a:r>
            <a:r>
              <a:rPr lang="en-US" sz="1600" b="1" dirty="0">
                <a:solidFill>
                  <a:srgbClr val="FF0000"/>
                </a:solidFill>
              </a:rPr>
              <a:t>HAS SPREAD</a:t>
            </a:r>
            <a:r>
              <a:rPr lang="en-US" sz="1600" b="1" dirty="0"/>
              <a:t> to other parts of the body</a:t>
            </a:r>
            <a:r>
              <a:rPr lang="en-US" sz="1600" dirty="0"/>
              <a:t> and </a:t>
            </a:r>
            <a:r>
              <a:rPr lang="en-US" sz="1600" dirty="0">
                <a:solidFill>
                  <a:srgbClr val="FF0000"/>
                </a:solidFill>
              </a:rPr>
              <a:t>STILL responds</a:t>
            </a:r>
            <a:r>
              <a:rPr lang="en-US" sz="1600" dirty="0"/>
              <a:t> to a medical or surgical treatment that lowers testosterone. </a:t>
            </a:r>
          </a:p>
          <a:p>
            <a:endParaRPr lang="en-US" sz="1600" dirty="0"/>
          </a:p>
          <a:p>
            <a:r>
              <a:rPr lang="en-US" sz="1600" dirty="0"/>
              <a:t>This is called </a:t>
            </a:r>
            <a:r>
              <a:rPr lang="en-US" sz="1600" b="1" dirty="0"/>
              <a:t>metastatic castration-sensitive prostate cancer or mCSPC.</a:t>
            </a:r>
            <a:endParaRPr lang="en-US" sz="1600" dirty="0"/>
          </a:p>
        </p:txBody>
      </p:sp>
      <p:cxnSp>
        <p:nvCxnSpPr>
          <p:cNvPr id="12" name="Straight Connector 11"/>
          <p:cNvCxnSpPr/>
          <p:nvPr/>
        </p:nvCxnSpPr>
        <p:spPr>
          <a:xfrm>
            <a:off x="6089311" y="1357651"/>
            <a:ext cx="0" cy="467201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6175260" y="1706737"/>
            <a:ext cx="1783109" cy="4622625"/>
          </a:xfrm>
          <a:prstGeom prst="rect">
            <a:avLst/>
          </a:prstGeom>
        </p:spPr>
      </p:pic>
      <p:sp>
        <p:nvSpPr>
          <p:cNvPr id="3" name="Multiply 2"/>
          <p:cNvSpPr/>
          <p:nvPr/>
        </p:nvSpPr>
        <p:spPr>
          <a:xfrm>
            <a:off x="6459535" y="1467568"/>
            <a:ext cx="1214557" cy="168469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99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lang="en-US" sz="5400" b="1" dirty="0">
                <a:solidFill>
                  <a:srgbClr val="FFFF00"/>
                </a:solidFill>
              </a:rPr>
              <a:t>Section 1: Anatomy &amp; Physiology</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3</a:t>
            </a:fld>
            <a:endParaRPr lang="en-US"/>
          </a:p>
        </p:txBody>
      </p:sp>
    </p:spTree>
    <p:extLst>
      <p:ext uri="{BB962C8B-B14F-4D97-AF65-F5344CB8AC3E}">
        <p14:creationId xmlns:p14="http://schemas.microsoft.com/office/powerpoint/2010/main" val="515099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327" t="14989" r="24829" b="23226"/>
          <a:stretch/>
        </p:blipFill>
        <p:spPr>
          <a:xfrm>
            <a:off x="7735939" y="3656653"/>
            <a:ext cx="2674289" cy="2588021"/>
          </a:xfrm>
          <a:prstGeom prst="rect">
            <a:avLst/>
          </a:prstGeom>
        </p:spPr>
      </p:pic>
      <p:pic>
        <p:nvPicPr>
          <p:cNvPr id="8" name="Picture 7"/>
          <p:cNvPicPr>
            <a:picLocks noChangeAspect="1"/>
          </p:cNvPicPr>
          <p:nvPr/>
        </p:nvPicPr>
        <p:blipFill rotWithShape="1">
          <a:blip r:embed="rId3"/>
          <a:srcRect b="2795"/>
          <a:stretch/>
        </p:blipFill>
        <p:spPr>
          <a:xfrm>
            <a:off x="6117887" y="1706738"/>
            <a:ext cx="1736508" cy="4438872"/>
          </a:xfrm>
          <a:prstGeom prst="rect">
            <a:avLst/>
          </a:prstGeom>
        </p:spPr>
      </p:pic>
      <p:sp>
        <p:nvSpPr>
          <p:cNvPr id="9" name="Rectangle 8"/>
          <p:cNvSpPr/>
          <p:nvPr/>
        </p:nvSpPr>
        <p:spPr>
          <a:xfrm>
            <a:off x="7862902" y="1155752"/>
            <a:ext cx="3490898" cy="2554545"/>
          </a:xfrm>
          <a:prstGeom prst="rect">
            <a:avLst/>
          </a:prstGeom>
        </p:spPr>
        <p:txBody>
          <a:bodyPr wrap="square">
            <a:spAutoFit/>
          </a:bodyPr>
          <a:lstStyle/>
          <a:p>
            <a:r>
              <a:rPr lang="en-US" sz="1600" b="1" dirty="0">
                <a:solidFill>
                  <a:srgbClr val="43474A"/>
                </a:solidFill>
                <a:latin typeface="Aharoni" panose="02010803020104030203" pitchFamily="2" charset="-79"/>
                <a:cs typeface="Aharoni" panose="02010803020104030203" pitchFamily="2" charset="-79"/>
              </a:rPr>
              <a:t>What is nmCRPC?</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r>
              <a:rPr lang="en-US" sz="1600" b="1" dirty="0">
                <a:solidFill>
                  <a:srgbClr val="3E4548"/>
                </a:solidFill>
              </a:rPr>
              <a:t>Prostate cancer that </a:t>
            </a:r>
            <a:r>
              <a:rPr lang="en-US" sz="1600" b="1" dirty="0">
                <a:solidFill>
                  <a:srgbClr val="FF0000"/>
                </a:solidFill>
              </a:rPr>
              <a:t>HAS NOT SPREAD </a:t>
            </a:r>
            <a:r>
              <a:rPr lang="en-US" sz="1600" b="1" dirty="0">
                <a:solidFill>
                  <a:srgbClr val="3E4548"/>
                </a:solidFill>
              </a:rPr>
              <a:t>to other parts of the body</a:t>
            </a:r>
            <a:r>
              <a:rPr lang="en-US" sz="1600" dirty="0">
                <a:solidFill>
                  <a:srgbClr val="3E4548"/>
                </a:solidFill>
              </a:rPr>
              <a:t> and </a:t>
            </a:r>
            <a:r>
              <a:rPr lang="en-US" sz="1600" dirty="0">
                <a:solidFill>
                  <a:srgbClr val="FF0000"/>
                </a:solidFill>
              </a:rPr>
              <a:t>NO LONGER </a:t>
            </a:r>
            <a:r>
              <a:rPr lang="en-US" sz="1600" dirty="0">
                <a:solidFill>
                  <a:srgbClr val="3E4548"/>
                </a:solidFill>
              </a:rPr>
              <a:t>responds to a medical or surgical treatment that lowers testosterone. </a:t>
            </a:r>
          </a:p>
          <a:p>
            <a:endParaRPr lang="en-US" sz="1600" dirty="0">
              <a:solidFill>
                <a:srgbClr val="3E4548"/>
              </a:solidFill>
            </a:endParaRPr>
          </a:p>
          <a:p>
            <a:r>
              <a:rPr lang="en-US" sz="1600" dirty="0">
                <a:solidFill>
                  <a:srgbClr val="3E4548"/>
                </a:solidFill>
              </a:rPr>
              <a:t>This is called </a:t>
            </a:r>
            <a:r>
              <a:rPr lang="en-US" sz="1600" b="1" dirty="0">
                <a:solidFill>
                  <a:srgbClr val="3E4548"/>
                </a:solidFill>
              </a:rPr>
              <a:t>non-metastatic castration-resistant prostate cancer or nmCRPC.</a:t>
            </a:r>
            <a:endParaRPr lang="en-US" sz="1600" b="0" dirty="0">
              <a:solidFill>
                <a:srgbClr val="3E4548"/>
              </a:solidFill>
              <a:effectLst/>
            </a:endParaRPr>
          </a:p>
        </p:txBody>
      </p:sp>
      <p:pic>
        <p:nvPicPr>
          <p:cNvPr id="13" name="Picture 12"/>
          <p:cNvPicPr>
            <a:picLocks noChangeAspect="1"/>
          </p:cNvPicPr>
          <p:nvPr/>
        </p:nvPicPr>
        <p:blipFill rotWithShape="1">
          <a:blip r:embed="rId2"/>
          <a:srcRect l="11327" t="14989" r="24829" b="23226"/>
          <a:stretch/>
        </p:blipFill>
        <p:spPr>
          <a:xfrm>
            <a:off x="1599562" y="3688778"/>
            <a:ext cx="2674289" cy="2588021"/>
          </a:xfrm>
          <a:prstGeom prst="rect">
            <a:avLst/>
          </a:prstGeom>
        </p:spPr>
      </p:pic>
      <p:sp>
        <p:nvSpPr>
          <p:cNvPr id="15" name="Rectangle 14"/>
          <p:cNvSpPr/>
          <p:nvPr/>
        </p:nvSpPr>
        <p:spPr>
          <a:xfrm>
            <a:off x="744382" y="1155752"/>
            <a:ext cx="3490898" cy="2554545"/>
          </a:xfrm>
          <a:prstGeom prst="rect">
            <a:avLst/>
          </a:prstGeom>
        </p:spPr>
        <p:txBody>
          <a:bodyPr wrap="square">
            <a:spAutoFit/>
          </a:bodyPr>
          <a:lstStyle/>
          <a:p>
            <a:pPr algn="r"/>
            <a:r>
              <a:rPr lang="en-US" sz="1600" b="1" dirty="0">
                <a:solidFill>
                  <a:srgbClr val="43474A"/>
                </a:solidFill>
                <a:latin typeface="Aharoni" panose="02010803020104030203" pitchFamily="2" charset="-79"/>
                <a:cs typeface="Aharoni" panose="02010803020104030203" pitchFamily="2" charset="-79"/>
              </a:rPr>
              <a:t>What is mCRPC?</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pPr algn="r"/>
            <a:r>
              <a:rPr lang="en-US" sz="1600" b="1" dirty="0">
                <a:solidFill>
                  <a:srgbClr val="3E4548"/>
                </a:solidFill>
              </a:rPr>
              <a:t>Prostate cancer that </a:t>
            </a:r>
            <a:r>
              <a:rPr lang="en-US" sz="1600" b="1" dirty="0">
                <a:solidFill>
                  <a:srgbClr val="FF0000"/>
                </a:solidFill>
              </a:rPr>
              <a:t>HAS SPREAD </a:t>
            </a:r>
            <a:r>
              <a:rPr lang="en-US" sz="1600" b="1" dirty="0">
                <a:solidFill>
                  <a:srgbClr val="3E4548"/>
                </a:solidFill>
              </a:rPr>
              <a:t>to other parts of the body</a:t>
            </a:r>
            <a:r>
              <a:rPr lang="en-US" sz="1600" dirty="0">
                <a:solidFill>
                  <a:srgbClr val="3E4548"/>
                </a:solidFill>
              </a:rPr>
              <a:t> and </a:t>
            </a:r>
            <a:r>
              <a:rPr lang="en-US" sz="1600" dirty="0">
                <a:solidFill>
                  <a:srgbClr val="FF0000"/>
                </a:solidFill>
              </a:rPr>
              <a:t>NO LONGER </a:t>
            </a:r>
            <a:r>
              <a:rPr lang="en-US" sz="1600" dirty="0">
                <a:solidFill>
                  <a:srgbClr val="3E4548"/>
                </a:solidFill>
              </a:rPr>
              <a:t>responds to a medical or surgical treatment that lowers testosterone. </a:t>
            </a:r>
          </a:p>
          <a:p>
            <a:pPr algn="r"/>
            <a:endParaRPr lang="en-US" sz="1600" dirty="0">
              <a:solidFill>
                <a:srgbClr val="3E4548"/>
              </a:solidFill>
            </a:endParaRPr>
          </a:p>
          <a:p>
            <a:pPr algn="r"/>
            <a:r>
              <a:rPr lang="en-US" sz="1600" dirty="0">
                <a:solidFill>
                  <a:srgbClr val="3E4548"/>
                </a:solidFill>
              </a:rPr>
              <a:t>This is called </a:t>
            </a:r>
            <a:r>
              <a:rPr lang="en-US" sz="1600" b="1" dirty="0">
                <a:solidFill>
                  <a:srgbClr val="3E4548"/>
                </a:solidFill>
              </a:rPr>
              <a:t>non-metastatic castration-resistant prostate cancer or nmCRPC.</a:t>
            </a:r>
            <a:endParaRPr lang="en-US" sz="1600" b="0" dirty="0">
              <a:solidFill>
                <a:srgbClr val="3E4548"/>
              </a:solidFill>
              <a:effectLst/>
            </a:endParaRPr>
          </a:p>
        </p:txBody>
      </p:sp>
      <p:cxnSp>
        <p:nvCxnSpPr>
          <p:cNvPr id="16" name="Straight Connector 15"/>
          <p:cNvCxnSpPr/>
          <p:nvPr/>
        </p:nvCxnSpPr>
        <p:spPr>
          <a:xfrm>
            <a:off x="6038848" y="1320647"/>
            <a:ext cx="0" cy="467201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4277516" y="1706737"/>
            <a:ext cx="1783109" cy="4622625"/>
          </a:xfrm>
          <a:prstGeom prst="rect">
            <a:avLst/>
          </a:prstGeom>
        </p:spPr>
      </p:pic>
      <p:sp>
        <p:nvSpPr>
          <p:cNvPr id="11" name="Title 10"/>
          <p:cNvSpPr>
            <a:spLocks noGrp="1"/>
          </p:cNvSpPr>
          <p:nvPr>
            <p:ph type="title"/>
          </p:nvPr>
        </p:nvSpPr>
        <p:spPr/>
        <p:txBody>
          <a:bodyPr>
            <a:normAutofit fontScale="90000"/>
          </a:bodyPr>
          <a:lstStyle/>
          <a:p>
            <a:r>
              <a:rPr lang="en-US" dirty="0"/>
              <a:t>Types Of Prostate Cancer</a:t>
            </a:r>
          </a:p>
        </p:txBody>
      </p:sp>
      <p:sp>
        <p:nvSpPr>
          <p:cNvPr id="18" name="Rectangle 17"/>
          <p:cNvSpPr/>
          <p:nvPr/>
        </p:nvSpPr>
        <p:spPr>
          <a:xfrm>
            <a:off x="1785938" y="3710297"/>
            <a:ext cx="300037" cy="533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49100" y="4431882"/>
            <a:ext cx="486413" cy="197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61256" y="4586355"/>
            <a:ext cx="334013" cy="233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4613FD-5DF1-B553-45E2-2FF885EA4375}"/>
              </a:ext>
            </a:extLst>
          </p:cNvPr>
          <p:cNvSpPr txBox="1"/>
          <p:nvPr/>
        </p:nvSpPr>
        <p:spPr>
          <a:xfrm>
            <a:off x="5711687" y="6442296"/>
            <a:ext cx="6096000" cy="276999"/>
          </a:xfrm>
          <a:prstGeom prst="rect">
            <a:avLst/>
          </a:prstGeom>
          <a:noFill/>
        </p:spPr>
        <p:txBody>
          <a:bodyPr wrap="square">
            <a:spAutoFit/>
          </a:bodyPr>
          <a:lstStyle/>
          <a:p>
            <a:pPr algn="r"/>
            <a:r>
              <a:rPr lang="en-IN" sz="1200" dirty="0"/>
              <a:t>https://www.ncbi.nlm.nih.gov/pmc/articles/PMC5378096/</a:t>
            </a:r>
          </a:p>
        </p:txBody>
      </p:sp>
    </p:spTree>
    <p:extLst>
      <p:ext uri="{BB962C8B-B14F-4D97-AF65-F5344CB8AC3E}">
        <p14:creationId xmlns:p14="http://schemas.microsoft.com/office/powerpoint/2010/main" val="76831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D6CD-B9B8-FAB3-4CD1-6ACE243D90DB}"/>
              </a:ext>
            </a:extLst>
          </p:cNvPr>
          <p:cNvSpPr>
            <a:spLocks noGrp="1"/>
          </p:cNvSpPr>
          <p:nvPr>
            <p:ph type="title"/>
          </p:nvPr>
        </p:nvSpPr>
        <p:spPr>
          <a:xfrm>
            <a:off x="838200" y="529121"/>
            <a:ext cx="10515600" cy="675595"/>
          </a:xfrm>
        </p:spPr>
        <p:txBody>
          <a:bodyPr>
            <a:normAutofit fontScale="90000"/>
          </a:bodyPr>
          <a:lstStyle/>
          <a:p>
            <a:r>
              <a:rPr lang="en-GB" dirty="0"/>
              <a:t>How does ADT put men with nonmetastatic prostate cancer at high risk for fracture?</a:t>
            </a:r>
            <a:br>
              <a:rPr lang="en-GB" dirty="0"/>
            </a:br>
            <a:endParaRPr lang="en-IN" dirty="0"/>
          </a:p>
        </p:txBody>
      </p:sp>
      <p:sp>
        <p:nvSpPr>
          <p:cNvPr id="6" name="TextBox 5">
            <a:extLst>
              <a:ext uri="{FF2B5EF4-FFF2-40B4-BE49-F238E27FC236}">
                <a16:creationId xmlns:a16="http://schemas.microsoft.com/office/drawing/2014/main" id="{E2CE4E7B-9AE0-C40C-FB2B-184FD2A0A223}"/>
              </a:ext>
            </a:extLst>
          </p:cNvPr>
          <p:cNvSpPr txBox="1"/>
          <p:nvPr/>
        </p:nvSpPr>
        <p:spPr>
          <a:xfrm>
            <a:off x="715618" y="1670407"/>
            <a:ext cx="10638182" cy="1878528"/>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marL="0" marR="0" lvl="0" indent="0" algn="ctr" defTabSz="914400" rtl="0" eaLnBrk="1" fontAlgn="auto" latinLnBrk="0" hangingPunct="1">
              <a:spcBef>
                <a:spcPts val="1000"/>
              </a:spcBef>
              <a:spcAft>
                <a:spcPts val="0"/>
              </a:spcAft>
              <a:buClrTx/>
              <a:buSzTx/>
              <a:buFont typeface="+mj-lt"/>
              <a:buNone/>
              <a:tabLst/>
              <a:defRPr/>
            </a:pP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Among</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 Men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with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Nonmetastatic Prostate Cancer</a:t>
            </a:r>
          </a:p>
          <a:p>
            <a:pPr marR="0" lvl="0" algn="ctr" defTabSz="914400" rtl="0" eaLnBrk="1" fontAlgn="auto" latinLnBrk="0" hangingPunct="1">
              <a:spcBef>
                <a:spcPts val="1000"/>
              </a:spcBef>
              <a:spcAft>
                <a:spcPts val="0"/>
              </a:spcAft>
              <a:buClrTx/>
              <a:buSzTx/>
              <a:tabLst/>
              <a:defRPr/>
            </a:pP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Androgen deprivation therapy(ADT)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can result in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bone loss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and is associated with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fracture risk</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t>
            </a:r>
            <a:r>
              <a:rPr kumimoji="0" lang="en-GB"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3,4</a:t>
            </a:r>
            <a:endParaRPr kumimoji="0" lang="en-IN"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endParaRPr>
          </a:p>
        </p:txBody>
      </p:sp>
      <p:sp>
        <p:nvSpPr>
          <p:cNvPr id="8" name="TextBox 7">
            <a:extLst>
              <a:ext uri="{FF2B5EF4-FFF2-40B4-BE49-F238E27FC236}">
                <a16:creationId xmlns:a16="http://schemas.microsoft.com/office/drawing/2014/main" id="{938988E4-CB04-541E-E8EF-2981C3E7F542}"/>
              </a:ext>
            </a:extLst>
          </p:cNvPr>
          <p:cNvSpPr txBox="1"/>
          <p:nvPr/>
        </p:nvSpPr>
        <p:spPr>
          <a:xfrm>
            <a:off x="1249018" y="6328879"/>
            <a:ext cx="10227365" cy="400110"/>
          </a:xfrm>
          <a:prstGeom prst="rect">
            <a:avLst/>
          </a:prstGeom>
          <a:noFill/>
        </p:spPr>
        <p:txBody>
          <a:bodyPr wrap="square">
            <a:spAutoFit/>
          </a:bodyPr>
          <a:lstStyle/>
          <a:p>
            <a:pPr algn="r"/>
            <a:r>
              <a:rPr lang="en-IN" sz="1000" dirty="0"/>
              <a:t> 3. </a:t>
            </a:r>
            <a:r>
              <a:rPr lang="en-IN" sz="1000" dirty="0" err="1"/>
              <a:t>Gralow</a:t>
            </a:r>
            <a:r>
              <a:rPr lang="en-IN" sz="1000" dirty="0"/>
              <a:t> JR, Biermann JS, </a:t>
            </a:r>
            <a:r>
              <a:rPr lang="en-IN" sz="1000" dirty="0" err="1"/>
              <a:t>Farooki</a:t>
            </a:r>
            <a:r>
              <a:rPr lang="en-IN" sz="1000" dirty="0"/>
              <a:t> A, et al. NCCN task force report: bone health in cancer care. J Natl </a:t>
            </a:r>
            <a:r>
              <a:rPr lang="en-IN" sz="1000" dirty="0" err="1"/>
              <a:t>Compr</a:t>
            </a:r>
            <a:r>
              <a:rPr lang="en-IN" sz="1000" dirty="0"/>
              <a:t> </a:t>
            </a:r>
            <a:r>
              <a:rPr lang="en-IN" sz="1000" dirty="0" err="1"/>
              <a:t>Canc</a:t>
            </a:r>
            <a:r>
              <a:rPr lang="en-IN" sz="1000" dirty="0"/>
              <a:t> </a:t>
            </a:r>
            <a:r>
              <a:rPr lang="en-IN" sz="1000" dirty="0" err="1"/>
              <a:t>Netw</a:t>
            </a:r>
            <a:r>
              <a:rPr lang="en-IN" sz="1000" dirty="0"/>
              <a:t>. 2013;11(</a:t>
            </a:r>
            <a:r>
              <a:rPr lang="en-IN" sz="1000" dirty="0" err="1"/>
              <a:t>Suppl</a:t>
            </a:r>
            <a:r>
              <a:rPr lang="en-IN" sz="1000" dirty="0"/>
              <a:t> 3):S1–S50. 4. Greenspan SL, Coates P, </a:t>
            </a:r>
            <a:r>
              <a:rPr lang="en-IN" sz="1000" dirty="0" err="1"/>
              <a:t>Sereika</a:t>
            </a:r>
            <a:r>
              <a:rPr lang="en-IN" sz="1000" dirty="0"/>
              <a:t> SM, Nelson JB, Trump DL, Resnick NM. Bone loss after initiation of androgen deprivation therapy in patients with prostate cancer. J Clin Endocrinol </a:t>
            </a:r>
            <a:r>
              <a:rPr lang="en-IN" sz="1000" dirty="0" err="1"/>
              <a:t>Metab</a:t>
            </a:r>
            <a:r>
              <a:rPr lang="en-IN" sz="1000" dirty="0"/>
              <a:t>. 2005;90:6410-6417</a:t>
            </a:r>
          </a:p>
        </p:txBody>
      </p:sp>
      <p:sp>
        <p:nvSpPr>
          <p:cNvPr id="10" name="TextBox 9">
            <a:extLst>
              <a:ext uri="{FF2B5EF4-FFF2-40B4-BE49-F238E27FC236}">
                <a16:creationId xmlns:a16="http://schemas.microsoft.com/office/drawing/2014/main" id="{B719B595-8DCA-C33F-BCBA-D78E81EEA900}"/>
              </a:ext>
            </a:extLst>
          </p:cNvPr>
          <p:cNvSpPr txBox="1"/>
          <p:nvPr/>
        </p:nvSpPr>
        <p:spPr>
          <a:xfrm>
            <a:off x="5143500" y="5165942"/>
            <a:ext cx="6096000" cy="584775"/>
          </a:xfrm>
          <a:prstGeom prst="rect">
            <a:avLst/>
          </a:prstGeom>
          <a:noFill/>
        </p:spPr>
        <p:txBody>
          <a:bodyPr wrap="square">
            <a:spAutoFit/>
          </a:bodyPr>
          <a:lstStyle/>
          <a:p>
            <a:pPr algn="r"/>
            <a:r>
              <a:rPr lang="en-GB" sz="1600" b="1" i="1" dirty="0"/>
              <a:t>3. J Natl </a:t>
            </a:r>
            <a:r>
              <a:rPr lang="en-GB" sz="1600" b="1" i="1" dirty="0" err="1"/>
              <a:t>Compr</a:t>
            </a:r>
            <a:r>
              <a:rPr lang="en-GB" sz="1600" b="1" i="1" dirty="0"/>
              <a:t> </a:t>
            </a:r>
            <a:r>
              <a:rPr lang="en-GB" sz="1600" b="1" i="1" dirty="0" err="1"/>
              <a:t>Canc</a:t>
            </a:r>
            <a:r>
              <a:rPr lang="en-GB" sz="1600" b="1" i="1" dirty="0"/>
              <a:t> </a:t>
            </a:r>
            <a:r>
              <a:rPr lang="en-GB" sz="1600" b="1" i="1" dirty="0" err="1"/>
              <a:t>Netw</a:t>
            </a:r>
            <a:r>
              <a:rPr lang="en-GB" sz="1600" b="1" i="1" dirty="0"/>
              <a:t>. 2013;11(Suppl 3):S1–S50</a:t>
            </a:r>
          </a:p>
          <a:p>
            <a:pPr algn="r"/>
            <a:r>
              <a:rPr lang="en-IN" sz="1600" b="1" i="1" dirty="0"/>
              <a:t>4.J Clin Endocrinol </a:t>
            </a:r>
            <a:r>
              <a:rPr lang="en-IN" sz="1600" b="1" i="1" dirty="0" err="1"/>
              <a:t>Metab</a:t>
            </a:r>
            <a:r>
              <a:rPr lang="en-IN" sz="1600" b="1" i="1" dirty="0"/>
              <a:t>. 2005;90:6410-6417</a:t>
            </a:r>
          </a:p>
        </p:txBody>
      </p:sp>
    </p:spTree>
    <p:extLst>
      <p:ext uri="{BB962C8B-B14F-4D97-AF65-F5344CB8AC3E}">
        <p14:creationId xmlns:p14="http://schemas.microsoft.com/office/powerpoint/2010/main" val="365341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F0A134-687D-8E9E-C737-177F0A7373CA}"/>
              </a:ext>
            </a:extLst>
          </p:cNvPr>
          <p:cNvPicPr>
            <a:picLocks noChangeAspect="1"/>
          </p:cNvPicPr>
          <p:nvPr/>
        </p:nvPicPr>
        <p:blipFill>
          <a:blip r:embed="rId2"/>
          <a:stretch>
            <a:fillRect/>
          </a:stretch>
        </p:blipFill>
        <p:spPr>
          <a:xfrm>
            <a:off x="1525449" y="1201806"/>
            <a:ext cx="8532952" cy="2937419"/>
          </a:xfrm>
          <a:prstGeom prst="rect">
            <a:avLst/>
          </a:prstGeom>
        </p:spPr>
      </p:pic>
      <p:sp>
        <p:nvSpPr>
          <p:cNvPr id="6" name="TextBox 5">
            <a:extLst>
              <a:ext uri="{FF2B5EF4-FFF2-40B4-BE49-F238E27FC236}">
                <a16:creationId xmlns:a16="http://schemas.microsoft.com/office/drawing/2014/main" id="{4748BD55-14ED-F019-3B5C-990FE2AA2EC4}"/>
              </a:ext>
            </a:extLst>
          </p:cNvPr>
          <p:cNvSpPr txBox="1"/>
          <p:nvPr/>
        </p:nvSpPr>
        <p:spPr>
          <a:xfrm>
            <a:off x="732183" y="6322218"/>
            <a:ext cx="5893904" cy="523220"/>
          </a:xfrm>
          <a:prstGeom prst="rect">
            <a:avLst/>
          </a:prstGeom>
          <a:noFill/>
        </p:spPr>
        <p:txBody>
          <a:bodyPr wrap="square">
            <a:spAutoFit/>
          </a:bodyPr>
          <a:lstStyle/>
          <a:p>
            <a:r>
              <a:rPr lang="en-GB" sz="1400" b="1" dirty="0"/>
              <a:t>Reference data are obtained from population-based or review articles that measured bone loss at different sites (</a:t>
            </a:r>
            <a:r>
              <a:rPr lang="en-GB" sz="1400" b="1" dirty="0" err="1"/>
              <a:t>eg</a:t>
            </a:r>
            <a:r>
              <a:rPr lang="en-GB" sz="1400" b="1" dirty="0"/>
              <a:t>, lumbar spine or total hip).3,8</a:t>
            </a:r>
            <a:endParaRPr lang="en-IN" sz="1400" b="1" dirty="0"/>
          </a:p>
        </p:txBody>
      </p:sp>
      <p:graphicFrame>
        <p:nvGraphicFramePr>
          <p:cNvPr id="9" name="Diagram 8">
            <a:extLst>
              <a:ext uri="{FF2B5EF4-FFF2-40B4-BE49-F238E27FC236}">
                <a16:creationId xmlns:a16="http://schemas.microsoft.com/office/drawing/2014/main" id="{F8E2FB67-9A0D-096D-3C72-B2596FE71168}"/>
              </a:ext>
            </a:extLst>
          </p:cNvPr>
          <p:cNvGraphicFramePr/>
          <p:nvPr/>
        </p:nvGraphicFramePr>
        <p:xfrm>
          <a:off x="838199" y="4642184"/>
          <a:ext cx="10515600" cy="15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52B99A9C-CA59-A739-AD51-AD37D301CB23}"/>
              </a:ext>
            </a:extLst>
          </p:cNvPr>
          <p:cNvSpPr>
            <a:spLocks noGrp="1"/>
          </p:cNvSpPr>
          <p:nvPr>
            <p:ph type="title"/>
          </p:nvPr>
        </p:nvSpPr>
        <p:spPr>
          <a:xfrm>
            <a:off x="838198" y="232604"/>
            <a:ext cx="10515600" cy="675595"/>
          </a:xfrm>
        </p:spPr>
        <p:txBody>
          <a:bodyPr>
            <a:normAutofit fontScale="90000"/>
          </a:bodyPr>
          <a:lstStyle/>
          <a:p>
            <a:r>
              <a:rPr lang="en-GB" dirty="0">
                <a:solidFill>
                  <a:srgbClr val="FF0000"/>
                </a:solidFill>
              </a:rPr>
              <a:t>Prostate Cancer: </a:t>
            </a:r>
            <a:r>
              <a:rPr lang="en-GB" dirty="0"/>
              <a:t>Bone Mineral Density (BMD): </a:t>
            </a:r>
            <a:r>
              <a:rPr lang="en-GB" b="0" dirty="0"/>
              <a:t>Comparison of ADT-induced BMD loss vs normal BMD loss in men and women</a:t>
            </a:r>
            <a:r>
              <a:rPr lang="en-GB" b="0" baseline="30000" dirty="0"/>
              <a:t>3,4</a:t>
            </a:r>
            <a:endParaRPr lang="en-IN" b="0" baseline="30000" dirty="0"/>
          </a:p>
        </p:txBody>
      </p:sp>
      <p:sp>
        <p:nvSpPr>
          <p:cNvPr id="13" name="TextBox 12">
            <a:extLst>
              <a:ext uri="{FF2B5EF4-FFF2-40B4-BE49-F238E27FC236}">
                <a16:creationId xmlns:a16="http://schemas.microsoft.com/office/drawing/2014/main" id="{6D1CFE54-BD82-EEFE-D7F4-2C1336C6105B}"/>
              </a:ext>
            </a:extLst>
          </p:cNvPr>
          <p:cNvSpPr txBox="1"/>
          <p:nvPr/>
        </p:nvSpPr>
        <p:spPr>
          <a:xfrm>
            <a:off x="6732106" y="6348397"/>
            <a:ext cx="4727711" cy="553998"/>
          </a:xfrm>
          <a:prstGeom prst="rect">
            <a:avLst/>
          </a:prstGeom>
          <a:noFill/>
        </p:spPr>
        <p:txBody>
          <a:bodyPr wrap="square">
            <a:spAutoFit/>
          </a:bodyPr>
          <a:lstStyle/>
          <a:p>
            <a:pPr algn="r"/>
            <a:r>
              <a:rPr lang="en-IN" sz="600" dirty="0"/>
              <a:t>3Gralow JR, Biermann JS, </a:t>
            </a:r>
            <a:r>
              <a:rPr lang="en-IN" sz="600" dirty="0" err="1"/>
              <a:t>Farooki</a:t>
            </a:r>
            <a:r>
              <a:rPr lang="en-IN" sz="600" dirty="0"/>
              <a:t> A, et al. NCCN task force report: bone health in cancer care. J Natl </a:t>
            </a:r>
            <a:r>
              <a:rPr lang="en-IN" sz="600" dirty="0" err="1"/>
              <a:t>Compr</a:t>
            </a:r>
            <a:r>
              <a:rPr lang="en-IN" sz="600" dirty="0"/>
              <a:t> </a:t>
            </a:r>
            <a:r>
              <a:rPr lang="en-IN" sz="600" dirty="0" err="1"/>
              <a:t>Canc</a:t>
            </a:r>
            <a:r>
              <a:rPr lang="en-IN" sz="600" dirty="0"/>
              <a:t> </a:t>
            </a:r>
            <a:r>
              <a:rPr lang="en-IN" sz="600" dirty="0" err="1"/>
              <a:t>Netw</a:t>
            </a:r>
            <a:r>
              <a:rPr lang="en-IN" sz="600" dirty="0"/>
              <a:t>. 2013;11(</a:t>
            </a:r>
            <a:r>
              <a:rPr lang="en-IN" sz="600" dirty="0" err="1"/>
              <a:t>Suppl</a:t>
            </a:r>
            <a:r>
              <a:rPr lang="en-IN" sz="600" dirty="0"/>
              <a:t> 3):S1–S50. </a:t>
            </a:r>
          </a:p>
          <a:p>
            <a:pPr algn="r"/>
            <a:r>
              <a:rPr lang="en-IN" sz="600" dirty="0"/>
              <a:t>4. Greenspan SL, Coates P, </a:t>
            </a:r>
            <a:r>
              <a:rPr lang="en-IN" sz="600" dirty="0" err="1"/>
              <a:t>Sereika</a:t>
            </a:r>
            <a:r>
              <a:rPr lang="en-IN" sz="600" dirty="0"/>
              <a:t> SM, Nelson JB, Trump DL, Resnick NM. Bone loss after initiation of androgen deprivation therapy in patients with prostate cancer. J Clin Endocrinol </a:t>
            </a:r>
            <a:r>
              <a:rPr lang="en-IN" sz="600" dirty="0" err="1"/>
              <a:t>Metab</a:t>
            </a:r>
            <a:r>
              <a:rPr lang="en-IN" sz="600" dirty="0"/>
              <a:t>. 2005;90:6410-6417</a:t>
            </a:r>
          </a:p>
          <a:p>
            <a:pPr algn="r"/>
            <a:r>
              <a:rPr lang="en-GB" sz="600" b="1" i="0" dirty="0">
                <a:solidFill>
                  <a:srgbClr val="2B2B2B"/>
                </a:solidFill>
                <a:effectLst/>
                <a:latin typeface="DIN W03 Regular"/>
              </a:rPr>
              <a:t>8.</a:t>
            </a:r>
            <a:r>
              <a:rPr lang="en-GB" sz="600" b="0" i="0" dirty="0">
                <a:solidFill>
                  <a:srgbClr val="2B2B2B"/>
                </a:solidFill>
                <a:effectLst/>
                <a:latin typeface="DIN W03 Regular"/>
              </a:rPr>
              <a:t> </a:t>
            </a:r>
            <a:r>
              <a:rPr lang="en-GB" sz="600" b="0" i="0" dirty="0" err="1">
                <a:solidFill>
                  <a:srgbClr val="2B2B2B"/>
                </a:solidFill>
                <a:effectLst/>
                <a:latin typeface="DIN W03 Regular"/>
              </a:rPr>
              <a:t>Higano</a:t>
            </a:r>
            <a:r>
              <a:rPr lang="en-GB" sz="600" b="0" i="0" dirty="0">
                <a:solidFill>
                  <a:srgbClr val="2B2B2B"/>
                </a:solidFill>
                <a:effectLst/>
                <a:latin typeface="DIN W03 Regular"/>
              </a:rPr>
              <a:t> CS. Androgen-deprivation-therapy-induced fractures in men with nonmetastatic prostate cancer: what do we really know? </a:t>
            </a:r>
            <a:r>
              <a:rPr lang="en-GB" sz="600" b="0" i="1" dirty="0">
                <a:solidFill>
                  <a:srgbClr val="2B2B2B"/>
                </a:solidFill>
                <a:effectLst/>
                <a:latin typeface="DIN W03 Regular"/>
              </a:rPr>
              <a:t>Nat Clin </a:t>
            </a:r>
            <a:r>
              <a:rPr lang="en-GB" sz="600" b="0" i="1" dirty="0" err="1">
                <a:solidFill>
                  <a:srgbClr val="2B2B2B"/>
                </a:solidFill>
                <a:effectLst/>
                <a:latin typeface="DIN W03 Regular"/>
              </a:rPr>
              <a:t>Pract</a:t>
            </a:r>
            <a:r>
              <a:rPr lang="en-GB" sz="600" b="0" i="1" dirty="0">
                <a:solidFill>
                  <a:srgbClr val="2B2B2B"/>
                </a:solidFill>
                <a:effectLst/>
                <a:latin typeface="DIN W03 Regular"/>
              </a:rPr>
              <a:t> Urol. </a:t>
            </a:r>
            <a:r>
              <a:rPr lang="en-GB" sz="600" b="0" i="0" dirty="0">
                <a:solidFill>
                  <a:srgbClr val="2B2B2B"/>
                </a:solidFill>
                <a:effectLst/>
                <a:latin typeface="DIN W03 Regular"/>
              </a:rPr>
              <a:t>2008;5:24-34</a:t>
            </a:r>
            <a:endParaRPr lang="en-IN" sz="600" dirty="0"/>
          </a:p>
        </p:txBody>
      </p:sp>
      <p:sp>
        <p:nvSpPr>
          <p:cNvPr id="14" name="Rectangle 13">
            <a:extLst>
              <a:ext uri="{FF2B5EF4-FFF2-40B4-BE49-F238E27FC236}">
                <a16:creationId xmlns:a16="http://schemas.microsoft.com/office/drawing/2014/main" id="{156A79BE-5A4D-3C8B-C2B1-793E68B97E27}"/>
              </a:ext>
            </a:extLst>
          </p:cNvPr>
          <p:cNvSpPr/>
          <p:nvPr/>
        </p:nvSpPr>
        <p:spPr>
          <a:xfrm>
            <a:off x="1404731" y="1143535"/>
            <a:ext cx="3008243" cy="3146771"/>
          </a:xfrm>
          <a:prstGeom prst="rect">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3EFDDFA8-A663-718D-43E4-DDD71D5AB89C}"/>
              </a:ext>
            </a:extLst>
          </p:cNvPr>
          <p:cNvSpPr txBox="1"/>
          <p:nvPr/>
        </p:nvSpPr>
        <p:spPr>
          <a:xfrm>
            <a:off x="1139687" y="4334407"/>
            <a:ext cx="3896139" cy="307777"/>
          </a:xfrm>
          <a:prstGeom prst="rect">
            <a:avLst/>
          </a:prstGeom>
          <a:noFill/>
        </p:spPr>
        <p:txBody>
          <a:bodyPr wrap="square">
            <a:spAutoFit/>
          </a:bodyPr>
          <a:lstStyle/>
          <a:p>
            <a:r>
              <a:rPr lang="en-IN" sz="1400" b="1" i="1" dirty="0"/>
              <a:t>4.J Clin Endocrinol </a:t>
            </a:r>
            <a:r>
              <a:rPr lang="en-IN" sz="1400" b="1" i="1" dirty="0" err="1"/>
              <a:t>Metab</a:t>
            </a:r>
            <a:r>
              <a:rPr lang="en-IN" sz="1400" b="1" i="1" dirty="0"/>
              <a:t>. 2005;90:6410-6417</a:t>
            </a:r>
          </a:p>
        </p:txBody>
      </p:sp>
    </p:spTree>
    <p:extLst>
      <p:ext uri="{BB962C8B-B14F-4D97-AF65-F5344CB8AC3E}">
        <p14:creationId xmlns:p14="http://schemas.microsoft.com/office/powerpoint/2010/main" val="143449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DC8-3ED8-8DA4-7E4B-85964ABE0D2C}"/>
              </a:ext>
            </a:extLst>
          </p:cNvPr>
          <p:cNvSpPr>
            <a:spLocks noGrp="1"/>
          </p:cNvSpPr>
          <p:nvPr>
            <p:ph type="title"/>
          </p:nvPr>
        </p:nvSpPr>
        <p:spPr>
          <a:xfrm>
            <a:off x="838200" y="198783"/>
            <a:ext cx="10515600" cy="841937"/>
          </a:xfrm>
        </p:spPr>
        <p:txBody>
          <a:bodyPr>
            <a:normAutofit fontScale="90000"/>
          </a:bodyPr>
          <a:lstStyle/>
          <a:p>
            <a:r>
              <a:rPr lang="en-GB" dirty="0">
                <a:solidFill>
                  <a:srgbClr val="FF0000"/>
                </a:solidFill>
              </a:rPr>
              <a:t>Prostate Cancer: </a:t>
            </a:r>
            <a:r>
              <a:rPr lang="en-GB" dirty="0"/>
              <a:t>Fracture: </a:t>
            </a:r>
            <a:r>
              <a:rPr lang="en-GB" b="0" dirty="0"/>
              <a:t>Percent of patients with a fracture, 12 to 60 months after diagnosis of prostate cancer</a:t>
            </a:r>
            <a:endParaRPr lang="en-IN" b="0" dirty="0"/>
          </a:p>
        </p:txBody>
      </p:sp>
      <p:sp>
        <p:nvSpPr>
          <p:cNvPr id="3" name="Content Placeholder 2">
            <a:extLst>
              <a:ext uri="{FF2B5EF4-FFF2-40B4-BE49-F238E27FC236}">
                <a16:creationId xmlns:a16="http://schemas.microsoft.com/office/drawing/2014/main" id="{F6C1082E-B3E8-A442-F658-382F326E55DC}"/>
              </a:ext>
            </a:extLst>
          </p:cNvPr>
          <p:cNvSpPr>
            <a:spLocks noGrp="1"/>
          </p:cNvSpPr>
          <p:nvPr>
            <p:ph idx="1"/>
          </p:nvPr>
        </p:nvSpPr>
        <p:spPr>
          <a:xfrm>
            <a:off x="5102087" y="1133848"/>
            <a:ext cx="6251713" cy="4999086"/>
          </a:xfrm>
        </p:spPr>
        <p:txBody>
          <a:bodyPr>
            <a:normAutofit/>
          </a:bodyPr>
          <a:lstStyle/>
          <a:p>
            <a:pPr algn="just">
              <a:lnSpc>
                <a:spcPct val="100000"/>
              </a:lnSpc>
              <a:buFont typeface="Arial" panose="020B0604020202020204" pitchFamily="34" charset="0"/>
              <a:buChar char="•"/>
            </a:pPr>
            <a:r>
              <a:rPr lang="en-GB" sz="2000" dirty="0"/>
              <a:t>STUDY: SEER &amp; MEDICARE DATA BASE : Data from a bone-related toxic effect sub analysis (n=26,685) </a:t>
            </a:r>
          </a:p>
          <a:p>
            <a:pPr algn="just">
              <a:lnSpc>
                <a:spcPct val="100000"/>
              </a:lnSpc>
              <a:buFont typeface="Arial" panose="020B0604020202020204" pitchFamily="34" charset="0"/>
              <a:buChar char="•"/>
            </a:pPr>
            <a:r>
              <a:rPr lang="en-GB" sz="2000" dirty="0"/>
              <a:t>Men diagnosis of prostate cancer over a 12- to 60-month period. </a:t>
            </a:r>
          </a:p>
          <a:p>
            <a:pPr algn="just">
              <a:lnSpc>
                <a:spcPct val="100000"/>
              </a:lnSpc>
              <a:buFont typeface="Arial" panose="020B0604020202020204" pitchFamily="34" charset="0"/>
              <a:buChar char="•"/>
            </a:pPr>
            <a:r>
              <a:rPr lang="en-GB" sz="2000" dirty="0"/>
              <a:t>ADT included gonadotropin-releasing hormone (GnRH) agonist therapy or orchiectomy.</a:t>
            </a:r>
            <a:r>
              <a:rPr lang="en-GB" sz="2000" baseline="30000" dirty="0"/>
              <a:t>9</a:t>
            </a:r>
            <a:endParaRPr lang="en-IN" sz="2000" baseline="30000" dirty="0"/>
          </a:p>
        </p:txBody>
      </p:sp>
      <p:pic>
        <p:nvPicPr>
          <p:cNvPr id="4" name="Picture 3">
            <a:extLst>
              <a:ext uri="{FF2B5EF4-FFF2-40B4-BE49-F238E27FC236}">
                <a16:creationId xmlns:a16="http://schemas.microsoft.com/office/drawing/2014/main" id="{A5F60207-23FE-2340-8A0F-201CBD84A5C7}"/>
              </a:ext>
            </a:extLst>
          </p:cNvPr>
          <p:cNvPicPr>
            <a:picLocks noChangeAspect="1"/>
          </p:cNvPicPr>
          <p:nvPr/>
        </p:nvPicPr>
        <p:blipFill>
          <a:blip r:embed="rId2"/>
          <a:stretch>
            <a:fillRect/>
          </a:stretch>
        </p:blipFill>
        <p:spPr>
          <a:xfrm>
            <a:off x="1036775" y="1244877"/>
            <a:ext cx="3764612" cy="4572403"/>
          </a:xfrm>
          <a:prstGeom prst="rect">
            <a:avLst/>
          </a:prstGeom>
          <a:ln>
            <a:solidFill>
              <a:schemeClr val="bg2"/>
            </a:solidFill>
          </a:ln>
        </p:spPr>
      </p:pic>
      <p:graphicFrame>
        <p:nvGraphicFramePr>
          <p:cNvPr id="7" name="Diagram 6">
            <a:extLst>
              <a:ext uri="{FF2B5EF4-FFF2-40B4-BE49-F238E27FC236}">
                <a16:creationId xmlns:a16="http://schemas.microsoft.com/office/drawing/2014/main" id="{7AD45D6A-7239-CD15-DCD9-F6F4263F38BA}"/>
              </a:ext>
            </a:extLst>
          </p:cNvPr>
          <p:cNvGraphicFramePr/>
          <p:nvPr/>
        </p:nvGraphicFramePr>
        <p:xfrm>
          <a:off x="5102087" y="3055738"/>
          <a:ext cx="6251713" cy="811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2F62BAD2-925C-BEF6-BD20-866916A5662D}"/>
              </a:ext>
            </a:extLst>
          </p:cNvPr>
          <p:cNvGraphicFramePr/>
          <p:nvPr/>
        </p:nvGraphicFramePr>
        <p:xfrm>
          <a:off x="5102087" y="4084349"/>
          <a:ext cx="6251713" cy="1217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984ACB3D-C534-69F1-64A4-C0215E143244}"/>
              </a:ext>
            </a:extLst>
          </p:cNvPr>
          <p:cNvSpPr txBox="1"/>
          <p:nvPr/>
        </p:nvSpPr>
        <p:spPr>
          <a:xfrm>
            <a:off x="5102087" y="5395065"/>
            <a:ext cx="6251712" cy="830997"/>
          </a:xfrm>
          <a:prstGeom prst="rect">
            <a:avLst/>
          </a:prstGeom>
          <a:noFill/>
        </p:spPr>
        <p:txBody>
          <a:bodyPr wrap="square">
            <a:spAutoFit/>
          </a:bodyPr>
          <a:lstStyle/>
          <a:p>
            <a:pPr algn="ctr"/>
            <a:r>
              <a:rPr lang="en-GB" sz="2400" dirty="0">
                <a:latin typeface="Browallia New" panose="020B0604020202020204" pitchFamily="34" charset="-34"/>
                <a:cs typeface="Browallia New" panose="020B0604020202020204" pitchFamily="34" charset="-34"/>
              </a:rPr>
              <a:t>Calcium and vitamin D supplementation alone may not be sufficient to prevent bone loss and fractures in patients receiving ADT.</a:t>
            </a:r>
            <a:r>
              <a:rPr lang="en-GB" sz="2400" baseline="30000" dirty="0">
                <a:latin typeface="Browallia New" panose="020B0604020202020204" pitchFamily="34" charset="-34"/>
                <a:cs typeface="Browallia New" panose="020B0604020202020204" pitchFamily="34" charset="-34"/>
              </a:rPr>
              <a:t>8</a:t>
            </a:r>
            <a:endParaRPr lang="en-IN" sz="2400" baseline="30000" dirty="0">
              <a:latin typeface="Browallia New" panose="020B0604020202020204" pitchFamily="34" charset="-34"/>
              <a:cs typeface="Browallia New" panose="020B0604020202020204" pitchFamily="34" charset="-34"/>
            </a:endParaRPr>
          </a:p>
        </p:txBody>
      </p:sp>
      <p:sp>
        <p:nvSpPr>
          <p:cNvPr id="13" name="Arrow: Left 12">
            <a:extLst>
              <a:ext uri="{FF2B5EF4-FFF2-40B4-BE49-F238E27FC236}">
                <a16:creationId xmlns:a16="http://schemas.microsoft.com/office/drawing/2014/main" id="{763E3365-C034-3164-FD9C-8EB8C3B38F94}"/>
              </a:ext>
            </a:extLst>
          </p:cNvPr>
          <p:cNvSpPr/>
          <p:nvPr/>
        </p:nvSpPr>
        <p:spPr>
          <a:xfrm>
            <a:off x="4572001" y="4571637"/>
            <a:ext cx="463824" cy="3180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7886823-BFF3-051E-A368-0314E0185D93}"/>
              </a:ext>
            </a:extLst>
          </p:cNvPr>
          <p:cNvSpPr/>
          <p:nvPr/>
        </p:nvSpPr>
        <p:spPr>
          <a:xfrm>
            <a:off x="1990154" y="1133848"/>
            <a:ext cx="2052535" cy="1225039"/>
          </a:xfrm>
          <a:prstGeom prst="ellipse">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DC67A86-A37B-9303-8F03-1AC7FF9F6775}"/>
              </a:ext>
            </a:extLst>
          </p:cNvPr>
          <p:cNvSpPr txBox="1"/>
          <p:nvPr/>
        </p:nvSpPr>
        <p:spPr>
          <a:xfrm>
            <a:off x="1036775" y="5910408"/>
            <a:ext cx="3764612" cy="307777"/>
          </a:xfrm>
          <a:prstGeom prst="rect">
            <a:avLst/>
          </a:prstGeom>
          <a:noFill/>
        </p:spPr>
        <p:txBody>
          <a:bodyPr wrap="square">
            <a:spAutoFit/>
          </a:bodyPr>
          <a:lstStyle/>
          <a:p>
            <a:pPr algn="ctr"/>
            <a:r>
              <a:rPr lang="en-IN" sz="1400" b="1" i="1" dirty="0"/>
              <a:t>9. N Engl J Med. 2005;352:154-164</a:t>
            </a:r>
          </a:p>
        </p:txBody>
      </p:sp>
      <p:sp>
        <p:nvSpPr>
          <p:cNvPr id="17" name="TextBox 16">
            <a:extLst>
              <a:ext uri="{FF2B5EF4-FFF2-40B4-BE49-F238E27FC236}">
                <a16:creationId xmlns:a16="http://schemas.microsoft.com/office/drawing/2014/main" id="{BDE172EB-60F7-0182-0389-172A24CAC248}"/>
              </a:ext>
            </a:extLst>
          </p:cNvPr>
          <p:cNvSpPr txBox="1"/>
          <p:nvPr/>
        </p:nvSpPr>
        <p:spPr>
          <a:xfrm>
            <a:off x="7843630" y="6319190"/>
            <a:ext cx="3619500" cy="523220"/>
          </a:xfrm>
          <a:prstGeom prst="rect">
            <a:avLst/>
          </a:prstGeom>
          <a:noFill/>
        </p:spPr>
        <p:txBody>
          <a:bodyPr wrap="square">
            <a:spAutoFit/>
          </a:bodyPr>
          <a:lstStyle/>
          <a:p>
            <a:pPr algn="r"/>
            <a:r>
              <a:rPr lang="en-IN" sz="1400" b="1" i="1" dirty="0"/>
              <a:t>8. Nat Clin </a:t>
            </a:r>
            <a:r>
              <a:rPr lang="en-IN" sz="1400" b="1" i="1" dirty="0" err="1"/>
              <a:t>Pract</a:t>
            </a:r>
            <a:r>
              <a:rPr lang="en-IN" sz="1400" b="1" i="1" dirty="0"/>
              <a:t> Urol. 2008;5:24-34</a:t>
            </a:r>
          </a:p>
          <a:p>
            <a:pPr algn="r"/>
            <a:r>
              <a:rPr lang="en-IN" sz="1400" b="1" i="1" dirty="0"/>
              <a:t>9. N Engl J Med. 2005;352:154-164</a:t>
            </a:r>
          </a:p>
        </p:txBody>
      </p:sp>
    </p:spTree>
    <p:extLst>
      <p:ext uri="{BB962C8B-B14F-4D97-AF65-F5344CB8AC3E}">
        <p14:creationId xmlns:p14="http://schemas.microsoft.com/office/powerpoint/2010/main" val="948848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D6CD-B9B8-FAB3-4CD1-6ACE243D90DB}"/>
              </a:ext>
            </a:extLst>
          </p:cNvPr>
          <p:cNvSpPr>
            <a:spLocks noGrp="1"/>
          </p:cNvSpPr>
          <p:nvPr>
            <p:ph type="title"/>
          </p:nvPr>
        </p:nvSpPr>
        <p:spPr>
          <a:xfrm>
            <a:off x="838200" y="279072"/>
            <a:ext cx="10515600" cy="675595"/>
          </a:xfrm>
        </p:spPr>
        <p:txBody>
          <a:bodyPr>
            <a:normAutofit fontScale="90000"/>
          </a:bodyPr>
          <a:lstStyle/>
          <a:p>
            <a:r>
              <a:rPr lang="en-GB" dirty="0"/>
              <a:t>How does AI therapy put women with breast cancer at high risk for fracture?</a:t>
            </a:r>
            <a:endParaRPr lang="en-IN" dirty="0"/>
          </a:p>
        </p:txBody>
      </p:sp>
      <p:sp>
        <p:nvSpPr>
          <p:cNvPr id="6" name="TextBox 5">
            <a:extLst>
              <a:ext uri="{FF2B5EF4-FFF2-40B4-BE49-F238E27FC236}">
                <a16:creationId xmlns:a16="http://schemas.microsoft.com/office/drawing/2014/main" id="{E2CE4E7B-9AE0-C40C-FB2B-184FD2A0A223}"/>
              </a:ext>
            </a:extLst>
          </p:cNvPr>
          <p:cNvSpPr txBox="1"/>
          <p:nvPr/>
        </p:nvSpPr>
        <p:spPr>
          <a:xfrm>
            <a:off x="715618" y="1670407"/>
            <a:ext cx="10638182" cy="2187833"/>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fontAlgn="base">
              <a:lnSpc>
                <a:spcPct val="150000"/>
              </a:lnSpc>
            </a:pPr>
            <a:r>
              <a:rPr lang="en-GB" sz="2800" b="1" i="0" dirty="0">
                <a:solidFill>
                  <a:schemeClr val="bg1"/>
                </a:solidFill>
                <a:effectLst/>
                <a:latin typeface="Browallia New" panose="020B0604020202020204" pitchFamily="34" charset="-34"/>
                <a:cs typeface="Browallia New" panose="020B0604020202020204" pitchFamily="34" charset="-34"/>
              </a:rPr>
              <a:t>Among</a:t>
            </a:r>
            <a:r>
              <a:rPr lang="en-GB" sz="2800" b="1" i="0" dirty="0">
                <a:solidFill>
                  <a:srgbClr val="2B2B2B"/>
                </a:solidFill>
                <a:effectLst/>
                <a:latin typeface="Browallia New" panose="020B0604020202020204" pitchFamily="34" charset="-34"/>
                <a:cs typeface="Browallia New" panose="020B0604020202020204" pitchFamily="34" charset="-34"/>
              </a:rPr>
              <a:t> </a:t>
            </a:r>
            <a:r>
              <a:rPr lang="en-GB" sz="2800" b="1" i="0" dirty="0">
                <a:solidFill>
                  <a:srgbClr val="FFFF00"/>
                </a:solidFill>
                <a:effectLst/>
                <a:latin typeface="Browallia New" panose="020B0604020202020204" pitchFamily="34" charset="-34"/>
                <a:cs typeface="Browallia New" panose="020B0604020202020204" pitchFamily="34" charset="-34"/>
              </a:rPr>
              <a:t>Women with Breast Cancer</a:t>
            </a:r>
          </a:p>
          <a:p>
            <a:pPr algn="ctr" fontAlgn="base">
              <a:lnSpc>
                <a:spcPct val="150000"/>
              </a:lnSpc>
            </a:pPr>
            <a:r>
              <a:rPr lang="en-GB" sz="2800" b="1" i="0" dirty="0">
                <a:solidFill>
                  <a:srgbClr val="FFFF00"/>
                </a:solidFill>
                <a:effectLst/>
                <a:latin typeface="Browallia New" panose="020B0604020202020204" pitchFamily="34" charset="-34"/>
                <a:cs typeface="Browallia New" panose="020B0604020202020204" pitchFamily="34" charset="-34"/>
              </a:rPr>
              <a:t>Aromatase inhibitor therapy </a:t>
            </a:r>
            <a:r>
              <a:rPr lang="en-GB" sz="2800" b="1" i="0" dirty="0">
                <a:solidFill>
                  <a:schemeClr val="bg1"/>
                </a:solidFill>
                <a:effectLst/>
                <a:latin typeface="Browallia New" panose="020B0604020202020204" pitchFamily="34" charset="-34"/>
                <a:cs typeface="Browallia New" panose="020B0604020202020204" pitchFamily="34" charset="-34"/>
              </a:rPr>
              <a:t>results in </a:t>
            </a:r>
            <a:r>
              <a:rPr lang="en-GB" sz="2800" b="1" i="0" dirty="0">
                <a:solidFill>
                  <a:srgbClr val="FFFF00"/>
                </a:solidFill>
                <a:effectLst/>
                <a:latin typeface="Browallia New" panose="020B0604020202020204" pitchFamily="34" charset="-34"/>
                <a:cs typeface="Browallia New" panose="020B0604020202020204" pitchFamily="34" charset="-34"/>
              </a:rPr>
              <a:t>estrogen depletion</a:t>
            </a:r>
            <a:r>
              <a:rPr lang="en-GB" sz="2800" b="1" i="0" dirty="0">
                <a:solidFill>
                  <a:schemeClr val="bg1"/>
                </a:solidFill>
                <a:effectLst/>
                <a:latin typeface="Browallia New" panose="020B0604020202020204" pitchFamily="34" charset="-34"/>
                <a:cs typeface="Browallia New" panose="020B0604020202020204" pitchFamily="34" charset="-34"/>
              </a:rPr>
              <a:t>, leading to </a:t>
            </a:r>
            <a:r>
              <a:rPr lang="en-GB" sz="2800" b="1" i="0" dirty="0">
                <a:solidFill>
                  <a:srgbClr val="FFFF00"/>
                </a:solidFill>
                <a:effectLst/>
                <a:latin typeface="Browallia New" panose="020B0604020202020204" pitchFamily="34" charset="-34"/>
                <a:cs typeface="Browallia New" panose="020B0604020202020204" pitchFamily="34" charset="-34"/>
              </a:rPr>
              <a:t>bone loss and increased fracture risk</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t>
            </a:r>
            <a:r>
              <a:rPr kumimoji="0" lang="en-GB"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3,4</a:t>
            </a:r>
            <a:endParaRPr kumimoji="0" lang="en-IN"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endParaRPr>
          </a:p>
        </p:txBody>
      </p:sp>
      <p:sp>
        <p:nvSpPr>
          <p:cNvPr id="8" name="TextBox 7">
            <a:extLst>
              <a:ext uri="{FF2B5EF4-FFF2-40B4-BE49-F238E27FC236}">
                <a16:creationId xmlns:a16="http://schemas.microsoft.com/office/drawing/2014/main" id="{938988E4-CB04-541E-E8EF-2981C3E7F542}"/>
              </a:ext>
            </a:extLst>
          </p:cNvPr>
          <p:cNvSpPr txBox="1"/>
          <p:nvPr/>
        </p:nvSpPr>
        <p:spPr>
          <a:xfrm>
            <a:off x="1249018" y="6328879"/>
            <a:ext cx="10227365" cy="400110"/>
          </a:xfrm>
          <a:prstGeom prst="rect">
            <a:avLst/>
          </a:prstGeom>
          <a:noFill/>
        </p:spPr>
        <p:txBody>
          <a:bodyPr wrap="square">
            <a:spAutoFit/>
          </a:bodyPr>
          <a:lstStyle/>
          <a:p>
            <a:pPr algn="r"/>
            <a:r>
              <a:rPr lang="en-IN" sz="1000" dirty="0"/>
              <a:t> 3. </a:t>
            </a:r>
            <a:r>
              <a:rPr lang="en-IN" sz="1000" dirty="0" err="1"/>
              <a:t>Gralow</a:t>
            </a:r>
            <a:r>
              <a:rPr lang="en-IN" sz="1000" dirty="0"/>
              <a:t> JR, Biermann JS, </a:t>
            </a:r>
            <a:r>
              <a:rPr lang="en-IN" sz="1000" dirty="0" err="1"/>
              <a:t>Farooki</a:t>
            </a:r>
            <a:r>
              <a:rPr lang="en-IN" sz="1000" dirty="0"/>
              <a:t> A, et al. NCCN task force report: bone health in cancer care. J Natl </a:t>
            </a:r>
            <a:r>
              <a:rPr lang="en-IN" sz="1000" dirty="0" err="1"/>
              <a:t>Compr</a:t>
            </a:r>
            <a:r>
              <a:rPr lang="en-IN" sz="1000" dirty="0"/>
              <a:t> </a:t>
            </a:r>
            <a:r>
              <a:rPr lang="en-IN" sz="1000" dirty="0" err="1"/>
              <a:t>Canc</a:t>
            </a:r>
            <a:r>
              <a:rPr lang="en-IN" sz="1000" dirty="0"/>
              <a:t> </a:t>
            </a:r>
            <a:r>
              <a:rPr lang="en-IN" sz="1000" dirty="0" err="1"/>
              <a:t>Netw</a:t>
            </a:r>
            <a:r>
              <a:rPr lang="en-IN" sz="1000" dirty="0"/>
              <a:t>. 2013;11(</a:t>
            </a:r>
            <a:r>
              <a:rPr lang="en-IN" sz="1000" dirty="0" err="1"/>
              <a:t>Suppl</a:t>
            </a:r>
            <a:r>
              <a:rPr lang="en-IN" sz="1000" dirty="0"/>
              <a:t> 3):S1–S50. 4. Greenspan SL, Coates P, </a:t>
            </a:r>
            <a:r>
              <a:rPr lang="en-IN" sz="1000" dirty="0" err="1"/>
              <a:t>Sereika</a:t>
            </a:r>
            <a:r>
              <a:rPr lang="en-IN" sz="1000" dirty="0"/>
              <a:t> SM, Nelson JB, Trump DL, Resnick NM. Bone loss after initiation of androgen deprivation therapy in patients with prostate cancer. J Clin Endocrinol </a:t>
            </a:r>
            <a:r>
              <a:rPr lang="en-IN" sz="1000" dirty="0" err="1"/>
              <a:t>Metab</a:t>
            </a:r>
            <a:r>
              <a:rPr lang="en-IN" sz="1000" dirty="0"/>
              <a:t>. 2005;90:6410-6417</a:t>
            </a:r>
          </a:p>
        </p:txBody>
      </p:sp>
      <p:sp>
        <p:nvSpPr>
          <p:cNvPr id="10" name="TextBox 9">
            <a:extLst>
              <a:ext uri="{FF2B5EF4-FFF2-40B4-BE49-F238E27FC236}">
                <a16:creationId xmlns:a16="http://schemas.microsoft.com/office/drawing/2014/main" id="{B719B595-8DCA-C33F-BCBA-D78E81EEA900}"/>
              </a:ext>
            </a:extLst>
          </p:cNvPr>
          <p:cNvSpPr txBox="1"/>
          <p:nvPr/>
        </p:nvSpPr>
        <p:spPr>
          <a:xfrm>
            <a:off x="5143500" y="5165942"/>
            <a:ext cx="6096000" cy="338554"/>
          </a:xfrm>
          <a:prstGeom prst="rect">
            <a:avLst/>
          </a:prstGeom>
          <a:noFill/>
        </p:spPr>
        <p:txBody>
          <a:bodyPr wrap="square">
            <a:spAutoFit/>
          </a:bodyPr>
          <a:lstStyle/>
          <a:p>
            <a:pPr algn="r"/>
            <a:r>
              <a:rPr lang="en-GB" sz="1600" b="1" i="1" dirty="0"/>
              <a:t>3. Lancet. 2015;386(9992):433-443.</a:t>
            </a:r>
            <a:endParaRPr lang="en-IN" sz="1600" b="1" i="1" dirty="0"/>
          </a:p>
        </p:txBody>
      </p:sp>
    </p:spTree>
    <p:extLst>
      <p:ext uri="{BB962C8B-B14F-4D97-AF65-F5344CB8AC3E}">
        <p14:creationId xmlns:p14="http://schemas.microsoft.com/office/powerpoint/2010/main" val="4222586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8E2FB67-9A0D-096D-3C72-B2596FE71168}"/>
              </a:ext>
            </a:extLst>
          </p:cNvPr>
          <p:cNvGraphicFramePr/>
          <p:nvPr>
            <p:extLst>
              <p:ext uri="{D42A27DB-BD31-4B8C-83A1-F6EECF244321}">
                <p14:modId xmlns:p14="http://schemas.microsoft.com/office/powerpoint/2010/main" val="674437453"/>
              </p:ext>
            </p:extLst>
          </p:nvPr>
        </p:nvGraphicFramePr>
        <p:xfrm>
          <a:off x="838199" y="5648019"/>
          <a:ext cx="10515599" cy="553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52B99A9C-CA59-A739-AD51-AD37D301CB23}"/>
              </a:ext>
            </a:extLst>
          </p:cNvPr>
          <p:cNvSpPr>
            <a:spLocks noGrp="1"/>
          </p:cNvSpPr>
          <p:nvPr>
            <p:ph type="title"/>
          </p:nvPr>
        </p:nvSpPr>
        <p:spPr>
          <a:xfrm>
            <a:off x="838199" y="105282"/>
            <a:ext cx="10515600" cy="1023334"/>
          </a:xfrm>
        </p:spPr>
        <p:txBody>
          <a:bodyPr>
            <a:noAutofit/>
          </a:bodyPr>
          <a:lstStyle/>
          <a:p>
            <a:r>
              <a:rPr lang="en-GB" sz="3200" dirty="0">
                <a:solidFill>
                  <a:srgbClr val="FF0000"/>
                </a:solidFill>
              </a:rPr>
              <a:t>Breast Cancer: </a:t>
            </a:r>
            <a:r>
              <a:rPr lang="en-GB" sz="3200" dirty="0"/>
              <a:t>Fracture: Patients with breast cancer receiving (AI) therapy are more likely to experience a fracture than those not receiving aromatase inhibitor</a:t>
            </a:r>
            <a:endParaRPr lang="en-IN" sz="3200" b="0" baseline="30000" dirty="0"/>
          </a:p>
        </p:txBody>
      </p:sp>
      <p:sp>
        <p:nvSpPr>
          <p:cNvPr id="13" name="TextBox 12">
            <a:extLst>
              <a:ext uri="{FF2B5EF4-FFF2-40B4-BE49-F238E27FC236}">
                <a16:creationId xmlns:a16="http://schemas.microsoft.com/office/drawing/2014/main" id="{6D1CFE54-BD82-EEFE-D7F4-2C1336C6105B}"/>
              </a:ext>
            </a:extLst>
          </p:cNvPr>
          <p:cNvSpPr txBox="1"/>
          <p:nvPr/>
        </p:nvSpPr>
        <p:spPr>
          <a:xfrm>
            <a:off x="6672467" y="6414635"/>
            <a:ext cx="4727711" cy="307777"/>
          </a:xfrm>
          <a:prstGeom prst="rect">
            <a:avLst/>
          </a:prstGeom>
          <a:noFill/>
        </p:spPr>
        <p:txBody>
          <a:bodyPr wrap="square">
            <a:spAutoFit/>
          </a:bodyPr>
          <a:lstStyle/>
          <a:p>
            <a:pPr algn="r"/>
            <a:r>
              <a:rPr lang="en-IN" sz="1400" dirty="0"/>
              <a:t>Clin Breast Cancer. 2006;7:127-132</a:t>
            </a:r>
          </a:p>
        </p:txBody>
      </p:sp>
      <p:sp>
        <p:nvSpPr>
          <p:cNvPr id="14" name="Rectangle 13">
            <a:extLst>
              <a:ext uri="{FF2B5EF4-FFF2-40B4-BE49-F238E27FC236}">
                <a16:creationId xmlns:a16="http://schemas.microsoft.com/office/drawing/2014/main" id="{156A79BE-5A4D-3C8B-C2B1-793E68B97E27}"/>
              </a:ext>
            </a:extLst>
          </p:cNvPr>
          <p:cNvSpPr/>
          <p:nvPr/>
        </p:nvSpPr>
        <p:spPr>
          <a:xfrm>
            <a:off x="864700" y="1242732"/>
            <a:ext cx="3521770" cy="4258907"/>
          </a:xfrm>
          <a:prstGeom prst="rect">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6B650D8-D002-C57B-26A8-25AAA8901EA5}"/>
              </a:ext>
            </a:extLst>
          </p:cNvPr>
          <p:cNvPicPr>
            <a:picLocks noChangeAspect="1"/>
          </p:cNvPicPr>
          <p:nvPr/>
        </p:nvPicPr>
        <p:blipFill>
          <a:blip r:embed="rId7"/>
          <a:stretch>
            <a:fillRect/>
          </a:stretch>
        </p:blipFill>
        <p:spPr>
          <a:xfrm>
            <a:off x="984899" y="1428618"/>
            <a:ext cx="3281373" cy="3887133"/>
          </a:xfrm>
          <a:prstGeom prst="rect">
            <a:avLst/>
          </a:prstGeom>
        </p:spPr>
      </p:pic>
      <p:sp>
        <p:nvSpPr>
          <p:cNvPr id="5" name="TextBox 4">
            <a:extLst>
              <a:ext uri="{FF2B5EF4-FFF2-40B4-BE49-F238E27FC236}">
                <a16:creationId xmlns:a16="http://schemas.microsoft.com/office/drawing/2014/main" id="{C33B85B8-E90F-FB9A-104D-9F8F228F3F1F}"/>
              </a:ext>
            </a:extLst>
          </p:cNvPr>
          <p:cNvSpPr txBox="1"/>
          <p:nvPr/>
        </p:nvSpPr>
        <p:spPr>
          <a:xfrm>
            <a:off x="4432851" y="1140533"/>
            <a:ext cx="6967327" cy="1531445"/>
          </a:xfrm>
          <a:prstGeom prst="rect">
            <a:avLst/>
          </a:prstGeom>
          <a:noFill/>
        </p:spPr>
        <p:txBody>
          <a:bodyPr wrap="square">
            <a:spAutoFit/>
          </a:bodyPr>
          <a:lstStyle/>
          <a:p>
            <a:pPr algn="ctr">
              <a:lnSpc>
                <a:spcPct val="150000"/>
              </a:lnSpc>
            </a:pPr>
            <a:r>
              <a:rPr lang="en-GB" sz="1600" dirty="0"/>
              <a:t>Data from a claims-based retrospective cohort study conducted from 1998 to 2005, involving patients with breast cancer, without bone metastases, and no previous osteoporosis, osteopenia, or fracture claims, receiving AI therapy (n = 1,354) versus those not receiving AI therapy (n = 11,014).</a:t>
            </a:r>
            <a:r>
              <a:rPr lang="en-GB" sz="1600" baseline="30000" dirty="0"/>
              <a:t>1</a:t>
            </a:r>
            <a:endParaRPr lang="en-IN" sz="1600" baseline="30000" dirty="0"/>
          </a:p>
        </p:txBody>
      </p:sp>
      <p:graphicFrame>
        <p:nvGraphicFramePr>
          <p:cNvPr id="7" name="Diagram 6">
            <a:extLst>
              <a:ext uri="{FF2B5EF4-FFF2-40B4-BE49-F238E27FC236}">
                <a16:creationId xmlns:a16="http://schemas.microsoft.com/office/drawing/2014/main" id="{6031167B-878B-1A69-0B1D-CA1564F70115}"/>
              </a:ext>
            </a:extLst>
          </p:cNvPr>
          <p:cNvGraphicFramePr/>
          <p:nvPr>
            <p:extLst>
              <p:ext uri="{D42A27DB-BD31-4B8C-83A1-F6EECF244321}">
                <p14:modId xmlns:p14="http://schemas.microsoft.com/office/powerpoint/2010/main" val="2000240037"/>
              </p:ext>
            </p:extLst>
          </p:nvPr>
        </p:nvGraphicFramePr>
        <p:xfrm>
          <a:off x="4506669" y="3011244"/>
          <a:ext cx="6874562" cy="11747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7EAF1889-5736-D803-226C-458A3352831D}"/>
              </a:ext>
            </a:extLst>
          </p:cNvPr>
          <p:cNvGraphicFramePr/>
          <p:nvPr>
            <p:extLst>
              <p:ext uri="{D42A27DB-BD31-4B8C-83A1-F6EECF244321}">
                <p14:modId xmlns:p14="http://schemas.microsoft.com/office/powerpoint/2010/main" val="3816526102"/>
              </p:ext>
            </p:extLst>
          </p:nvPr>
        </p:nvGraphicFramePr>
        <p:xfrm>
          <a:off x="4479234" y="4217813"/>
          <a:ext cx="6874563" cy="12175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63526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DC8-3ED8-8DA4-7E4B-85964ABE0D2C}"/>
              </a:ext>
            </a:extLst>
          </p:cNvPr>
          <p:cNvSpPr>
            <a:spLocks noGrp="1"/>
          </p:cNvSpPr>
          <p:nvPr>
            <p:ph type="title"/>
          </p:nvPr>
        </p:nvSpPr>
        <p:spPr>
          <a:xfrm>
            <a:off x="838200" y="198783"/>
            <a:ext cx="10515600" cy="841937"/>
          </a:xfrm>
        </p:spPr>
        <p:txBody>
          <a:bodyPr>
            <a:normAutofit fontScale="90000"/>
          </a:bodyPr>
          <a:lstStyle/>
          <a:p>
            <a:r>
              <a:rPr lang="en-GB" dirty="0">
                <a:solidFill>
                  <a:srgbClr val="FF0000"/>
                </a:solidFill>
              </a:rPr>
              <a:t>Breast Cancer: </a:t>
            </a:r>
            <a:r>
              <a:rPr lang="en-GB" dirty="0"/>
              <a:t>How does AI therapy put women with breast cancer at high risk for fracture?</a:t>
            </a:r>
            <a:endParaRPr lang="en-IN" b="0" dirty="0"/>
          </a:p>
        </p:txBody>
      </p:sp>
      <p:sp>
        <p:nvSpPr>
          <p:cNvPr id="3" name="Content Placeholder 2">
            <a:extLst>
              <a:ext uri="{FF2B5EF4-FFF2-40B4-BE49-F238E27FC236}">
                <a16:creationId xmlns:a16="http://schemas.microsoft.com/office/drawing/2014/main" id="{F6C1082E-B3E8-A442-F658-382F326E55DC}"/>
              </a:ext>
            </a:extLst>
          </p:cNvPr>
          <p:cNvSpPr>
            <a:spLocks noGrp="1"/>
          </p:cNvSpPr>
          <p:nvPr>
            <p:ph idx="1"/>
          </p:nvPr>
        </p:nvSpPr>
        <p:spPr>
          <a:xfrm>
            <a:off x="6294783" y="1133848"/>
            <a:ext cx="5059017" cy="4999086"/>
          </a:xfrm>
        </p:spPr>
        <p:txBody>
          <a:bodyPr>
            <a:normAutofit/>
          </a:bodyPr>
          <a:lstStyle/>
          <a:p>
            <a:pPr marL="0" indent="0" algn="just">
              <a:lnSpc>
                <a:spcPct val="100000"/>
              </a:lnSpc>
              <a:buNone/>
            </a:pPr>
            <a:r>
              <a:rPr lang="en-GB" sz="2400" dirty="0"/>
              <a:t>Data from a randomized, double-blind, multicentre, prospective sub study performed within the ATAC (Arimidex, Tamoxifen, Alone or in Combination) trial assessing BMD changes at the lumbar spine and total hip in postmenopausal women with nonmetastatic breast cancer receiving anastrozole or tamoxifen therapy.</a:t>
            </a:r>
            <a:r>
              <a:rPr lang="en-GB" sz="2400" baseline="30000" dirty="0"/>
              <a:t>1,2</a:t>
            </a:r>
            <a:endParaRPr lang="en-IN" sz="2400" baseline="30000" dirty="0"/>
          </a:p>
        </p:txBody>
      </p:sp>
      <p:graphicFrame>
        <p:nvGraphicFramePr>
          <p:cNvPr id="10" name="Diagram 9">
            <a:extLst>
              <a:ext uri="{FF2B5EF4-FFF2-40B4-BE49-F238E27FC236}">
                <a16:creationId xmlns:a16="http://schemas.microsoft.com/office/drawing/2014/main" id="{2F62BAD2-925C-BEF6-BD20-866916A5662D}"/>
              </a:ext>
            </a:extLst>
          </p:cNvPr>
          <p:cNvGraphicFramePr/>
          <p:nvPr>
            <p:extLst>
              <p:ext uri="{D42A27DB-BD31-4B8C-83A1-F6EECF244321}">
                <p14:modId xmlns:p14="http://schemas.microsoft.com/office/powerpoint/2010/main" val="3659974352"/>
              </p:ext>
            </p:extLst>
          </p:nvPr>
        </p:nvGraphicFramePr>
        <p:xfrm>
          <a:off x="6294783" y="3657600"/>
          <a:ext cx="4981553" cy="1833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0DC67A86-A37B-9303-8F03-1AC7FF9F6775}"/>
              </a:ext>
            </a:extLst>
          </p:cNvPr>
          <p:cNvSpPr txBox="1"/>
          <p:nvPr/>
        </p:nvSpPr>
        <p:spPr>
          <a:xfrm>
            <a:off x="7967662" y="6334780"/>
            <a:ext cx="3764612" cy="523220"/>
          </a:xfrm>
          <a:prstGeom prst="rect">
            <a:avLst/>
          </a:prstGeom>
          <a:noFill/>
        </p:spPr>
        <p:txBody>
          <a:bodyPr wrap="square">
            <a:spAutoFit/>
          </a:bodyPr>
          <a:lstStyle/>
          <a:p>
            <a:r>
              <a:rPr lang="en-IN" sz="1400" b="1" i="1" dirty="0"/>
              <a:t>1. J Clin Oncol. 2008;26:1051-1058</a:t>
            </a:r>
          </a:p>
          <a:p>
            <a:r>
              <a:rPr lang="en-IN" sz="1400" b="1" i="1" dirty="0">
                <a:solidFill>
                  <a:srgbClr val="2B2B2B"/>
                </a:solidFill>
                <a:effectLst/>
                <a:latin typeface="DIN W03 Regular"/>
              </a:rPr>
              <a:t>2. J Bone Miner Res.</a:t>
            </a:r>
            <a:r>
              <a:rPr lang="en-IN" sz="1400" b="1" i="0" dirty="0">
                <a:solidFill>
                  <a:srgbClr val="2B2B2B"/>
                </a:solidFill>
                <a:effectLst/>
                <a:latin typeface="DIN W03 Regular"/>
              </a:rPr>
              <a:t> 2006;21:1215-1223</a:t>
            </a:r>
            <a:endParaRPr lang="en-IN" sz="1400" b="1" i="1" dirty="0"/>
          </a:p>
        </p:txBody>
      </p:sp>
      <p:pic>
        <p:nvPicPr>
          <p:cNvPr id="5" name="Picture 4">
            <a:extLst>
              <a:ext uri="{FF2B5EF4-FFF2-40B4-BE49-F238E27FC236}">
                <a16:creationId xmlns:a16="http://schemas.microsoft.com/office/drawing/2014/main" id="{8E725E49-3AF4-E30F-1646-C26C36715453}"/>
              </a:ext>
            </a:extLst>
          </p:cNvPr>
          <p:cNvPicPr>
            <a:picLocks noChangeAspect="1"/>
          </p:cNvPicPr>
          <p:nvPr/>
        </p:nvPicPr>
        <p:blipFill>
          <a:blip r:embed="rId7"/>
          <a:stretch>
            <a:fillRect/>
          </a:stretch>
        </p:blipFill>
        <p:spPr>
          <a:xfrm>
            <a:off x="985924" y="1447343"/>
            <a:ext cx="4952992" cy="3835877"/>
          </a:xfrm>
          <a:prstGeom prst="rect">
            <a:avLst/>
          </a:prstGeom>
        </p:spPr>
      </p:pic>
      <p:grpSp>
        <p:nvGrpSpPr>
          <p:cNvPr id="6" name="Group 5">
            <a:extLst>
              <a:ext uri="{FF2B5EF4-FFF2-40B4-BE49-F238E27FC236}">
                <a16:creationId xmlns:a16="http://schemas.microsoft.com/office/drawing/2014/main" id="{C16F3980-E739-03C4-3972-2AEEF805EE69}"/>
              </a:ext>
            </a:extLst>
          </p:cNvPr>
          <p:cNvGrpSpPr/>
          <p:nvPr/>
        </p:nvGrpSpPr>
        <p:grpSpPr>
          <a:xfrm>
            <a:off x="787238" y="5596714"/>
            <a:ext cx="10515599" cy="542880"/>
            <a:chOff x="0" y="0"/>
            <a:chExt cx="10515599" cy="542880"/>
          </a:xfrm>
        </p:grpSpPr>
        <p:sp>
          <p:nvSpPr>
            <p:cNvPr id="8" name="Rectangle: Rounded Corners 7">
              <a:extLst>
                <a:ext uri="{FF2B5EF4-FFF2-40B4-BE49-F238E27FC236}">
                  <a16:creationId xmlns:a16="http://schemas.microsoft.com/office/drawing/2014/main" id="{66CA56F0-1601-69F2-C17F-2BA123088B02}"/>
                </a:ext>
              </a:extLst>
            </p:cNvPr>
            <p:cNvSpPr/>
            <p:nvPr/>
          </p:nvSpPr>
          <p:spPr>
            <a:xfrm>
              <a:off x="0" y="0"/>
              <a:ext cx="10515599"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CC57FF16-80B6-CBF2-2EEF-67230CCA7306}"/>
                </a:ext>
              </a:extLst>
            </p:cNvPr>
            <p:cNvSpPr txBox="1"/>
            <p:nvPr/>
          </p:nvSpPr>
          <p:spPr>
            <a:xfrm>
              <a:off x="26501" y="26501"/>
              <a:ext cx="10462597"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i="0" kern="120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000" b="0" i="0" kern="1200" dirty="0">
                  <a:latin typeface="Browallia New" panose="020B0604020202020204" pitchFamily="34" charset="-34"/>
                  <a:cs typeface="Browallia New" panose="020B0604020202020204" pitchFamily="34" charset="-34"/>
                </a:rPr>
                <a:t>to prevent bone loss and fractures in patients receiving AI.</a:t>
              </a:r>
              <a:endParaRPr lang="en-IN" sz="2000" kern="1200" dirty="0">
                <a:latin typeface="Browallia New" panose="020B0604020202020204" pitchFamily="34" charset="-34"/>
                <a:cs typeface="Browallia New" panose="020B0604020202020204" pitchFamily="34" charset="-34"/>
              </a:endParaRPr>
            </a:p>
          </p:txBody>
        </p:sp>
      </p:grpSp>
      <p:sp>
        <p:nvSpPr>
          <p:cNvPr id="11" name="Rectangle 10">
            <a:extLst>
              <a:ext uri="{FF2B5EF4-FFF2-40B4-BE49-F238E27FC236}">
                <a16:creationId xmlns:a16="http://schemas.microsoft.com/office/drawing/2014/main" id="{23173367-D137-2329-12C2-24281FF82917}"/>
              </a:ext>
            </a:extLst>
          </p:cNvPr>
          <p:cNvSpPr/>
          <p:nvPr/>
        </p:nvSpPr>
        <p:spPr>
          <a:xfrm>
            <a:off x="864700" y="1242732"/>
            <a:ext cx="5231300" cy="4258907"/>
          </a:xfrm>
          <a:prstGeom prst="rect">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2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B54F-9EC3-4953-BFCA-B1E3EDDA2780}"/>
              </a:ext>
            </a:extLst>
          </p:cNvPr>
          <p:cNvSpPr>
            <a:spLocks noGrp="1"/>
          </p:cNvSpPr>
          <p:nvPr>
            <p:ph type="title"/>
          </p:nvPr>
        </p:nvSpPr>
        <p:spPr>
          <a:xfrm>
            <a:off x="648201" y="280410"/>
            <a:ext cx="10515600" cy="925537"/>
          </a:xfrm>
        </p:spPr>
        <p:txBody>
          <a:bodyPr>
            <a:normAutofit/>
          </a:bodyPr>
          <a:lstStyle/>
          <a:p>
            <a:r>
              <a:rPr lang="en-US" b="1" dirty="0"/>
              <a:t>Prostate Cancer Treatment /AI Treatment &amp; Osteoporosis </a:t>
            </a:r>
          </a:p>
        </p:txBody>
      </p:sp>
      <p:pic>
        <p:nvPicPr>
          <p:cNvPr id="10242" name="Picture 2" descr="Bone Health in Men with Prostate Cancer: Review Article | SpringerLink">
            <a:extLst>
              <a:ext uri="{FF2B5EF4-FFF2-40B4-BE49-F238E27FC236}">
                <a16:creationId xmlns:a16="http://schemas.microsoft.com/office/drawing/2014/main" id="{920C22FB-B9F4-65EA-737C-8D3EE3FF741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6001" y="1112305"/>
            <a:ext cx="5681486" cy="51667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06580A-428F-5B00-7EE6-55A203D6E5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1160" y="1112304"/>
            <a:ext cx="5024841" cy="5166718"/>
          </a:xfrm>
          <a:prstGeom prst="rect">
            <a:avLst/>
          </a:prstGeom>
          <a:ln>
            <a:solidFill>
              <a:srgbClr val="002060"/>
            </a:solidFill>
          </a:ln>
        </p:spPr>
      </p:pic>
      <p:sp>
        <p:nvSpPr>
          <p:cNvPr id="3" name="Rectangle 2"/>
          <p:cNvSpPr/>
          <p:nvPr/>
        </p:nvSpPr>
        <p:spPr>
          <a:xfrm>
            <a:off x="881160" y="6305527"/>
            <a:ext cx="10706327" cy="5789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ADT INCREASES RISK OF BONE FRACTURE AND DECREASE BONE MINERAL DENSITY</a:t>
            </a:r>
          </a:p>
        </p:txBody>
      </p:sp>
    </p:spTree>
    <p:extLst>
      <p:ext uri="{BB962C8B-B14F-4D97-AF65-F5344CB8AC3E}">
        <p14:creationId xmlns:p14="http://schemas.microsoft.com/office/powerpoint/2010/main" val="1610987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7060-E693-911C-5A30-CD9E3B8FE968}"/>
              </a:ext>
            </a:extLst>
          </p:cNvPr>
          <p:cNvSpPr>
            <a:spLocks noGrp="1"/>
          </p:cNvSpPr>
          <p:nvPr>
            <p:ph type="title"/>
          </p:nvPr>
        </p:nvSpPr>
        <p:spPr/>
        <p:txBody>
          <a:bodyPr>
            <a:normAutofit fontScale="90000"/>
          </a:bodyPr>
          <a:lstStyle/>
          <a:p>
            <a:r>
              <a:rPr lang="en-US"/>
              <a:t>Osteoporosis </a:t>
            </a:r>
            <a:endParaRPr lang="en-US" dirty="0"/>
          </a:p>
        </p:txBody>
      </p:sp>
      <p:pic>
        <p:nvPicPr>
          <p:cNvPr id="4098" name="Picture 2" descr="Comparative view of normal bone, osteopenia, and osteoporosis [26]... |  Download Scientific Diagram">
            <a:extLst>
              <a:ext uri="{FF2B5EF4-FFF2-40B4-BE49-F238E27FC236}">
                <a16:creationId xmlns:a16="http://schemas.microsoft.com/office/drawing/2014/main" id="{BD6C61F7-9253-6E36-4C5F-93EBAEDF12C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97287" y="1862137"/>
            <a:ext cx="6556513" cy="3332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729833"/>
            <a:ext cx="3786809" cy="3970318"/>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A condition in which bones become </a:t>
            </a:r>
            <a:r>
              <a:rPr lang="en-US" sz="2800" b="1" dirty="0">
                <a:latin typeface="Browallia New" panose="020B0604020202020204" pitchFamily="34" charset="-34"/>
                <a:cs typeface="Browallia New" panose="020B0604020202020204" pitchFamily="34" charset="-34"/>
              </a:rPr>
              <a:t>weak and brittle.</a:t>
            </a:r>
          </a:p>
          <a:p>
            <a:pPr marL="457200" indent="-457200" algn="just">
              <a:buFont typeface="Arial" panose="020B0604020202020204" pitchFamily="34" charset="0"/>
              <a:buChar char="•"/>
            </a:pPr>
            <a:endParaRPr lang="en-US" sz="2800" dirty="0">
              <a:latin typeface="Browallia New" panose="020B0604020202020204" pitchFamily="34" charset="-34"/>
              <a:cs typeface="Browallia New" panose="020B0604020202020204" pitchFamily="34" charset="-34"/>
            </a:endParaRPr>
          </a:p>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The body constantly absorbs and replaces bone tissue. </a:t>
            </a:r>
          </a:p>
          <a:p>
            <a:pPr marL="457200" indent="-457200" algn="just">
              <a:buFont typeface="Arial" panose="020B0604020202020204" pitchFamily="34" charset="0"/>
              <a:buChar char="•"/>
            </a:pPr>
            <a:endParaRPr lang="en-US" sz="2800" dirty="0">
              <a:latin typeface="Browallia New" panose="020B0604020202020204" pitchFamily="34" charset="-34"/>
              <a:cs typeface="Browallia New" panose="020B0604020202020204" pitchFamily="34" charset="-34"/>
            </a:endParaRPr>
          </a:p>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With osteoporosis, </a:t>
            </a:r>
            <a:r>
              <a:rPr lang="en-US" sz="2800" b="1" dirty="0">
                <a:latin typeface="Browallia New" panose="020B0604020202020204" pitchFamily="34" charset="-34"/>
                <a:cs typeface="Browallia New" panose="020B0604020202020204" pitchFamily="34" charset="-34"/>
              </a:rPr>
              <a:t>new bone creation doesn't keep up </a:t>
            </a:r>
            <a:r>
              <a:rPr lang="en-US" sz="2800" dirty="0">
                <a:latin typeface="Browallia New" panose="020B0604020202020204" pitchFamily="34" charset="-34"/>
                <a:cs typeface="Browallia New" panose="020B0604020202020204" pitchFamily="34" charset="-34"/>
              </a:rPr>
              <a:t>with old bone removal.</a:t>
            </a:r>
          </a:p>
        </p:txBody>
      </p:sp>
    </p:spTree>
    <p:extLst>
      <p:ext uri="{BB962C8B-B14F-4D97-AF65-F5344CB8AC3E}">
        <p14:creationId xmlns:p14="http://schemas.microsoft.com/office/powerpoint/2010/main" val="1968735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AC59-341F-ED42-19F2-AA640A011214}"/>
              </a:ext>
            </a:extLst>
          </p:cNvPr>
          <p:cNvSpPr>
            <a:spLocks noGrp="1"/>
          </p:cNvSpPr>
          <p:nvPr>
            <p:ph type="title"/>
          </p:nvPr>
        </p:nvSpPr>
        <p:spPr/>
        <p:txBody>
          <a:bodyPr>
            <a:normAutofit fontScale="90000"/>
          </a:bodyPr>
          <a:lstStyle/>
          <a:p>
            <a:r>
              <a:rPr lang="en-IN" dirty="0"/>
              <a:t>Summary: </a:t>
            </a:r>
          </a:p>
        </p:txBody>
      </p:sp>
      <p:sp>
        <p:nvSpPr>
          <p:cNvPr id="3" name="Content Placeholder 2">
            <a:extLst>
              <a:ext uri="{FF2B5EF4-FFF2-40B4-BE49-F238E27FC236}">
                <a16:creationId xmlns:a16="http://schemas.microsoft.com/office/drawing/2014/main" id="{C3712DA9-8B67-EF45-5C60-78488393D017}"/>
              </a:ext>
            </a:extLst>
          </p:cNvPr>
          <p:cNvSpPr>
            <a:spLocks noGrp="1"/>
          </p:cNvSpPr>
          <p:nvPr>
            <p:ph idx="1"/>
          </p:nvPr>
        </p:nvSpPr>
        <p:spPr>
          <a:xfrm>
            <a:off x="838200" y="974460"/>
            <a:ext cx="10515600" cy="5452155"/>
          </a:xfrm>
        </p:spPr>
        <p:txBody>
          <a:bodyPr>
            <a:normAutofit lnSpcReduction="10000"/>
          </a:bodyPr>
          <a:lstStyle/>
          <a:p>
            <a:pPr algn="just"/>
            <a:r>
              <a:rPr lang="en-GB" b="1" dirty="0"/>
              <a:t>Cancer &amp; Bone: </a:t>
            </a:r>
            <a:r>
              <a:rPr lang="en-GB" dirty="0"/>
              <a:t>Serious bone problems if diagnosed with Breast, Prostate, or Other types of solid tumours (cancer) with bone metastases. </a:t>
            </a:r>
          </a:p>
          <a:p>
            <a:pPr algn="just"/>
            <a:r>
              <a:rPr lang="en-GB" dirty="0"/>
              <a:t> </a:t>
            </a:r>
            <a:r>
              <a:rPr lang="en-GB" b="1" dirty="0"/>
              <a:t>Solid Tumors: </a:t>
            </a:r>
            <a:r>
              <a:rPr lang="en-GB" dirty="0"/>
              <a:t>An abnormal mass of tissue that usually does not contain cysts or liquid areas</a:t>
            </a:r>
          </a:p>
          <a:p>
            <a:pPr algn="just"/>
            <a:r>
              <a:rPr lang="en-GB" b="1" dirty="0"/>
              <a:t>Multiple myeloma : </a:t>
            </a:r>
            <a:r>
              <a:rPr lang="en-GB" dirty="0"/>
              <a:t>A cancer that forms in a type of white blood cell called a plasma cell</a:t>
            </a:r>
          </a:p>
          <a:p>
            <a:pPr algn="just"/>
            <a:r>
              <a:rPr lang="en-GB" b="1" dirty="0"/>
              <a:t>Hypercalcemia of malignancy (HCM) : </a:t>
            </a:r>
            <a:r>
              <a:rPr lang="en-GB" dirty="0"/>
              <a:t>An abnormally high level of calcium in the blood common in advanced cancer</a:t>
            </a:r>
          </a:p>
          <a:p>
            <a:pPr algn="just"/>
            <a:r>
              <a:rPr lang="en-GB" b="1" dirty="0"/>
              <a:t>Giant Cell Tumor Of The Bone: </a:t>
            </a:r>
            <a:r>
              <a:rPr lang="en-GB" dirty="0"/>
              <a:t>A rare, aggressive non-cancerous tumor. </a:t>
            </a:r>
          </a:p>
          <a:p>
            <a:endParaRPr lang="en-IN" dirty="0"/>
          </a:p>
        </p:txBody>
      </p:sp>
    </p:spTree>
    <p:extLst>
      <p:ext uri="{BB962C8B-B14F-4D97-AF65-F5344CB8AC3E}">
        <p14:creationId xmlns:p14="http://schemas.microsoft.com/office/powerpoint/2010/main" val="1824721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5678-0D03-A2E9-EAB2-0A819768A42A}"/>
              </a:ext>
            </a:extLst>
          </p:cNvPr>
          <p:cNvSpPr>
            <a:spLocks noGrp="1"/>
          </p:cNvSpPr>
          <p:nvPr>
            <p:ph type="title"/>
          </p:nvPr>
        </p:nvSpPr>
        <p:spPr/>
        <p:txBody>
          <a:bodyPr>
            <a:normAutofit fontScale="90000"/>
          </a:bodyPr>
          <a:lstStyle/>
          <a:p>
            <a:r>
              <a:rPr lang="en-IN" dirty="0"/>
              <a:t>Bone Anatomy</a:t>
            </a:r>
          </a:p>
        </p:txBody>
      </p:sp>
      <p:pic>
        <p:nvPicPr>
          <p:cNvPr id="5" name="Picture 4">
            <a:extLst>
              <a:ext uri="{FF2B5EF4-FFF2-40B4-BE49-F238E27FC236}">
                <a16:creationId xmlns:a16="http://schemas.microsoft.com/office/drawing/2014/main" id="{3737F70D-8799-A430-D4F4-5B76E194C2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72817" y="2671569"/>
            <a:ext cx="5032513" cy="3403840"/>
          </a:xfrm>
          <a:prstGeom prst="rect">
            <a:avLst/>
          </a:prstGeom>
          <a:ln>
            <a:solidFill>
              <a:schemeClr val="bg1">
                <a:lumMod val="85000"/>
              </a:schemeClr>
            </a:solidFill>
          </a:ln>
        </p:spPr>
      </p:pic>
      <p:graphicFrame>
        <p:nvGraphicFramePr>
          <p:cNvPr id="8" name="Diagram 7">
            <a:extLst>
              <a:ext uri="{FF2B5EF4-FFF2-40B4-BE49-F238E27FC236}">
                <a16:creationId xmlns:a16="http://schemas.microsoft.com/office/drawing/2014/main" id="{971283F2-E53B-45E2-5CF1-F98AB1D08828}"/>
              </a:ext>
            </a:extLst>
          </p:cNvPr>
          <p:cNvGraphicFramePr/>
          <p:nvPr>
            <p:extLst>
              <p:ext uri="{D42A27DB-BD31-4B8C-83A1-F6EECF244321}">
                <p14:modId xmlns:p14="http://schemas.microsoft.com/office/powerpoint/2010/main" val="1576940551"/>
              </p:ext>
            </p:extLst>
          </p:nvPr>
        </p:nvGraphicFramePr>
        <p:xfrm>
          <a:off x="6576392" y="1555393"/>
          <a:ext cx="4777408" cy="4678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40611DA3-A5AD-F290-9BB0-70BD18442FE7}"/>
              </a:ext>
            </a:extLst>
          </p:cNvPr>
          <p:cNvSpPr txBox="1"/>
          <p:nvPr/>
        </p:nvSpPr>
        <p:spPr>
          <a:xfrm>
            <a:off x="6576392" y="1151625"/>
            <a:ext cx="4406347" cy="461665"/>
          </a:xfrm>
          <a:prstGeom prst="rect">
            <a:avLst/>
          </a:prstGeom>
          <a:noFill/>
        </p:spPr>
        <p:txBody>
          <a:bodyPr wrap="square">
            <a:spAutoFit/>
          </a:bodyPr>
          <a:lstStyle/>
          <a:p>
            <a:r>
              <a:rPr lang="en-GB" sz="2400" b="1" dirty="0">
                <a:latin typeface="Browallia New" panose="020B0604020202020204" pitchFamily="34" charset="-34"/>
                <a:cs typeface="Browallia New" panose="020B0604020202020204" pitchFamily="34" charset="-34"/>
              </a:rPr>
              <a:t>Bones are composed of two types of tissue:</a:t>
            </a:r>
          </a:p>
        </p:txBody>
      </p:sp>
      <p:pic>
        <p:nvPicPr>
          <p:cNvPr id="3" name="Picture 2">
            <a:extLst>
              <a:ext uri="{FF2B5EF4-FFF2-40B4-BE49-F238E27FC236}">
                <a16:creationId xmlns:a16="http://schemas.microsoft.com/office/drawing/2014/main" id="{4E57744D-8EBB-D27A-E8D3-1FE6740BE260}"/>
              </a:ext>
            </a:extLst>
          </p:cNvPr>
          <p:cNvPicPr>
            <a:picLocks noChangeAspect="1"/>
          </p:cNvPicPr>
          <p:nvPr/>
        </p:nvPicPr>
        <p:blipFill rotWithShape="1">
          <a:blip r:embed="rId8"/>
          <a:srcRect l="7563" t="13231" r="6363" b="43407"/>
          <a:stretch/>
        </p:blipFill>
        <p:spPr>
          <a:xfrm>
            <a:off x="1172817" y="1151625"/>
            <a:ext cx="5032513" cy="1431163"/>
          </a:xfrm>
          <a:prstGeom prst="rect">
            <a:avLst/>
          </a:prstGeom>
          <a:ln>
            <a:solidFill>
              <a:schemeClr val="bg1">
                <a:lumMod val="85000"/>
              </a:schemeClr>
            </a:solidFill>
          </a:ln>
        </p:spPr>
      </p:pic>
    </p:spTree>
    <p:extLst>
      <p:ext uri="{BB962C8B-B14F-4D97-AF65-F5344CB8AC3E}">
        <p14:creationId xmlns:p14="http://schemas.microsoft.com/office/powerpoint/2010/main" val="266799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3A18-2023-3393-DB0B-8A0EEAEAA7F0}"/>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6356002B-F6AA-2EBD-2D7E-84FDBA74C158}"/>
              </a:ext>
            </a:extLst>
          </p:cNvPr>
          <p:cNvSpPr>
            <a:spLocks noGrp="1"/>
          </p:cNvSpPr>
          <p:nvPr>
            <p:ph idx="1"/>
          </p:nvPr>
        </p:nvSpPr>
        <p:spPr>
          <a:xfrm>
            <a:off x="838200" y="1040720"/>
            <a:ext cx="10515600" cy="5231786"/>
          </a:xfrm>
        </p:spPr>
        <p:txBody>
          <a:bodyPr>
            <a:normAutofit lnSpcReduction="10000"/>
          </a:bodyPr>
          <a:lstStyle/>
          <a:p>
            <a:pPr algn="just">
              <a:buFont typeface="+mj-lt"/>
              <a:buAutoNum type="arabicParenR" startAt="6"/>
            </a:pPr>
            <a:r>
              <a:rPr lang="en-GB" b="1" dirty="0"/>
              <a:t>Bone Complications: </a:t>
            </a:r>
            <a:r>
              <a:rPr lang="en-GB" dirty="0"/>
              <a:t>Also known as skeletal-related events (SREs), are defined as Radiation To Bone, Pathologic Fracture, Surgery To Bone, Radiation To Bone, Spinal Cord Compression And Hypercalcemia Of Malignancy</a:t>
            </a:r>
          </a:p>
          <a:p>
            <a:pPr algn="just">
              <a:buFont typeface="+mj-lt"/>
              <a:buAutoNum type="arabicParenR" startAt="6"/>
            </a:pP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Bone complications are strongly associated with pain_</a:t>
            </a:r>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86% Patient with pain (Breast &amp; prostate CA)</a:t>
            </a:r>
          </a:p>
          <a:p>
            <a:pPr algn="just">
              <a:buFont typeface="+mj-lt"/>
              <a:buAutoNum type="arabicParenR" startAt="6"/>
            </a:pP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Multiple myeloma puts patients’ bones at risk for bone complications, which continues throughout the course of disease_</a:t>
            </a:r>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60% Experience Pathologic fracture </a:t>
            </a: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&amp;</a:t>
            </a:r>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 &gt;7X subsequent Fracture.</a:t>
            </a:r>
          </a:p>
          <a:p>
            <a:pPr algn="just">
              <a:buFont typeface="+mj-lt"/>
              <a:buAutoNum type="arabicParenR" startAt="6"/>
            </a:pPr>
            <a:endParaRPr lang="en-IN" dirty="0"/>
          </a:p>
        </p:txBody>
      </p:sp>
    </p:spTree>
    <p:extLst>
      <p:ext uri="{BB962C8B-B14F-4D97-AF65-F5344CB8AC3E}">
        <p14:creationId xmlns:p14="http://schemas.microsoft.com/office/powerpoint/2010/main" val="253080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83F6-12A4-D036-C46A-473F7044EE78}"/>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C20A2EEB-5823-D31A-1EE6-A52D1A5330EA}"/>
              </a:ext>
            </a:extLst>
          </p:cNvPr>
          <p:cNvSpPr>
            <a:spLocks noGrp="1"/>
          </p:cNvSpPr>
          <p:nvPr>
            <p:ph idx="1"/>
          </p:nvPr>
        </p:nvSpPr>
        <p:spPr>
          <a:xfrm>
            <a:off x="838200" y="1133848"/>
            <a:ext cx="10515600" cy="4999086"/>
          </a:xfrm>
        </p:spPr>
        <p:txBody>
          <a:bodyPr>
            <a:normAutofit lnSpcReduction="10000"/>
          </a:bodyPr>
          <a:lstStyle/>
          <a:p>
            <a:pPr algn="just">
              <a:buFont typeface="+mj-lt"/>
              <a:buAutoNum type="arabicParenR" startAt="9"/>
            </a:pPr>
            <a:r>
              <a:rPr lang="en-GB" dirty="0"/>
              <a:t>Only </a:t>
            </a:r>
            <a:r>
              <a:rPr lang="en-GB" b="1" dirty="0"/>
              <a:t>38% </a:t>
            </a:r>
            <a:r>
              <a:rPr lang="en-GB" dirty="0"/>
              <a:t>of patients receive a </a:t>
            </a:r>
            <a:r>
              <a:rPr lang="en-GB" b="1" dirty="0"/>
              <a:t>BTA by 3 Months </a:t>
            </a:r>
            <a:r>
              <a:rPr lang="en-GB" dirty="0"/>
              <a:t>after Diagnosis even after recommendation to use BTA for 2 years </a:t>
            </a:r>
          </a:p>
          <a:p>
            <a:pPr algn="just">
              <a:buAutoNum type="arabicParenR" startAt="9"/>
            </a:pPr>
            <a:r>
              <a:rPr lang="en-GB" dirty="0"/>
              <a:t>CRAB: Multiple Myeloma Diagnostic Feature</a:t>
            </a:r>
          </a:p>
          <a:p>
            <a:pPr algn="just">
              <a:buAutoNum type="arabicParenR" startAt="9"/>
            </a:pPr>
            <a:r>
              <a:rPr lang="en-GB" dirty="0"/>
              <a:t>9 out of 10 develops lytic bone lesion with Multiple Myeloma</a:t>
            </a:r>
          </a:p>
          <a:p>
            <a:pPr algn="just">
              <a:buAutoNum type="arabicParenR" startAt="9"/>
            </a:pPr>
            <a:r>
              <a:rPr lang="en-GB" dirty="0"/>
              <a:t>Treatment of Bone Complication is Costly </a:t>
            </a:r>
          </a:p>
          <a:p>
            <a:pPr>
              <a:buAutoNum type="arabicParenR" startAt="9"/>
            </a:pPr>
            <a:r>
              <a:rPr lang="en-GB" b="1" dirty="0"/>
              <a:t>Types Of prostate Cancer : </a:t>
            </a:r>
            <a:r>
              <a:rPr lang="en-GB" dirty="0"/>
              <a:t>mCSPC, HRPC, mCRPC &amp;  nmCRPC</a:t>
            </a:r>
          </a:p>
          <a:p>
            <a:pPr>
              <a:buAutoNum type="arabicParenR" startAt="9"/>
            </a:pPr>
            <a:r>
              <a:rPr lang="en-GB" b="1" dirty="0"/>
              <a:t>Osteoporosis: </a:t>
            </a:r>
            <a:r>
              <a:rPr lang="en-GB" dirty="0"/>
              <a:t>A condition in which bones become weak and brittle.</a:t>
            </a:r>
          </a:p>
          <a:p>
            <a:pPr>
              <a:buAutoNum type="arabicParenR" startAt="9"/>
            </a:pPr>
            <a:endParaRPr lang="en-GB" dirty="0"/>
          </a:p>
          <a:p>
            <a:pPr algn="just">
              <a:buAutoNum type="arabicParenR" startAt="9"/>
            </a:pPr>
            <a:endParaRPr lang="en-GB" dirty="0"/>
          </a:p>
          <a:p>
            <a:pPr algn="just">
              <a:buAutoNum type="arabicParenR" startAt="9"/>
            </a:pPr>
            <a:endParaRPr lang="en-GB" dirty="0"/>
          </a:p>
          <a:p>
            <a:pPr>
              <a:buAutoNum type="arabicParenR" startAt="9"/>
            </a:pPr>
            <a:endParaRPr lang="en-IN" dirty="0"/>
          </a:p>
        </p:txBody>
      </p:sp>
    </p:spTree>
    <p:extLst>
      <p:ext uri="{BB962C8B-B14F-4D97-AF65-F5344CB8AC3E}">
        <p14:creationId xmlns:p14="http://schemas.microsoft.com/office/powerpoint/2010/main" val="47506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lang="en-US" sz="5400" b="1" dirty="0">
                <a:solidFill>
                  <a:srgbClr val="FFFF00"/>
                </a:solidFill>
              </a:rPr>
              <a:t>Section 3: Treatment Option</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42</a:t>
            </a:fld>
            <a:endParaRPr lang="en-US"/>
          </a:p>
        </p:txBody>
      </p:sp>
    </p:spTree>
    <p:extLst>
      <p:ext uri="{BB962C8B-B14F-4D97-AF65-F5344CB8AC3E}">
        <p14:creationId xmlns:p14="http://schemas.microsoft.com/office/powerpoint/2010/main" val="881850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Practical Approach to Interpretation of Dual-Energy X-ray Absorptiometry ( DXA) for Assessment of Bone Density | SpringerLink">
            <a:extLst>
              <a:ext uri="{FF2B5EF4-FFF2-40B4-BE49-F238E27FC236}">
                <a16:creationId xmlns:a16="http://schemas.microsoft.com/office/drawing/2014/main" id="{3B40BBCC-010C-8404-C4DD-D502A6C7250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286"/>
          <a:stretch/>
        </p:blipFill>
        <p:spPr bwMode="auto">
          <a:xfrm>
            <a:off x="5279930" y="1339829"/>
            <a:ext cx="6092920" cy="45176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819150" y="276910"/>
            <a:ext cx="11531876" cy="707886"/>
          </a:xfrm>
          <a:prstGeom prst="rect">
            <a:avLst/>
          </a:prstGeom>
        </p:spPr>
        <p:txBody>
          <a:bodyPr wrap="square">
            <a:spAutoFit/>
          </a:bodyPr>
          <a:lstStyle/>
          <a:p>
            <a:r>
              <a:rPr lang="en-US" sz="4000" b="1" dirty="0">
                <a:latin typeface="Browallia New" panose="020B0604020202020204" pitchFamily="34" charset="-34"/>
                <a:cs typeface="Browallia New" panose="020B0604020202020204" pitchFamily="34" charset="-34"/>
              </a:rPr>
              <a:t>Osteoporosis Screening: </a:t>
            </a:r>
            <a:r>
              <a:rPr lang="en-US" sz="4000" dirty="0">
                <a:latin typeface="Browallia New" panose="020B0604020202020204" pitchFamily="34" charset="-34"/>
                <a:cs typeface="Browallia New" panose="020B0604020202020204" pitchFamily="34" charset="-34"/>
              </a:rPr>
              <a:t>DEXA Scan Dual-Energy X-ray Absorptiometry</a:t>
            </a:r>
          </a:p>
        </p:txBody>
      </p:sp>
      <p:sp>
        <p:nvSpPr>
          <p:cNvPr id="6" name="Rectangle 5"/>
          <p:cNvSpPr/>
          <p:nvPr/>
        </p:nvSpPr>
        <p:spPr>
          <a:xfrm>
            <a:off x="819150" y="1131133"/>
            <a:ext cx="4057650" cy="4909036"/>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A bone density scan which can detect thinning bones at an early stage.</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b="1" dirty="0">
                <a:solidFill>
                  <a:srgbClr val="FF0000"/>
                </a:solidFill>
                <a:latin typeface="Browallia New" panose="020B0604020202020204" pitchFamily="34" charset="-34"/>
                <a:cs typeface="Browallia New" panose="020B0604020202020204" pitchFamily="34" charset="-34"/>
              </a:rPr>
              <a:t>DEXA scores are reported as "T-scores" and "Z-scores.“</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Multiplying the T-score by 10% gives a rough estimate of how much bone density has been lost.</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Z-scores are not used to formally diagnose osteoporosis</a:t>
            </a:r>
          </a:p>
        </p:txBody>
      </p:sp>
      <p:sp>
        <p:nvSpPr>
          <p:cNvPr id="7" name="Rectangle 6"/>
          <p:cNvSpPr/>
          <p:nvPr/>
        </p:nvSpPr>
        <p:spPr>
          <a:xfrm>
            <a:off x="7760901" y="6444734"/>
            <a:ext cx="3584636" cy="276999"/>
          </a:xfrm>
          <a:prstGeom prst="rect">
            <a:avLst/>
          </a:prstGeom>
        </p:spPr>
        <p:txBody>
          <a:bodyPr wrap="none">
            <a:spAutoFit/>
          </a:bodyPr>
          <a:lstStyle/>
          <a:p>
            <a:pPr algn="r"/>
            <a:r>
              <a:rPr lang="en-US" sz="1200" dirty="0"/>
              <a:t>https://www.webmd.com/osteoporosis/features/tests</a:t>
            </a:r>
          </a:p>
        </p:txBody>
      </p:sp>
    </p:spTree>
    <p:extLst>
      <p:ext uri="{BB962C8B-B14F-4D97-AF65-F5344CB8AC3E}">
        <p14:creationId xmlns:p14="http://schemas.microsoft.com/office/powerpoint/2010/main" val="3743472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B2156-DE6B-C87D-B4D5-879A53736877}"/>
              </a:ext>
            </a:extLst>
          </p:cNvPr>
          <p:cNvSpPr>
            <a:spLocks noGrp="1"/>
          </p:cNvSpPr>
          <p:nvPr>
            <p:ph type="title"/>
          </p:nvPr>
        </p:nvSpPr>
        <p:spPr>
          <a:xfrm>
            <a:off x="0" y="7757"/>
            <a:ext cx="5014913" cy="6850243"/>
          </a:xfr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a:normAutofit fontScale="90000"/>
          </a:bodyPr>
          <a:lstStyle/>
          <a:p>
            <a:pPr algn="ctr"/>
            <a:br>
              <a:rPr lang="en-IN" u="sng" dirty="0">
                <a:solidFill>
                  <a:schemeClr val="bg1"/>
                </a:solidFill>
              </a:rPr>
            </a:br>
            <a:br>
              <a:rPr lang="en-IN" u="sng" dirty="0">
                <a:solidFill>
                  <a:schemeClr val="bg1"/>
                </a:solidFill>
              </a:rPr>
            </a:br>
            <a:br>
              <a:rPr lang="en-IN" u="sng" dirty="0">
                <a:solidFill>
                  <a:schemeClr val="bg1"/>
                </a:solidFill>
              </a:rPr>
            </a:br>
            <a:r>
              <a:rPr lang="en-IN" sz="4000" u="sng" dirty="0">
                <a:solidFill>
                  <a:schemeClr val="bg1"/>
                </a:solidFill>
              </a:rPr>
              <a:t>UNDERSTANDING T- SCORE</a:t>
            </a:r>
            <a:br>
              <a:rPr lang="en-IN" u="sng" dirty="0">
                <a:solidFill>
                  <a:schemeClr val="bg1"/>
                </a:solidFill>
              </a:rPr>
            </a:br>
            <a:br>
              <a:rPr lang="en-IN" sz="2000" dirty="0">
                <a:solidFill>
                  <a:schemeClr val="bg1"/>
                </a:solidFill>
              </a:rPr>
            </a:br>
            <a:r>
              <a:rPr lang="en-US" sz="3100" dirty="0">
                <a:solidFill>
                  <a:schemeClr val="bg1"/>
                </a:solidFill>
              </a:rPr>
              <a:t>The </a:t>
            </a:r>
            <a:r>
              <a:rPr lang="en-US" sz="3100" dirty="0">
                <a:solidFill>
                  <a:srgbClr val="FFFF00"/>
                </a:solidFill>
              </a:rPr>
              <a:t>T-score </a:t>
            </a:r>
            <a:r>
              <a:rPr lang="en-US" sz="3100" dirty="0">
                <a:solidFill>
                  <a:schemeClr val="bg1"/>
                </a:solidFill>
              </a:rPr>
              <a:t>is a comparison of a person's bone density with that of a healthy 30-year-old of the same sex.</a:t>
            </a:r>
            <a:br>
              <a:rPr lang="en-US" sz="3100" dirty="0">
                <a:solidFill>
                  <a:schemeClr val="bg1"/>
                </a:solidFill>
              </a:rPr>
            </a:br>
            <a:br>
              <a:rPr lang="en-US" sz="3100" dirty="0">
                <a:solidFill>
                  <a:schemeClr val="bg1"/>
                </a:solidFill>
              </a:rPr>
            </a:br>
            <a:r>
              <a:rPr lang="en-US" sz="3100" dirty="0">
                <a:solidFill>
                  <a:schemeClr val="bg1"/>
                </a:solidFill>
              </a:rPr>
              <a:t>The </a:t>
            </a:r>
            <a:r>
              <a:rPr lang="en-US" sz="3100" dirty="0">
                <a:solidFill>
                  <a:srgbClr val="FFFF00"/>
                </a:solidFill>
              </a:rPr>
              <a:t>Z-score</a:t>
            </a:r>
            <a:r>
              <a:rPr lang="en-US" sz="3100" dirty="0">
                <a:solidFill>
                  <a:schemeClr val="bg1"/>
                </a:solidFill>
              </a:rPr>
              <a:t> is a comparison of a person's bone density with that of an average person of the same age and sex</a:t>
            </a: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endParaRPr lang="en-IN" dirty="0">
              <a:solidFill>
                <a:schemeClr val="bg1"/>
              </a:solidFill>
            </a:endParaRPr>
          </a:p>
        </p:txBody>
      </p:sp>
      <p:grpSp>
        <p:nvGrpSpPr>
          <p:cNvPr id="3" name="Group 2"/>
          <p:cNvGrpSpPr/>
          <p:nvPr/>
        </p:nvGrpSpPr>
        <p:grpSpPr>
          <a:xfrm>
            <a:off x="5014913" y="0"/>
            <a:ext cx="7177087" cy="6858000"/>
            <a:chOff x="5530323" y="-14135"/>
            <a:chExt cx="6661677" cy="6257773"/>
          </a:xfrm>
        </p:grpSpPr>
        <p:pic>
          <p:nvPicPr>
            <p:cNvPr id="4" name="Picture 3">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867" b="50175"/>
            <a:stretch/>
          </p:blipFill>
          <p:spPr>
            <a:xfrm>
              <a:off x="5530324" y="0"/>
              <a:ext cx="3411060" cy="1925978"/>
            </a:xfrm>
            <a:prstGeom prst="roundRect">
              <a:avLst>
                <a:gd name="adj" fmla="val 0"/>
              </a:avLst>
            </a:prstGeom>
          </p:spPr>
        </p:pic>
        <p:pic>
          <p:nvPicPr>
            <p:cNvPr id="6" name="Picture 5">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50861" b="47709"/>
            <a:stretch/>
          </p:blipFill>
          <p:spPr>
            <a:xfrm>
              <a:off x="8941384" y="-14135"/>
              <a:ext cx="3250616" cy="1925978"/>
            </a:xfrm>
            <a:prstGeom prst="roundRect">
              <a:avLst>
                <a:gd name="adj" fmla="val 0"/>
              </a:avLst>
            </a:prstGeom>
          </p:spPr>
        </p:pic>
        <p:pic>
          <p:nvPicPr>
            <p:cNvPr id="7" name="Picture 6">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55813" b="28671"/>
            <a:stretch/>
          </p:blipFill>
          <p:spPr>
            <a:xfrm>
              <a:off x="5530324" y="1911843"/>
              <a:ext cx="6615113" cy="571501"/>
            </a:xfrm>
            <a:prstGeom prst="roundRect">
              <a:avLst>
                <a:gd name="adj" fmla="val 0"/>
              </a:avLst>
            </a:prstGeom>
          </p:spPr>
        </p:pic>
        <p:pic>
          <p:nvPicPr>
            <p:cNvPr id="8" name="Picture 7">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70430" r="55668"/>
            <a:stretch/>
          </p:blipFill>
          <p:spPr>
            <a:xfrm>
              <a:off x="9259411" y="2510169"/>
              <a:ext cx="2932589" cy="1089128"/>
            </a:xfrm>
            <a:prstGeom prst="roundRect">
              <a:avLst>
                <a:gd name="adj" fmla="val 0"/>
              </a:avLst>
            </a:prstGeom>
          </p:spPr>
        </p:pic>
        <p:pic>
          <p:nvPicPr>
            <p:cNvPr id="9" name="Picture 8">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5998" t="69395"/>
            <a:stretch/>
          </p:blipFill>
          <p:spPr>
            <a:xfrm>
              <a:off x="5530323" y="2483344"/>
              <a:ext cx="2910792" cy="1127228"/>
            </a:xfrm>
            <a:prstGeom prst="roundRect">
              <a:avLst>
                <a:gd name="adj" fmla="val 0"/>
              </a:avLst>
            </a:prstGeom>
          </p:spPr>
        </p:pic>
        <p:pic>
          <p:nvPicPr>
            <p:cNvPr id="5" name="Picture 4">
              <a:extLst>
                <a:ext uri="{FF2B5EF4-FFF2-40B4-BE49-F238E27FC236}">
                  <a16:creationId xmlns:a16="http://schemas.microsoft.com/office/drawing/2014/main" id="{9D1BDD81-7271-8FBB-CB3A-1DC69C795F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0323" y="3368602"/>
              <a:ext cx="6615113" cy="2875036"/>
            </a:xfrm>
            <a:prstGeom prst="rect">
              <a:avLst/>
            </a:prstGeom>
          </p:spPr>
        </p:pic>
      </p:grpSp>
      <p:sp>
        <p:nvSpPr>
          <p:cNvPr id="11" name="Rounded Rectangle 10"/>
          <p:cNvSpPr/>
          <p:nvPr/>
        </p:nvSpPr>
        <p:spPr>
          <a:xfrm>
            <a:off x="5143501" y="5443540"/>
            <a:ext cx="1843088" cy="1347071"/>
          </a:xfrm>
          <a:prstGeom prst="roundRect">
            <a:avLst>
              <a:gd name="adj" fmla="val 27884"/>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srcRect l="2385" t="4644" r="6423" b="11685"/>
          <a:stretch/>
        </p:blipFill>
        <p:spPr>
          <a:xfrm>
            <a:off x="84111" y="4244215"/>
            <a:ext cx="4846692" cy="2398650"/>
          </a:xfrm>
          <a:prstGeom prst="rect">
            <a:avLst/>
          </a:prstGeom>
        </p:spPr>
      </p:pic>
      <p:sp>
        <p:nvSpPr>
          <p:cNvPr id="13" name="Rounded Rectangle 12"/>
          <p:cNvSpPr/>
          <p:nvPr/>
        </p:nvSpPr>
        <p:spPr>
          <a:xfrm>
            <a:off x="8806839" y="140037"/>
            <a:ext cx="3218042" cy="1861620"/>
          </a:xfrm>
          <a:prstGeom prst="roundRect">
            <a:avLst>
              <a:gd name="adj" fmla="val 19232"/>
            </a:avLst>
          </a:prstGeom>
          <a:noFill/>
          <a:ln>
            <a:solidFill>
              <a:schemeClr val="bg1"/>
            </a:solidFill>
          </a:ln>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AD8C1F-1ECC-6C93-AE04-653F576A16A4}"/>
              </a:ext>
            </a:extLst>
          </p:cNvPr>
          <p:cNvSpPr/>
          <p:nvPr/>
        </p:nvSpPr>
        <p:spPr>
          <a:xfrm>
            <a:off x="5433391" y="2199861"/>
            <a:ext cx="6228522"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9325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C3CD-735A-0E59-009F-EF9736A9204C}"/>
              </a:ext>
            </a:extLst>
          </p:cNvPr>
          <p:cNvSpPr>
            <a:spLocks noGrp="1"/>
          </p:cNvSpPr>
          <p:nvPr>
            <p:ph type="title"/>
          </p:nvPr>
        </p:nvSpPr>
        <p:spPr>
          <a:xfrm>
            <a:off x="838200" y="118473"/>
            <a:ext cx="10515599" cy="932688"/>
          </a:xfrm>
        </p:spPr>
        <p:txBody>
          <a:bodyPr vert="horz" lIns="91440" tIns="45720" rIns="91440" bIns="45720" rtlCol="0" anchor="b">
            <a:normAutofit/>
          </a:bodyPr>
          <a:lstStyle/>
          <a:p>
            <a:r>
              <a:rPr lang="en-US" kern="1200" dirty="0">
                <a:solidFill>
                  <a:schemeClr val="tx1"/>
                </a:solidFill>
              </a:rPr>
              <a:t>Treatment of Osteoporosis</a:t>
            </a:r>
          </a:p>
        </p:txBody>
      </p:sp>
      <p:pic>
        <p:nvPicPr>
          <p:cNvPr id="5" name="Picture 4" descr="Graphical user interface, table&#10;&#10;Description automatically generated with medium confidence">
            <a:extLst>
              <a:ext uri="{FF2B5EF4-FFF2-40B4-BE49-F238E27FC236}">
                <a16:creationId xmlns:a16="http://schemas.microsoft.com/office/drawing/2014/main" id="{35181C9A-DED2-3858-639D-E0E511F1181E}"/>
              </a:ext>
            </a:extLst>
          </p:cNvPr>
          <p:cNvPicPr>
            <a:picLocks noChangeAspect="1"/>
          </p:cNvPicPr>
          <p:nvPr/>
        </p:nvPicPr>
        <p:blipFill>
          <a:blip r:embed="rId2"/>
          <a:stretch>
            <a:fillRect/>
          </a:stretch>
        </p:blipFill>
        <p:spPr>
          <a:xfrm>
            <a:off x="867461" y="1371600"/>
            <a:ext cx="10457076" cy="4557713"/>
          </a:xfrm>
          <a:prstGeom prst="rect">
            <a:avLst/>
          </a:prstGeom>
          <a:ln>
            <a:solidFill>
              <a:schemeClr val="bg1">
                <a:lumMod val="75000"/>
              </a:schemeClr>
            </a:solidFill>
          </a:ln>
        </p:spPr>
      </p:pic>
      <p:sp>
        <p:nvSpPr>
          <p:cNvPr id="3" name="Rectangle 2"/>
          <p:cNvSpPr/>
          <p:nvPr/>
        </p:nvSpPr>
        <p:spPr>
          <a:xfrm>
            <a:off x="838200" y="3228975"/>
            <a:ext cx="10486337" cy="357187"/>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935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079B1-8815-2FC8-4156-08644BC95F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978"/>
          <a:stretch/>
        </p:blipFill>
        <p:spPr>
          <a:xfrm>
            <a:off x="1413345" y="1154229"/>
            <a:ext cx="9365308" cy="5065324"/>
          </a:xfrm>
          <a:prstGeom prst="rect">
            <a:avLst/>
          </a:prstGeom>
        </p:spPr>
      </p:pic>
      <p:sp>
        <p:nvSpPr>
          <p:cNvPr id="3" name="Title 1">
            <a:extLst>
              <a:ext uri="{FF2B5EF4-FFF2-40B4-BE49-F238E27FC236}">
                <a16:creationId xmlns:a16="http://schemas.microsoft.com/office/drawing/2014/main" id="{C4CA0221-7E21-45F5-7F5B-A6E59D8DD5A6}"/>
              </a:ext>
            </a:extLst>
          </p:cNvPr>
          <p:cNvSpPr txBox="1">
            <a:spLocks/>
          </p:cNvSpPr>
          <p:nvPr/>
        </p:nvSpPr>
        <p:spPr>
          <a:xfrm>
            <a:off x="838200" y="118473"/>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002060"/>
                </a:solidFill>
                <a:latin typeface="Browallia New" panose="020B0604020202020204" pitchFamily="34" charset="-34"/>
                <a:ea typeface="+mj-ea"/>
                <a:cs typeface="Browallia New" panose="020B0604020202020204" pitchFamily="34" charset="-34"/>
              </a:defRPr>
            </a:lvl1pPr>
          </a:lstStyle>
          <a:p>
            <a:r>
              <a:rPr lang="en-US" dirty="0">
                <a:solidFill>
                  <a:schemeClr val="tx1"/>
                </a:solidFill>
              </a:rPr>
              <a:t>Difference Between Anabolic Vs Antiresorptive Agents</a:t>
            </a:r>
          </a:p>
        </p:txBody>
      </p:sp>
      <p:sp>
        <p:nvSpPr>
          <p:cNvPr id="5" name="Rectangle 4"/>
          <p:cNvSpPr/>
          <p:nvPr/>
        </p:nvSpPr>
        <p:spPr>
          <a:xfrm>
            <a:off x="6858000" y="1197093"/>
            <a:ext cx="3833337" cy="4962256"/>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38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06420A5-D67B-78A1-0B50-27FAC353FA75}"/>
              </a:ext>
            </a:extLst>
          </p:cNvPr>
          <p:cNvGraphicFramePr>
            <a:graphicFrameLocks noGrp="1"/>
          </p:cNvGraphicFramePr>
          <p:nvPr>
            <p:ph idx="1"/>
          </p:nvPr>
        </p:nvGraphicFramePr>
        <p:xfrm>
          <a:off x="5303520" y="1195754"/>
          <a:ext cx="5880295" cy="4994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F617BD5-6E70-5066-C88F-D4E4E3CE9D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6222" y="1195752"/>
            <a:ext cx="3935079" cy="4994735"/>
          </a:xfrm>
          <a:prstGeom prst="rect">
            <a:avLst/>
          </a:prstGeom>
        </p:spPr>
      </p:pic>
      <p:sp>
        <p:nvSpPr>
          <p:cNvPr id="14" name="Title 1">
            <a:extLst>
              <a:ext uri="{FF2B5EF4-FFF2-40B4-BE49-F238E27FC236}">
                <a16:creationId xmlns:a16="http://schemas.microsoft.com/office/drawing/2014/main" id="{22F540E3-4CBA-F5D9-B398-FA27586640D8}"/>
              </a:ext>
            </a:extLst>
          </p:cNvPr>
          <p:cNvSpPr>
            <a:spLocks noGrp="1"/>
          </p:cNvSpPr>
          <p:nvPr>
            <p:ph type="title"/>
          </p:nvPr>
        </p:nvSpPr>
        <p:spPr>
          <a:xfrm>
            <a:off x="838200" y="118473"/>
            <a:ext cx="10515599" cy="932688"/>
          </a:xfrm>
        </p:spPr>
        <p:txBody>
          <a:bodyPr vert="horz" lIns="91440" tIns="45720" rIns="91440" bIns="45720" rtlCol="0" anchor="b">
            <a:normAutofit/>
          </a:bodyPr>
          <a:lstStyle/>
          <a:p>
            <a:r>
              <a:rPr lang="en-US" kern="1200" dirty="0">
                <a:solidFill>
                  <a:schemeClr val="tx1"/>
                </a:solidFill>
              </a:rPr>
              <a:t>Medication for osteoporosis</a:t>
            </a:r>
          </a:p>
        </p:txBody>
      </p:sp>
    </p:spTree>
    <p:extLst>
      <p:ext uri="{BB962C8B-B14F-4D97-AF65-F5344CB8AC3E}">
        <p14:creationId xmlns:p14="http://schemas.microsoft.com/office/powerpoint/2010/main" val="415464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Monoclonal Antibodies</a:t>
            </a:r>
          </a:p>
        </p:txBody>
      </p:sp>
      <p:sp>
        <p:nvSpPr>
          <p:cNvPr id="3" name="Content Placeholder 2"/>
          <p:cNvSpPr>
            <a:spLocks noGrp="1"/>
          </p:cNvSpPr>
          <p:nvPr>
            <p:ph idx="1"/>
          </p:nvPr>
        </p:nvSpPr>
        <p:spPr>
          <a:xfrm>
            <a:off x="838200" y="876672"/>
            <a:ext cx="5448300" cy="5581277"/>
          </a:xfrm>
        </p:spPr>
        <p:txBody>
          <a:bodyPr>
            <a:normAutofit/>
          </a:bodyPr>
          <a:lstStyle/>
          <a:p>
            <a:pPr algn="just"/>
            <a:r>
              <a:rPr lang="en-US" dirty="0"/>
              <a:t>Monoclonal antibodies (also called moAbs or mAbs) are proteins made in laboratories that act like proteins called antibodies in our bodies. </a:t>
            </a:r>
          </a:p>
          <a:p>
            <a:pPr algn="just"/>
            <a:r>
              <a:rPr lang="en-US" dirty="0"/>
              <a:t>Antibodies are parts of your immune system. </a:t>
            </a:r>
          </a:p>
          <a:p>
            <a:pPr algn="just"/>
            <a:r>
              <a:rPr lang="en-US" dirty="0"/>
              <a:t>They seek out the antigens (foreign materials) and stick to them in order to destroy them. </a:t>
            </a:r>
          </a:p>
        </p:txBody>
      </p:sp>
      <p:pic>
        <p:nvPicPr>
          <p:cNvPr id="4" name="Picture 3"/>
          <p:cNvPicPr>
            <a:picLocks noChangeAspect="1"/>
          </p:cNvPicPr>
          <p:nvPr/>
        </p:nvPicPr>
        <p:blipFill>
          <a:blip r:embed="rId2"/>
          <a:stretch>
            <a:fillRect/>
          </a:stretch>
        </p:blipFill>
        <p:spPr>
          <a:xfrm>
            <a:off x="6453356" y="1291884"/>
            <a:ext cx="4900444" cy="2457450"/>
          </a:xfrm>
          <a:prstGeom prst="rect">
            <a:avLst/>
          </a:prstGeom>
        </p:spPr>
      </p:pic>
    </p:spTree>
    <p:extLst>
      <p:ext uri="{BB962C8B-B14F-4D97-AF65-F5344CB8AC3E}">
        <p14:creationId xmlns:p14="http://schemas.microsoft.com/office/powerpoint/2010/main" val="1136867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15150" y="1188429"/>
            <a:ext cx="4438649" cy="494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Monoclonal Antibodies</a:t>
            </a:r>
          </a:p>
        </p:txBody>
      </p:sp>
      <p:sp>
        <p:nvSpPr>
          <p:cNvPr id="3" name="Content Placeholder 2"/>
          <p:cNvSpPr>
            <a:spLocks noGrp="1"/>
          </p:cNvSpPr>
          <p:nvPr>
            <p:ph idx="1"/>
          </p:nvPr>
        </p:nvSpPr>
        <p:spPr>
          <a:xfrm>
            <a:off x="838201" y="1133848"/>
            <a:ext cx="5946912" cy="5205896"/>
          </a:xfrm>
        </p:spPr>
        <p:txBody>
          <a:bodyPr>
            <a:normAutofit/>
          </a:bodyPr>
          <a:lstStyle/>
          <a:p>
            <a:pPr algn="just">
              <a:buFont typeface="+mj-lt"/>
              <a:buAutoNum type="arabicParenR" startAt="4"/>
            </a:pPr>
            <a:r>
              <a:rPr lang="en-US" dirty="0"/>
              <a:t>Laboratory-made monoclonal antibodies help stimulate your own immune system.</a:t>
            </a:r>
          </a:p>
          <a:p>
            <a:pPr algn="just">
              <a:buFont typeface="+mj-lt"/>
              <a:buAutoNum type="arabicParenR" startAt="4"/>
            </a:pPr>
            <a:r>
              <a:rPr lang="en-US" dirty="0"/>
              <a:t>The word “monoclonal” refers to the fact that the antibodies created in the laboratory are clones. </a:t>
            </a:r>
          </a:p>
          <a:p>
            <a:pPr algn="just">
              <a:buFont typeface="+mj-lt"/>
              <a:buAutoNum type="arabicParenR" startAt="4"/>
            </a:pPr>
            <a:r>
              <a:rPr lang="en-US" dirty="0"/>
              <a:t>They are exact copies of one antibody. </a:t>
            </a:r>
          </a:p>
          <a:p>
            <a:pPr algn="just">
              <a:buFont typeface="+mj-lt"/>
              <a:buAutoNum type="arabicParenR" startAt="4"/>
            </a:pPr>
            <a:r>
              <a:rPr lang="en-GB" b="1" dirty="0"/>
              <a:t>Denosumab is a fully human monoclonal antibody </a:t>
            </a:r>
            <a:endParaRPr lang="en-US" b="1" dirty="0"/>
          </a:p>
          <a:p>
            <a:pPr algn="just">
              <a:buFont typeface="+mj-lt"/>
              <a:buAutoNum type="arabicParenR" startAt="4"/>
            </a:pPr>
            <a:endParaRPr lang="en-US" dirty="0"/>
          </a:p>
        </p:txBody>
      </p:sp>
      <p:sp>
        <p:nvSpPr>
          <p:cNvPr id="4" name="Rectangle 3"/>
          <p:cNvSpPr/>
          <p:nvPr/>
        </p:nvSpPr>
        <p:spPr>
          <a:xfrm>
            <a:off x="7706197" y="3264058"/>
            <a:ext cx="2942280" cy="369332"/>
          </a:xfrm>
          <a:prstGeom prst="rect">
            <a:avLst/>
          </a:prstGeom>
        </p:spPr>
        <p:txBody>
          <a:bodyPr wrap="none">
            <a:spAutoFit/>
          </a:bodyPr>
          <a:lstStyle/>
          <a:p>
            <a:r>
              <a:rPr lang="en-US" dirty="0">
                <a:solidFill>
                  <a:schemeClr val="bg1"/>
                </a:solidFill>
              </a:rPr>
              <a:t>https://youtu.be/dxnjAc-rqz8</a:t>
            </a:r>
          </a:p>
        </p:txBody>
      </p:sp>
    </p:spTree>
    <p:extLst>
      <p:ext uri="{BB962C8B-B14F-4D97-AF65-F5344CB8AC3E}">
        <p14:creationId xmlns:p14="http://schemas.microsoft.com/office/powerpoint/2010/main" val="336764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AB1D-2D90-2971-2566-BAE62CD4621C}"/>
              </a:ext>
            </a:extLst>
          </p:cNvPr>
          <p:cNvSpPr>
            <a:spLocks noGrp="1"/>
          </p:cNvSpPr>
          <p:nvPr>
            <p:ph type="title"/>
          </p:nvPr>
        </p:nvSpPr>
        <p:spPr/>
        <p:txBody>
          <a:bodyPr>
            <a:normAutofit fontScale="90000"/>
          </a:bodyPr>
          <a:lstStyle/>
          <a:p>
            <a:r>
              <a:rPr lang="en-IN" dirty="0"/>
              <a:t>Function of Bones</a:t>
            </a:r>
          </a:p>
        </p:txBody>
      </p:sp>
      <p:graphicFrame>
        <p:nvGraphicFramePr>
          <p:cNvPr id="4" name="Table 3">
            <a:extLst>
              <a:ext uri="{FF2B5EF4-FFF2-40B4-BE49-F238E27FC236}">
                <a16:creationId xmlns:a16="http://schemas.microsoft.com/office/drawing/2014/main" id="{0F7DE419-E878-9DFA-94ED-1E8707A62DF7}"/>
              </a:ext>
            </a:extLst>
          </p:cNvPr>
          <p:cNvGraphicFramePr>
            <a:graphicFrameLocks noGrp="1"/>
          </p:cNvGraphicFramePr>
          <p:nvPr>
            <p:extLst>
              <p:ext uri="{D42A27DB-BD31-4B8C-83A1-F6EECF244321}">
                <p14:modId xmlns:p14="http://schemas.microsoft.com/office/powerpoint/2010/main" val="2303254858"/>
              </p:ext>
            </p:extLst>
          </p:nvPr>
        </p:nvGraphicFramePr>
        <p:xfrm>
          <a:off x="838200" y="1153551"/>
          <a:ext cx="10515600" cy="5058137"/>
        </p:xfrm>
        <a:graphic>
          <a:graphicData uri="http://schemas.openxmlformats.org/drawingml/2006/table">
            <a:tbl>
              <a:tblPr/>
              <a:tblGrid>
                <a:gridCol w="2312963">
                  <a:extLst>
                    <a:ext uri="{9D8B030D-6E8A-4147-A177-3AD203B41FA5}">
                      <a16:colId xmlns:a16="http://schemas.microsoft.com/office/drawing/2014/main" val="2952910335"/>
                    </a:ext>
                  </a:extLst>
                </a:gridCol>
                <a:gridCol w="8202637">
                  <a:extLst>
                    <a:ext uri="{9D8B030D-6E8A-4147-A177-3AD203B41FA5}">
                      <a16:colId xmlns:a16="http://schemas.microsoft.com/office/drawing/2014/main" val="4052801438"/>
                    </a:ext>
                  </a:extLst>
                </a:gridCol>
              </a:tblGrid>
              <a:tr h="383098">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S</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upport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a:solidFill>
                            <a:srgbClr val="303545"/>
                          </a:solidFill>
                          <a:effectLst/>
                          <a:latin typeface="Browallia New" panose="020B0604020202020204" pitchFamily="34" charset="-34"/>
                          <a:cs typeface="Browallia New" panose="020B0604020202020204" pitchFamily="34" charset="-34"/>
                        </a:rPr>
                        <a:t>Bones provide a framework that supports the body and cradles its soft organs.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3743625"/>
                  </a:ext>
                </a:extLst>
              </a:tr>
              <a:tr h="758610">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P</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rotection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a:solidFill>
                            <a:srgbClr val="303545"/>
                          </a:solidFill>
                          <a:effectLst/>
                          <a:latin typeface="Browallia New" panose="020B0604020202020204" pitchFamily="34" charset="-34"/>
                          <a:cs typeface="Browallia New" panose="020B0604020202020204" pitchFamily="34" charset="-34"/>
                        </a:rPr>
                        <a:t>The fused bones of the skill protect the brain. The vertebrae surround the spinal cord, and the rib cage protects the vital organs of the thorax.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236020"/>
                  </a:ext>
                </a:extLst>
              </a:tr>
              <a:tr h="699965">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A</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nchorage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Skeletal muscles, which attach to the bones by tendons, use bones as levers to move the body and its parts.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472912"/>
                  </a:ext>
                </a:extLst>
              </a:tr>
              <a:tr h="926871">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B</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lood Cell 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Most blood cell formation, or haematopoiesis, occurs in the red marrow cavities of certain bones.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94636"/>
                  </a:ext>
                </a:extLst>
              </a:tr>
              <a:tr h="1045450">
                <a:tc>
                  <a:txBody>
                    <a:bodyPr/>
                    <a:lstStyle/>
                    <a:p>
                      <a:pPr algn="ctr" fontAlgn="ctr"/>
                      <a:r>
                        <a:rPr lang="en-GB" sz="2400" b="1" i="0" u="none" strike="noStrike" dirty="0">
                          <a:solidFill>
                            <a:srgbClr val="303545"/>
                          </a:solidFill>
                          <a:effectLst/>
                          <a:latin typeface="Browallia New" panose="020B0604020202020204" pitchFamily="34" charset="-34"/>
                          <a:cs typeface="Browallia New" panose="020B0604020202020204" pitchFamily="34" charset="-34"/>
                        </a:rPr>
                        <a:t>A</a:t>
                      </a:r>
                      <a:r>
                        <a:rPr lang="en-GB" sz="2400" b="0" i="0" u="none" strike="noStrike" dirty="0">
                          <a:solidFill>
                            <a:srgbClr val="303545"/>
                          </a:solidFill>
                          <a:effectLst/>
                          <a:latin typeface="Browallia New" panose="020B0604020202020204" pitchFamily="34" charset="-34"/>
                          <a:cs typeface="Browallia New" panose="020B0604020202020204" pitchFamily="34" charset="-34"/>
                        </a:rPr>
                        <a:t>llows Mineral and Growth factor storage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Bone is a reservoir for minerals, most importantly calcium and phosphate. Stored minerals are released into the bloodstream in their ionic form as needed for distribution to all parts of the body.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975653"/>
                  </a:ext>
                </a:extLst>
              </a:tr>
              <a:tr h="383098">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T</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riglyceride (Fat) storage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Fat, a source of energy for the body, is stored in bone cavities.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166378"/>
                  </a:ext>
                </a:extLst>
              </a:tr>
              <a:tr h="758610">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H</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ormone production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Bones produce osteocalcin, a hormone that helps to regulate insulin secretion, glucose homeostasis, and energy expenditure.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3327105"/>
                  </a:ext>
                </a:extLst>
              </a:tr>
            </a:tbl>
          </a:graphicData>
        </a:graphic>
      </p:graphicFrame>
      <p:sp>
        <p:nvSpPr>
          <p:cNvPr id="6" name="TextBox 5">
            <a:extLst>
              <a:ext uri="{FF2B5EF4-FFF2-40B4-BE49-F238E27FC236}">
                <a16:creationId xmlns:a16="http://schemas.microsoft.com/office/drawing/2014/main" id="{EBCD0CBB-B3A8-B2C6-4127-4F4FF4545FFE}"/>
              </a:ext>
            </a:extLst>
          </p:cNvPr>
          <p:cNvSpPr txBox="1"/>
          <p:nvPr/>
        </p:nvSpPr>
        <p:spPr>
          <a:xfrm>
            <a:off x="5255456" y="6402070"/>
            <a:ext cx="6098344" cy="276999"/>
          </a:xfrm>
          <a:prstGeom prst="rect">
            <a:avLst/>
          </a:prstGeom>
          <a:noFill/>
        </p:spPr>
        <p:txBody>
          <a:bodyPr wrap="square">
            <a:spAutoFit/>
          </a:bodyPr>
          <a:lstStyle/>
          <a:p>
            <a:pPr algn="r"/>
            <a:r>
              <a:rPr lang="en-IN" sz="1200" dirty="0"/>
              <a:t>https://quizlet.com/148364378/seven-important-functions-of-bones-flash-cards/</a:t>
            </a:r>
          </a:p>
        </p:txBody>
      </p:sp>
    </p:spTree>
    <p:extLst>
      <p:ext uri="{BB962C8B-B14F-4D97-AF65-F5344CB8AC3E}">
        <p14:creationId xmlns:p14="http://schemas.microsoft.com/office/powerpoint/2010/main" val="3479188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655D-2166-14CD-58C6-EE6AD3B7509A}"/>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B21363C-B942-C569-3594-C52BFA39C2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B932F81-8A31-427A-5864-09526876D49D}"/>
              </a:ext>
            </a:extLst>
          </p:cNvPr>
          <p:cNvPicPr>
            <a:picLocks noChangeAspect="1"/>
          </p:cNvPicPr>
          <p:nvPr/>
        </p:nvPicPr>
        <p:blipFill>
          <a:blip r:embed="rId2"/>
          <a:stretch>
            <a:fillRect/>
          </a:stretch>
        </p:blipFill>
        <p:spPr>
          <a:xfrm>
            <a:off x="364434" y="0"/>
            <a:ext cx="11277601" cy="6858000"/>
          </a:xfrm>
          <a:prstGeom prst="rect">
            <a:avLst/>
          </a:prstGeom>
        </p:spPr>
      </p:pic>
      <p:sp>
        <p:nvSpPr>
          <p:cNvPr id="5" name="TextBox 4">
            <a:extLst>
              <a:ext uri="{FF2B5EF4-FFF2-40B4-BE49-F238E27FC236}">
                <a16:creationId xmlns:a16="http://schemas.microsoft.com/office/drawing/2014/main" id="{69F5CD12-1567-2490-16CE-CCB4647D4724}"/>
              </a:ext>
            </a:extLst>
          </p:cNvPr>
          <p:cNvSpPr txBox="1"/>
          <p:nvPr/>
        </p:nvSpPr>
        <p:spPr>
          <a:xfrm>
            <a:off x="9808265" y="969639"/>
            <a:ext cx="1590261" cy="369332"/>
          </a:xfrm>
          <a:prstGeom prst="rect">
            <a:avLst/>
          </a:prstGeom>
          <a:noFill/>
        </p:spPr>
        <p:txBody>
          <a:bodyPr wrap="square" rtlCol="0">
            <a:spAutoFit/>
          </a:bodyPr>
          <a:lstStyle/>
          <a:p>
            <a:r>
              <a:rPr lang="en-IN" b="1" dirty="0"/>
              <a:t>DENSOUMAB</a:t>
            </a:r>
          </a:p>
        </p:txBody>
      </p:sp>
    </p:spTree>
    <p:extLst>
      <p:ext uri="{BB962C8B-B14F-4D97-AF65-F5344CB8AC3E}">
        <p14:creationId xmlns:p14="http://schemas.microsoft.com/office/powerpoint/2010/main" val="529194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lang="en-US" sz="5400" b="1" dirty="0">
                <a:solidFill>
                  <a:srgbClr val="FFFF00"/>
                </a:solidFill>
              </a:rPr>
              <a:t>Section 4: Prescription Information </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51</a:t>
            </a:fld>
            <a:endParaRPr lang="en-US"/>
          </a:p>
        </p:txBody>
      </p:sp>
    </p:spTree>
    <p:extLst>
      <p:ext uri="{BB962C8B-B14F-4D97-AF65-F5344CB8AC3E}">
        <p14:creationId xmlns:p14="http://schemas.microsoft.com/office/powerpoint/2010/main" val="397497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1E7E-B92B-8E57-B117-3B715186AA86}"/>
              </a:ext>
            </a:extLst>
          </p:cNvPr>
          <p:cNvSpPr>
            <a:spLocks noGrp="1"/>
          </p:cNvSpPr>
          <p:nvPr>
            <p:ph type="title"/>
          </p:nvPr>
        </p:nvSpPr>
        <p:spPr/>
        <p:txBody>
          <a:bodyPr>
            <a:normAutofit fontScale="90000"/>
          </a:bodyPr>
          <a:lstStyle/>
          <a:p>
            <a:r>
              <a:rPr lang="en-IN" dirty="0"/>
              <a:t>Key Facts</a:t>
            </a:r>
          </a:p>
        </p:txBody>
      </p:sp>
      <p:sp>
        <p:nvSpPr>
          <p:cNvPr id="4" name="Rectangle: Rounded Corners 3">
            <a:extLst>
              <a:ext uri="{FF2B5EF4-FFF2-40B4-BE49-F238E27FC236}">
                <a16:creationId xmlns:a16="http://schemas.microsoft.com/office/drawing/2014/main" id="{435AAF17-5386-B143-9190-D00DA8FEA58B}"/>
              </a:ext>
            </a:extLst>
          </p:cNvPr>
          <p:cNvSpPr/>
          <p:nvPr/>
        </p:nvSpPr>
        <p:spPr>
          <a:xfrm>
            <a:off x="838200" y="2277788"/>
            <a:ext cx="1776417"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Browallia New" panose="020B0604020202020204" pitchFamily="34" charset="-34"/>
                <a:cs typeface="Browallia New" panose="020B0604020202020204" pitchFamily="34" charset="-34"/>
              </a:rPr>
              <a:t>MAB: </a:t>
            </a:r>
          </a:p>
          <a:p>
            <a:pPr algn="ctr"/>
            <a:r>
              <a:rPr lang="en-IN" sz="2400" dirty="0">
                <a:latin typeface="Browallia New" panose="020B0604020202020204" pitchFamily="34" charset="-34"/>
                <a:cs typeface="Browallia New" panose="020B0604020202020204" pitchFamily="34" charset="-34"/>
              </a:rPr>
              <a:t>1</a:t>
            </a:r>
            <a:r>
              <a:rPr lang="en-IN" sz="2400" baseline="30000" dirty="0">
                <a:latin typeface="Browallia New" panose="020B0604020202020204" pitchFamily="34" charset="-34"/>
                <a:cs typeface="Browallia New" panose="020B0604020202020204" pitchFamily="34" charset="-34"/>
              </a:rPr>
              <a:t>st</a:t>
            </a:r>
            <a:r>
              <a:rPr lang="en-IN" sz="2400" dirty="0">
                <a:latin typeface="Browallia New" panose="020B0604020202020204" pitchFamily="34" charset="-34"/>
                <a:cs typeface="Browallia New" panose="020B0604020202020204" pitchFamily="34" charset="-34"/>
              </a:rPr>
              <a:t>  MAB Approved for treatment of Osteoporosis</a:t>
            </a:r>
          </a:p>
        </p:txBody>
      </p:sp>
      <p:sp>
        <p:nvSpPr>
          <p:cNvPr id="6" name="Rectangle: Rounded Corners 5">
            <a:extLst>
              <a:ext uri="{FF2B5EF4-FFF2-40B4-BE49-F238E27FC236}">
                <a16:creationId xmlns:a16="http://schemas.microsoft.com/office/drawing/2014/main" id="{EC1CFA15-6F52-54E7-C86E-3E83890120D2}"/>
              </a:ext>
            </a:extLst>
          </p:cNvPr>
          <p:cNvSpPr/>
          <p:nvPr/>
        </p:nvSpPr>
        <p:spPr>
          <a:xfrm>
            <a:off x="6698330" y="2267113"/>
            <a:ext cx="1731299" cy="2309539"/>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Browallia New" panose="020B0604020202020204" pitchFamily="34" charset="-34"/>
                <a:cs typeface="Browallia New" panose="020B0604020202020204" pitchFamily="34" charset="-34"/>
              </a:rPr>
              <a:t>Denosumab is not chemotherapy Drug</a:t>
            </a:r>
            <a:endParaRPr lang="en-IN" sz="2400" dirty="0">
              <a:latin typeface="Browallia New" panose="020B0604020202020204" pitchFamily="34" charset="-34"/>
              <a:cs typeface="Browallia New" panose="020B0604020202020204" pitchFamily="34" charset="-34"/>
            </a:endParaRPr>
          </a:p>
        </p:txBody>
      </p:sp>
      <p:sp>
        <p:nvSpPr>
          <p:cNvPr id="7" name="Rectangle: Rounded Corners 6">
            <a:extLst>
              <a:ext uri="{FF2B5EF4-FFF2-40B4-BE49-F238E27FC236}">
                <a16:creationId xmlns:a16="http://schemas.microsoft.com/office/drawing/2014/main" id="{8E393CB6-4375-7BF7-96C2-8B5E47C305CB}"/>
              </a:ext>
            </a:extLst>
          </p:cNvPr>
          <p:cNvSpPr/>
          <p:nvPr/>
        </p:nvSpPr>
        <p:spPr>
          <a:xfrm>
            <a:off x="4786232" y="2281347"/>
            <a:ext cx="1714585"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Browallia New" panose="020B0604020202020204" pitchFamily="34" charset="-34"/>
                <a:cs typeface="Browallia New" panose="020B0604020202020204" pitchFamily="34" charset="-34"/>
              </a:rPr>
              <a:t>CLASS: </a:t>
            </a:r>
            <a:r>
              <a:rPr lang="en-IN" sz="2400" dirty="0">
                <a:latin typeface="Browallia New" panose="020B0604020202020204" pitchFamily="34" charset="-34"/>
                <a:cs typeface="Browallia New" panose="020B0604020202020204" pitchFamily="34" charset="-34"/>
              </a:rPr>
              <a:t>Bone anti-resorptive drug</a:t>
            </a:r>
          </a:p>
        </p:txBody>
      </p:sp>
      <p:sp>
        <p:nvSpPr>
          <p:cNvPr id="8" name="Rectangle: Rounded Corners 7">
            <a:extLst>
              <a:ext uri="{FF2B5EF4-FFF2-40B4-BE49-F238E27FC236}">
                <a16:creationId xmlns:a16="http://schemas.microsoft.com/office/drawing/2014/main" id="{8BE3A443-225A-0E68-4B4A-1101AA07F3FE}"/>
              </a:ext>
            </a:extLst>
          </p:cNvPr>
          <p:cNvSpPr/>
          <p:nvPr/>
        </p:nvSpPr>
        <p:spPr>
          <a:xfrm>
            <a:off x="2788407" y="2274230"/>
            <a:ext cx="1824035"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00"/>
                </a:solidFill>
                <a:latin typeface="Browallia New" panose="020B0604020202020204" pitchFamily="34" charset="-34"/>
                <a:cs typeface="Browallia New" panose="020B0604020202020204" pitchFamily="34" charset="-34"/>
              </a:rPr>
              <a:t>MOA: </a:t>
            </a:r>
          </a:p>
          <a:p>
            <a:pPr algn="ctr"/>
            <a:r>
              <a:rPr lang="en-GB" sz="2400" dirty="0">
                <a:latin typeface="Browallia New" panose="020B0604020202020204" pitchFamily="34" charset="-34"/>
                <a:cs typeface="Browallia New" panose="020B0604020202020204" pitchFamily="34" charset="-34"/>
              </a:rPr>
              <a:t>RANKLi (receptor activator of nuclear factor kappa-Β ligand)</a:t>
            </a:r>
            <a:endParaRPr lang="en-IN" sz="2400" dirty="0">
              <a:latin typeface="Browallia New" panose="020B0604020202020204" pitchFamily="34" charset="-34"/>
              <a:cs typeface="Browallia New" panose="020B0604020202020204" pitchFamily="34" charset="-34"/>
            </a:endParaRPr>
          </a:p>
        </p:txBody>
      </p:sp>
      <p:sp>
        <p:nvSpPr>
          <p:cNvPr id="9" name="Rectangle: Rounded Corners 5">
            <a:extLst>
              <a:ext uri="{FF2B5EF4-FFF2-40B4-BE49-F238E27FC236}">
                <a16:creationId xmlns:a16="http://schemas.microsoft.com/office/drawing/2014/main" id="{EC1CFA15-6F52-54E7-C86E-3E83890120D2}"/>
              </a:ext>
            </a:extLst>
          </p:cNvPr>
          <p:cNvSpPr/>
          <p:nvPr/>
        </p:nvSpPr>
        <p:spPr>
          <a:xfrm>
            <a:off x="8586705" y="2274230"/>
            <a:ext cx="2767095" cy="2309539"/>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rgbClr val="FFFF00"/>
              </a:solidFill>
              <a:latin typeface="Browallia New" panose="020B0604020202020204" pitchFamily="34" charset="-34"/>
              <a:cs typeface="Browallia New" panose="020B0604020202020204" pitchFamily="34" charset="-34"/>
            </a:endParaRPr>
          </a:p>
          <a:p>
            <a:pPr algn="ctr"/>
            <a:r>
              <a:rPr lang="en-GB" sz="2400" b="1" dirty="0">
                <a:solidFill>
                  <a:srgbClr val="FFFF00"/>
                </a:solidFill>
                <a:latin typeface="Browallia New" panose="020B0604020202020204" pitchFamily="34" charset="-34"/>
                <a:cs typeface="Browallia New" panose="020B0604020202020204" pitchFamily="34" charset="-34"/>
              </a:rPr>
              <a:t>DOSAGE: </a:t>
            </a:r>
          </a:p>
          <a:p>
            <a:pPr algn="ctr"/>
            <a:r>
              <a:rPr lang="en-GB" sz="2400" dirty="0">
                <a:latin typeface="Browallia New" panose="020B0604020202020204" pitchFamily="34" charset="-34"/>
                <a:cs typeface="Browallia New" panose="020B0604020202020204" pitchFamily="34" charset="-34"/>
              </a:rPr>
              <a:t>60 mg/mL every 6</a:t>
            </a:r>
            <a:r>
              <a:rPr lang="en-GB" sz="2400" baseline="30000" dirty="0">
                <a:latin typeface="Browallia New" panose="020B0604020202020204" pitchFamily="34" charset="-34"/>
                <a:cs typeface="Browallia New" panose="020B0604020202020204" pitchFamily="34" charset="-34"/>
              </a:rPr>
              <a:t>th</a:t>
            </a:r>
            <a:r>
              <a:rPr lang="en-GB" sz="2400" dirty="0">
                <a:latin typeface="Browallia New" panose="020B0604020202020204" pitchFamily="34" charset="-34"/>
                <a:cs typeface="Browallia New" panose="020B0604020202020204" pitchFamily="34" charset="-34"/>
              </a:rPr>
              <a:t> Month.</a:t>
            </a:r>
          </a:p>
          <a:p>
            <a:pPr algn="ctr"/>
            <a:r>
              <a:rPr lang="en-US" sz="2400" dirty="0">
                <a:latin typeface="Browallia New" panose="020B0604020202020204" pitchFamily="34" charset="-34"/>
                <a:cs typeface="Browallia New" panose="020B0604020202020204" pitchFamily="34" charset="-34"/>
              </a:rPr>
              <a:t>120 mg every 4 </a:t>
            </a:r>
            <a:r>
              <a:rPr lang="en-US" sz="2400" dirty="0" err="1">
                <a:latin typeface="Browallia New" panose="020B0604020202020204" pitchFamily="34" charset="-34"/>
                <a:cs typeface="Browallia New" panose="020B0604020202020204" pitchFamily="34" charset="-34"/>
              </a:rPr>
              <a:t>wk</a:t>
            </a:r>
            <a:r>
              <a:rPr lang="en-US" sz="2400" dirty="0">
                <a:latin typeface="Browallia New" panose="020B0604020202020204" pitchFamily="34" charset="-34"/>
                <a:cs typeface="Browallia New" panose="020B0604020202020204" pitchFamily="34" charset="-34"/>
              </a:rPr>
              <a:t>  subcutaneous injection</a:t>
            </a:r>
            <a:endParaRPr lang="en-GB" sz="2400" dirty="0">
              <a:latin typeface="Browallia New" panose="020B0604020202020204" pitchFamily="34" charset="-34"/>
              <a:cs typeface="Browallia New" panose="020B0604020202020204" pitchFamily="34" charset="-34"/>
            </a:endParaRPr>
          </a:p>
          <a:p>
            <a:pPr algn="ctr"/>
            <a:endParaRPr lang="en-IN" sz="2000" dirty="0">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3162652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0A3C-313B-2CC8-C6BD-ABCF737A5DA1}"/>
              </a:ext>
            </a:extLst>
          </p:cNvPr>
          <p:cNvSpPr>
            <a:spLocks noGrp="1"/>
          </p:cNvSpPr>
          <p:nvPr>
            <p:ph type="title"/>
          </p:nvPr>
        </p:nvSpPr>
        <p:spPr/>
        <p:txBody>
          <a:bodyPr>
            <a:normAutofit fontScale="90000"/>
          </a:bodyPr>
          <a:lstStyle/>
          <a:p>
            <a:r>
              <a:rPr lang="en-IN" dirty="0"/>
              <a:t>Approved Indication</a:t>
            </a:r>
          </a:p>
        </p:txBody>
      </p:sp>
      <p:graphicFrame>
        <p:nvGraphicFramePr>
          <p:cNvPr id="4" name="Content Placeholder 3">
            <a:extLst>
              <a:ext uri="{FF2B5EF4-FFF2-40B4-BE49-F238E27FC236}">
                <a16:creationId xmlns:a16="http://schemas.microsoft.com/office/drawing/2014/main" id="{98A491A9-F6EF-8D6D-CB91-EA19E31C468D}"/>
              </a:ext>
            </a:extLst>
          </p:cNvPr>
          <p:cNvGraphicFramePr>
            <a:graphicFrameLocks noGrp="1"/>
          </p:cNvGraphicFramePr>
          <p:nvPr>
            <p:ph idx="1"/>
            <p:extLst>
              <p:ext uri="{D42A27DB-BD31-4B8C-83A1-F6EECF244321}">
                <p14:modId xmlns:p14="http://schemas.microsoft.com/office/powerpoint/2010/main" val="1773592533"/>
              </p:ext>
            </p:extLst>
          </p:nvPr>
        </p:nvGraphicFramePr>
        <p:xfrm>
          <a:off x="2358737" y="1148996"/>
          <a:ext cx="8415128" cy="4988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93F4811E-CA36-4167-8855-1F8211AEF56F}"/>
              </a:ext>
            </a:extLst>
          </p:cNvPr>
          <p:cNvGraphicFramePr>
            <a:graphicFrameLocks/>
          </p:cNvGraphicFramePr>
          <p:nvPr>
            <p:extLst>
              <p:ext uri="{D42A27DB-BD31-4B8C-83A1-F6EECF244321}">
                <p14:modId xmlns:p14="http://schemas.microsoft.com/office/powerpoint/2010/main" val="3016778688"/>
              </p:ext>
            </p:extLst>
          </p:nvPr>
        </p:nvGraphicFramePr>
        <p:xfrm>
          <a:off x="950743" y="1107344"/>
          <a:ext cx="1351724" cy="50922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7" name="Straight Arrow Connector 6">
            <a:extLst>
              <a:ext uri="{FF2B5EF4-FFF2-40B4-BE49-F238E27FC236}">
                <a16:creationId xmlns:a16="http://schemas.microsoft.com/office/drawing/2014/main" id="{F8EAED37-A17F-FA9C-1F99-97A368B7F458}"/>
              </a:ext>
            </a:extLst>
          </p:cNvPr>
          <p:cNvCxnSpPr/>
          <p:nvPr/>
        </p:nvCxnSpPr>
        <p:spPr>
          <a:xfrm>
            <a:off x="801656" y="1272209"/>
            <a:ext cx="0" cy="48490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3">
            <a:extLst>
              <a:ext uri="{FF2B5EF4-FFF2-40B4-BE49-F238E27FC236}">
                <a16:creationId xmlns:a16="http://schemas.microsoft.com/office/drawing/2014/main" id="{58A66C6E-C5E2-A0DF-4214-87EF66372B72}"/>
              </a:ext>
            </a:extLst>
          </p:cNvPr>
          <p:cNvGraphicFramePr>
            <a:graphicFrameLocks/>
          </p:cNvGraphicFramePr>
          <p:nvPr>
            <p:extLst>
              <p:ext uri="{D42A27DB-BD31-4B8C-83A1-F6EECF244321}">
                <p14:modId xmlns:p14="http://schemas.microsoft.com/office/powerpoint/2010/main" val="2775721472"/>
              </p:ext>
            </p:extLst>
          </p:nvPr>
        </p:nvGraphicFramePr>
        <p:xfrm>
          <a:off x="10899914" y="1107344"/>
          <a:ext cx="453885" cy="509221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Rectangle: Rounded Corners 12">
            <a:extLst>
              <a:ext uri="{FF2B5EF4-FFF2-40B4-BE49-F238E27FC236}">
                <a16:creationId xmlns:a16="http://schemas.microsoft.com/office/drawing/2014/main" id="{9E0482B0-EAD8-4887-DDE8-BE8BB53D415D}"/>
              </a:ext>
            </a:extLst>
          </p:cNvPr>
          <p:cNvSpPr/>
          <p:nvPr/>
        </p:nvSpPr>
        <p:spPr>
          <a:xfrm>
            <a:off x="2408028" y="2488096"/>
            <a:ext cx="8365837" cy="454223"/>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30B6908-BCB5-8AED-0F50-85F47C7EC9F8}"/>
              </a:ext>
            </a:extLst>
          </p:cNvPr>
          <p:cNvSpPr/>
          <p:nvPr/>
        </p:nvSpPr>
        <p:spPr>
          <a:xfrm>
            <a:off x="2418272" y="1859337"/>
            <a:ext cx="8365837" cy="454223"/>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B52918D-5D9D-6107-822A-9628A1549BFB}"/>
              </a:ext>
            </a:extLst>
          </p:cNvPr>
          <p:cNvSpPr/>
          <p:nvPr/>
        </p:nvSpPr>
        <p:spPr>
          <a:xfrm>
            <a:off x="2408027" y="3731626"/>
            <a:ext cx="8365837" cy="454223"/>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BEAEB1C-5C96-FF78-24A7-C41C3D3D33ED}"/>
              </a:ext>
            </a:extLst>
          </p:cNvPr>
          <p:cNvSpPr/>
          <p:nvPr/>
        </p:nvSpPr>
        <p:spPr>
          <a:xfrm>
            <a:off x="2428516" y="4357085"/>
            <a:ext cx="8365837" cy="454223"/>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D66F497-D5A5-6F64-0A05-6D35FF13FB99}"/>
              </a:ext>
            </a:extLst>
          </p:cNvPr>
          <p:cNvSpPr/>
          <p:nvPr/>
        </p:nvSpPr>
        <p:spPr>
          <a:xfrm>
            <a:off x="2418271" y="4982544"/>
            <a:ext cx="8365837" cy="454223"/>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88296CE-72AB-9E53-4BA0-0D1971F2A653}"/>
              </a:ext>
            </a:extLst>
          </p:cNvPr>
          <p:cNvSpPr txBox="1"/>
          <p:nvPr/>
        </p:nvSpPr>
        <p:spPr>
          <a:xfrm>
            <a:off x="8825948" y="6370794"/>
            <a:ext cx="2620616" cy="307777"/>
          </a:xfrm>
          <a:prstGeom prst="rect">
            <a:avLst/>
          </a:prstGeom>
          <a:noFill/>
        </p:spPr>
        <p:txBody>
          <a:bodyPr wrap="square" rtlCol="0">
            <a:spAutoFit/>
          </a:bodyPr>
          <a:lstStyle/>
          <a:p>
            <a:pPr algn="r"/>
            <a:r>
              <a:rPr lang="en-IN" sz="1400" dirty="0"/>
              <a:t>Referred from USFDA </a:t>
            </a:r>
          </a:p>
        </p:txBody>
      </p:sp>
    </p:spTree>
    <p:extLst>
      <p:ext uri="{BB962C8B-B14F-4D97-AF65-F5344CB8AC3E}">
        <p14:creationId xmlns:p14="http://schemas.microsoft.com/office/powerpoint/2010/main" val="114287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F2B3F-99B6-95D7-C98A-2AD9F4D238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1188505"/>
            <a:ext cx="7119725" cy="4906408"/>
          </a:xfrm>
          <a:prstGeom prst="rect">
            <a:avLst/>
          </a:prstGeom>
        </p:spPr>
      </p:pic>
      <p:sp>
        <p:nvSpPr>
          <p:cNvPr id="7" name="TextBox 6">
            <a:extLst>
              <a:ext uri="{FF2B5EF4-FFF2-40B4-BE49-F238E27FC236}">
                <a16:creationId xmlns:a16="http://schemas.microsoft.com/office/drawing/2014/main" id="{5723C557-883C-942E-1CFF-5E5349334243}"/>
              </a:ext>
            </a:extLst>
          </p:cNvPr>
          <p:cNvSpPr txBox="1"/>
          <p:nvPr/>
        </p:nvSpPr>
        <p:spPr>
          <a:xfrm>
            <a:off x="7957925" y="1292379"/>
            <a:ext cx="3415814" cy="4698659"/>
          </a:xfrm>
          <a:prstGeom prst="rect">
            <a:avLst/>
          </a:prstGeom>
          <a:noFill/>
        </p:spPr>
        <p:txBody>
          <a:bodyPr wrap="square">
            <a:spAutoFit/>
          </a:bodyPr>
          <a:lstStyle/>
          <a:p>
            <a:pPr algn="just">
              <a:lnSpc>
                <a:spcPct val="150000"/>
              </a:lnSpc>
              <a:spcBef>
                <a:spcPts val="0"/>
              </a:spcBef>
            </a:pPr>
            <a:r>
              <a:rPr lang="en-US" sz="1400" dirty="0"/>
              <a:t>Denosumab is a monoclonal antibody that is fully human and was approved by the FDA as the first RANKL inhibitor.</a:t>
            </a:r>
          </a:p>
          <a:p>
            <a:pPr algn="just">
              <a:lnSpc>
                <a:spcPct val="150000"/>
              </a:lnSpc>
              <a:spcBef>
                <a:spcPts val="0"/>
              </a:spcBef>
            </a:pPr>
            <a:endParaRPr lang="en-US" sz="400" dirty="0"/>
          </a:p>
          <a:p>
            <a:pPr algn="just">
              <a:lnSpc>
                <a:spcPct val="150000"/>
              </a:lnSpc>
              <a:spcBef>
                <a:spcPts val="0"/>
              </a:spcBef>
            </a:pPr>
            <a:r>
              <a:rPr lang="en-US" sz="1400" dirty="0"/>
              <a:t>RANK is activated by the ligand RANKL, which is present on the cell surface of osteoblasts.</a:t>
            </a:r>
          </a:p>
          <a:p>
            <a:pPr algn="just">
              <a:lnSpc>
                <a:spcPct val="150000"/>
              </a:lnSpc>
              <a:spcBef>
                <a:spcPts val="0"/>
              </a:spcBef>
            </a:pPr>
            <a:r>
              <a:rPr lang="en-US" sz="1400" dirty="0"/>
              <a:t>By activating RANK, RANKL promotes the development of pre-osteoclasts into active osteoclasts.</a:t>
            </a:r>
          </a:p>
          <a:p>
            <a:pPr algn="just">
              <a:lnSpc>
                <a:spcPct val="150000"/>
              </a:lnSpc>
              <a:spcBef>
                <a:spcPts val="0"/>
              </a:spcBef>
            </a:pPr>
            <a:r>
              <a:rPr lang="en-US" sz="1400" dirty="0">
                <a:highlight>
                  <a:srgbClr val="FFFF00"/>
                </a:highlight>
              </a:rPr>
              <a:t>Denosumab binds to RANKL and inhibits it, inhibiting the formation of osteoclasts.</a:t>
            </a:r>
          </a:p>
          <a:p>
            <a:pPr algn="just">
              <a:lnSpc>
                <a:spcPct val="150000"/>
              </a:lnSpc>
              <a:spcBef>
                <a:spcPts val="0"/>
              </a:spcBef>
            </a:pPr>
            <a:r>
              <a:rPr lang="en-US" sz="1400" dirty="0">
                <a:highlight>
                  <a:srgbClr val="FFFF00"/>
                </a:highlight>
              </a:rPr>
              <a:t>This reaction protects the bone from resorption by mimicking the natural activity of OPG.</a:t>
            </a:r>
          </a:p>
        </p:txBody>
      </p:sp>
      <p:sp>
        <p:nvSpPr>
          <p:cNvPr id="2" name="Title 1"/>
          <p:cNvSpPr>
            <a:spLocks noGrp="1"/>
          </p:cNvSpPr>
          <p:nvPr>
            <p:ph type="title"/>
          </p:nvPr>
        </p:nvSpPr>
        <p:spPr/>
        <p:txBody>
          <a:bodyPr>
            <a:normAutofit fontScale="90000"/>
          </a:bodyPr>
          <a:lstStyle/>
          <a:p>
            <a:r>
              <a:rPr lang="en-US" dirty="0"/>
              <a:t>MOA</a:t>
            </a:r>
          </a:p>
        </p:txBody>
      </p:sp>
    </p:spTree>
    <p:extLst>
      <p:ext uri="{BB962C8B-B14F-4D97-AF65-F5344CB8AC3E}">
        <p14:creationId xmlns:p14="http://schemas.microsoft.com/office/powerpoint/2010/main" val="2675183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DF11-2EAB-4BED-A6CC-337832D89E2F}"/>
              </a:ext>
            </a:extLst>
          </p:cNvPr>
          <p:cNvSpPr>
            <a:spLocks noGrp="1"/>
          </p:cNvSpPr>
          <p:nvPr>
            <p:ph type="title"/>
          </p:nvPr>
        </p:nvSpPr>
        <p:spPr>
          <a:xfrm>
            <a:off x="829994" y="422030"/>
            <a:ext cx="10241280" cy="590843"/>
          </a:xfrm>
        </p:spPr>
        <p:txBody>
          <a:bodyPr>
            <a:noAutofit/>
          </a:bodyPr>
          <a:lstStyle/>
          <a:p>
            <a:r>
              <a:rPr lang="en-US" b="1" dirty="0"/>
              <a:t>MOA for Denosumab and bisphosphonates</a:t>
            </a:r>
            <a:endParaRPr lang="en-IN" b="1" dirty="0"/>
          </a:p>
        </p:txBody>
      </p:sp>
      <p:sp>
        <p:nvSpPr>
          <p:cNvPr id="3" name="Content Placeholder 2">
            <a:extLst>
              <a:ext uri="{FF2B5EF4-FFF2-40B4-BE49-F238E27FC236}">
                <a16:creationId xmlns:a16="http://schemas.microsoft.com/office/drawing/2014/main" id="{556C6580-E710-480F-B9EE-5E9C36E12636}"/>
              </a:ext>
            </a:extLst>
          </p:cNvPr>
          <p:cNvSpPr>
            <a:spLocks noGrp="1"/>
          </p:cNvSpPr>
          <p:nvPr>
            <p:ph idx="1"/>
          </p:nvPr>
        </p:nvSpPr>
        <p:spPr>
          <a:xfrm>
            <a:off x="829994" y="1173186"/>
            <a:ext cx="5006340" cy="4797581"/>
          </a:xfrm>
        </p:spPr>
        <p:txBody>
          <a:bodyPr>
            <a:normAutofit/>
          </a:bodyPr>
          <a:lstStyle/>
          <a:p>
            <a:pPr algn="just">
              <a:spcBef>
                <a:spcPts val="0"/>
              </a:spcBef>
              <a:spcAft>
                <a:spcPts val="600"/>
              </a:spcAft>
            </a:pPr>
            <a:r>
              <a:rPr lang="en-US" sz="2400" b="0" i="0" u="none" strike="noStrike" baseline="0" dirty="0"/>
              <a:t>Denosumab is a more potent bone resorption inhibitor than BP.</a:t>
            </a:r>
          </a:p>
          <a:p>
            <a:pPr algn="just">
              <a:spcBef>
                <a:spcPts val="0"/>
              </a:spcBef>
              <a:spcAft>
                <a:spcPts val="600"/>
              </a:spcAft>
            </a:pPr>
            <a:r>
              <a:rPr lang="en-US" sz="2400" b="0" i="0" u="none" strike="noStrike" baseline="0" dirty="0"/>
              <a:t>When Denosumab medication is stopped, the suppression of bone turnover is quick and completely reversed.</a:t>
            </a:r>
          </a:p>
        </p:txBody>
      </p:sp>
      <p:pic>
        <p:nvPicPr>
          <p:cNvPr id="4" name="Content Placeholder 3" descr="Diagram&#10;&#10;Description automatically generated">
            <a:extLst>
              <a:ext uri="{FF2B5EF4-FFF2-40B4-BE49-F238E27FC236}">
                <a16:creationId xmlns:a16="http://schemas.microsoft.com/office/drawing/2014/main" id="{984735A3-9BFA-4F15-A3DC-A7684062A43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5836334" y="1189567"/>
            <a:ext cx="5467643" cy="4921499"/>
          </a:xfrm>
          <a:prstGeom prst="rect">
            <a:avLst/>
          </a:prstGeom>
        </p:spPr>
      </p:pic>
      <p:sp>
        <p:nvSpPr>
          <p:cNvPr id="6" name="TextBox 5">
            <a:extLst>
              <a:ext uri="{FF2B5EF4-FFF2-40B4-BE49-F238E27FC236}">
                <a16:creationId xmlns:a16="http://schemas.microsoft.com/office/drawing/2014/main" id="{D8F84112-8AF8-4A15-F19E-5E18635B02F8}"/>
              </a:ext>
            </a:extLst>
          </p:cNvPr>
          <p:cNvSpPr txBox="1"/>
          <p:nvPr/>
        </p:nvSpPr>
        <p:spPr>
          <a:xfrm>
            <a:off x="888023" y="4510628"/>
            <a:ext cx="4948311" cy="1600438"/>
          </a:xfrm>
          <a:prstGeom prst="rect">
            <a:avLst/>
          </a:prstGeom>
          <a:noFill/>
        </p:spPr>
        <p:txBody>
          <a:bodyPr wrap="square">
            <a:spAutoFit/>
          </a:bodyPr>
          <a:lstStyle/>
          <a:p>
            <a:pPr marL="171450" indent="-171450" algn="just">
              <a:buFont typeface="Arial" panose="020B0604020202020204" pitchFamily="34" charset="0"/>
              <a:buChar char="•"/>
            </a:pPr>
            <a:r>
              <a:rPr lang="en-GB" sz="1400" dirty="0"/>
              <a:t>Denosumab prevents RANKL from binding to its receptor, RANK, thereby inhibiting the development, activation, and survival of osteoclasts. </a:t>
            </a:r>
          </a:p>
          <a:p>
            <a:pPr marL="171450" indent="-171450" algn="just">
              <a:buFont typeface="Arial" panose="020B0604020202020204" pitchFamily="34" charset="0"/>
              <a:buChar char="•"/>
            </a:pPr>
            <a:r>
              <a:rPr lang="en-GB" sz="1400" dirty="0"/>
              <a:t>This is different from the mechanism of action of bisphosphonates, which bind to bone mineral and probably inhibit osteoclast function mainly by being taken up by osteoclasts at sites of bone resorption</a:t>
            </a:r>
            <a:endParaRPr lang="en-IN" sz="1400" dirty="0"/>
          </a:p>
        </p:txBody>
      </p:sp>
      <p:sp>
        <p:nvSpPr>
          <p:cNvPr id="7" name="TextBox 6">
            <a:extLst>
              <a:ext uri="{FF2B5EF4-FFF2-40B4-BE49-F238E27FC236}">
                <a16:creationId xmlns:a16="http://schemas.microsoft.com/office/drawing/2014/main" id="{92EE3C2B-E20F-90E0-BE6C-5A9E3BEAC164}"/>
              </a:ext>
            </a:extLst>
          </p:cNvPr>
          <p:cNvSpPr txBox="1"/>
          <p:nvPr/>
        </p:nvSpPr>
        <p:spPr>
          <a:xfrm>
            <a:off x="5376509" y="6435970"/>
            <a:ext cx="6096000" cy="338554"/>
          </a:xfrm>
          <a:prstGeom prst="rect">
            <a:avLst/>
          </a:prstGeom>
          <a:noFill/>
        </p:spPr>
        <p:txBody>
          <a:bodyPr wrap="square">
            <a:spAutoFit/>
          </a:bodyPr>
          <a:lstStyle/>
          <a:p>
            <a:pPr algn="r"/>
            <a:r>
              <a:rPr lang="en-IN" sz="1600" dirty="0"/>
              <a:t>R. Baron et al. / Bone 48 (2011) 677–692</a:t>
            </a:r>
          </a:p>
        </p:txBody>
      </p:sp>
    </p:spTree>
    <p:extLst>
      <p:ext uri="{BB962C8B-B14F-4D97-AF65-F5344CB8AC3E}">
        <p14:creationId xmlns:p14="http://schemas.microsoft.com/office/powerpoint/2010/main" val="3623357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5524F8-25C6-C5A6-7D31-49E95C70E58C}"/>
              </a:ext>
            </a:extLst>
          </p:cNvPr>
          <p:cNvGraphicFramePr>
            <a:graphicFrameLocks noGrp="1"/>
          </p:cNvGraphicFramePr>
          <p:nvPr>
            <p:extLst>
              <p:ext uri="{D42A27DB-BD31-4B8C-83A1-F6EECF244321}">
                <p14:modId xmlns:p14="http://schemas.microsoft.com/office/powerpoint/2010/main" val="1890535808"/>
              </p:ext>
            </p:extLst>
          </p:nvPr>
        </p:nvGraphicFramePr>
        <p:xfrm>
          <a:off x="838200" y="1179925"/>
          <a:ext cx="10517791" cy="4981733"/>
        </p:xfrm>
        <a:graphic>
          <a:graphicData uri="http://schemas.openxmlformats.org/drawingml/2006/table">
            <a:tbl>
              <a:tblPr firstRow="1" bandRow="1"/>
              <a:tblGrid>
                <a:gridCol w="2064026">
                  <a:extLst>
                    <a:ext uri="{9D8B030D-6E8A-4147-A177-3AD203B41FA5}">
                      <a16:colId xmlns:a16="http://schemas.microsoft.com/office/drawing/2014/main" val="1282151203"/>
                    </a:ext>
                  </a:extLst>
                </a:gridCol>
                <a:gridCol w="4691270">
                  <a:extLst>
                    <a:ext uri="{9D8B030D-6E8A-4147-A177-3AD203B41FA5}">
                      <a16:colId xmlns:a16="http://schemas.microsoft.com/office/drawing/2014/main" val="2179642087"/>
                    </a:ext>
                  </a:extLst>
                </a:gridCol>
                <a:gridCol w="3762495">
                  <a:extLst>
                    <a:ext uri="{9D8B030D-6E8A-4147-A177-3AD203B41FA5}">
                      <a16:colId xmlns:a16="http://schemas.microsoft.com/office/drawing/2014/main" val="3163665313"/>
                    </a:ext>
                  </a:extLst>
                </a:gridCol>
              </a:tblGrid>
              <a:tr h="354472">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FEATURE</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BISPHOSPHONATES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DEBRUMAB</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2369010772"/>
                  </a:ext>
                </a:extLst>
              </a:tr>
              <a:tr h="672059">
                <a:tc>
                  <a:txBody>
                    <a:bodyPr/>
                    <a:lstStyle/>
                    <a:p>
                      <a:pPr algn="ctr" rtl="0"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Effect on osteoclast</a:t>
                      </a:r>
                      <a:r>
                        <a:rPr lang="en-IN" sz="2300" b="1" i="0" u="none" strike="noStrike" baseline="30000" dirty="0">
                          <a:solidFill>
                            <a:schemeClr val="tx1"/>
                          </a:solidFill>
                          <a:effectLst/>
                          <a:latin typeface="Browallia New" panose="020B0604020202020204" pitchFamily="34" charset="-34"/>
                          <a:cs typeface="Browallia New" panose="020B0604020202020204" pitchFamily="34" charset="-34"/>
                        </a:rPr>
                        <a:t>1</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2300" b="0" i="0" u="none" strike="noStrike" dirty="0">
                          <a:solidFill>
                            <a:schemeClr val="tx1"/>
                          </a:solidFill>
                          <a:effectLst/>
                          <a:latin typeface="Browallia New" panose="020B0604020202020204" pitchFamily="34" charset="-34"/>
                          <a:cs typeface="Browallia New" panose="020B0604020202020204" pitchFamily="34" charset="-34"/>
                        </a:rPr>
                        <a:t>Induce apoptosis;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Inhibits osteoclast formation, function, and survival rapid onset of action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8383028"/>
                  </a:ext>
                </a:extLst>
              </a:tr>
              <a:tr h="683755">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Nephrotoxicity</a:t>
                      </a:r>
                    </a:p>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IV  bisphosphonates have a higher risk of side effects than oral bisphosphonates, including nephrotoxicity</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Denosumab does not cause nephrotoxicity</a:t>
                      </a:r>
                      <a:r>
                        <a:rPr lang="en-GB" sz="2300" b="0" i="0" u="none" strike="noStrike" dirty="0">
                          <a:solidFill>
                            <a:srgbClr val="000000"/>
                          </a:solidFill>
                          <a:effectLst/>
                          <a:latin typeface="Browallia New" panose="020B0604020202020204" pitchFamily="34" charset="-34"/>
                          <a:cs typeface="Browallia New" panose="020B0604020202020204" pitchFamily="34" charset="-34"/>
                        </a:rPr>
                        <a:t>.</a:t>
                      </a:r>
                      <a:endParaRPr lang="en-GB" sz="2300" b="0" i="0" u="none" strike="noStrike" dirty="0">
                        <a:solidFill>
                          <a:srgbClr val="FF0000"/>
                        </a:solidFill>
                        <a:effectLst/>
                        <a:latin typeface="Browallia New" panose="020B0604020202020204" pitchFamily="34" charset="-34"/>
                        <a:cs typeface="Browallia New" panose="020B0604020202020204" pitchFamily="34" charset="-34"/>
                      </a:endParaRP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22295147"/>
                  </a:ext>
                </a:extLst>
              </a:tr>
              <a:tr h="672059">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Dose Adjustment (Renal Patients)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Required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dose adjustment is necessary in patients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4835623"/>
                  </a:ext>
                </a:extLst>
              </a:tr>
              <a:tr h="133610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Pill Esophagitis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Oral bisphosphonates should be avoided in</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patients with esophageal emptying disorders or who</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are unable to sit upright, because these patients are</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at high risk for pill esophagitis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such Disorder</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10026029"/>
                  </a:ext>
                </a:extLst>
              </a:tr>
              <a:tr h="672059">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Acute Phase Response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Seen almost 3 times more frequently with intravenous bisphosphonates than with denosumab.</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2300" b="0" i="0" u="none" strike="noStrike" dirty="0">
                          <a:solidFill>
                            <a:srgbClr val="FF0000"/>
                          </a:solidFill>
                          <a:effectLst/>
                          <a:latin typeface="Browallia New" panose="020B0604020202020204" pitchFamily="34" charset="-34"/>
                          <a:cs typeface="Browallia New" panose="020B0604020202020204" pitchFamily="34" charset="-34"/>
                        </a:rPr>
                        <a:t>Seen 3 times less frequently with denosumab compared to bisphosphonates.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67466838"/>
                  </a:ext>
                </a:extLst>
              </a:tr>
              <a:tr h="34003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Dosing</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Once Daily , Once weekly (oral)</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Once every 6</a:t>
                      </a:r>
                      <a:r>
                        <a:rPr lang="en-GB" sz="2300" b="0" i="0" u="none" strike="noStrike" baseline="30000" dirty="0">
                          <a:solidFill>
                            <a:srgbClr val="FF0000"/>
                          </a:solidFill>
                          <a:effectLst/>
                          <a:latin typeface="Browallia New" panose="020B0604020202020204" pitchFamily="34" charset="-34"/>
                          <a:cs typeface="Browallia New" panose="020B0604020202020204" pitchFamily="34" charset="-34"/>
                        </a:rPr>
                        <a:t>th</a:t>
                      </a:r>
                      <a:r>
                        <a:rPr lang="en-GB" sz="2300" b="0" i="0" u="none" strike="noStrike" dirty="0">
                          <a:solidFill>
                            <a:srgbClr val="FF0000"/>
                          </a:solidFill>
                          <a:effectLst/>
                          <a:latin typeface="Browallia New" panose="020B0604020202020204" pitchFamily="34" charset="-34"/>
                          <a:cs typeface="Browallia New" panose="020B0604020202020204" pitchFamily="34" charset="-34"/>
                        </a:rPr>
                        <a:t> Month (Injection)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47221923"/>
                  </a:ext>
                </a:extLst>
              </a:tr>
            </a:tbl>
          </a:graphicData>
        </a:graphic>
      </p:graphicFrame>
      <p:sp>
        <p:nvSpPr>
          <p:cNvPr id="5" name="TextBox 4">
            <a:extLst>
              <a:ext uri="{FF2B5EF4-FFF2-40B4-BE49-F238E27FC236}">
                <a16:creationId xmlns:a16="http://schemas.microsoft.com/office/drawing/2014/main" id="{192CA7DE-8109-E6E1-A80E-ECA0955152F3}"/>
              </a:ext>
            </a:extLst>
          </p:cNvPr>
          <p:cNvSpPr txBox="1"/>
          <p:nvPr/>
        </p:nvSpPr>
        <p:spPr>
          <a:xfrm>
            <a:off x="840391" y="330052"/>
            <a:ext cx="10515600" cy="707886"/>
          </a:xfrm>
          <a:prstGeom prst="rect">
            <a:avLst/>
          </a:prstGeom>
          <a:noFill/>
        </p:spPr>
        <p:txBody>
          <a:bodyPr wrap="square" rtlCol="0">
            <a:spAutoFit/>
          </a:bodyPr>
          <a:lstStyle/>
          <a:p>
            <a:r>
              <a:rPr lang="en-GB" sz="4000" b="1" dirty="0">
                <a:latin typeface="Browallia New" panose="020B0604020202020204" pitchFamily="34" charset="-34"/>
                <a:cs typeface="Browallia New" panose="020B0604020202020204" pitchFamily="34" charset="-34"/>
              </a:rPr>
              <a:t>Key differences between and bisphosphonates and denosumab</a:t>
            </a:r>
            <a:endParaRPr lang="en-IN" sz="4000" b="1" dirty="0">
              <a:latin typeface="Browallia New" panose="020B0604020202020204" pitchFamily="34" charset="-34"/>
              <a:cs typeface="Browallia New" panose="020B0604020202020204" pitchFamily="34" charset="-34"/>
            </a:endParaRPr>
          </a:p>
        </p:txBody>
      </p:sp>
      <p:sp>
        <p:nvSpPr>
          <p:cNvPr id="3" name="TextBox 2">
            <a:extLst>
              <a:ext uri="{FF2B5EF4-FFF2-40B4-BE49-F238E27FC236}">
                <a16:creationId xmlns:a16="http://schemas.microsoft.com/office/drawing/2014/main" id="{39B9D0CE-11D4-D091-CE1D-7A3C9CEAEB39}"/>
              </a:ext>
            </a:extLst>
          </p:cNvPr>
          <p:cNvSpPr txBox="1"/>
          <p:nvPr/>
        </p:nvSpPr>
        <p:spPr>
          <a:xfrm>
            <a:off x="5075583" y="6389448"/>
            <a:ext cx="6096000" cy="461665"/>
          </a:xfrm>
          <a:prstGeom prst="rect">
            <a:avLst/>
          </a:prstGeom>
          <a:noFill/>
        </p:spPr>
        <p:txBody>
          <a:bodyPr wrap="square">
            <a:spAutoFit/>
          </a:bodyPr>
          <a:lstStyle/>
          <a:p>
            <a:pPr marL="228600" indent="-228600" algn="r">
              <a:buAutoNum type="arabicPeriod"/>
            </a:pPr>
            <a:r>
              <a:rPr lang="fr-FR" sz="1200" dirty="0"/>
              <a:t>Int J Clin </a:t>
            </a:r>
            <a:r>
              <a:rPr lang="fr-FR" sz="1200" dirty="0" err="1"/>
              <a:t>Pract</a:t>
            </a:r>
            <a:r>
              <a:rPr lang="fr-FR" sz="1200" dirty="0"/>
              <a:t>. 2012 </a:t>
            </a:r>
            <a:r>
              <a:rPr lang="fr-FR" sz="1200" dirty="0" err="1"/>
              <a:t>Dec</a:t>
            </a:r>
            <a:r>
              <a:rPr lang="fr-FR" sz="1200" dirty="0"/>
              <a:t>; 66(12): 1139–1146.</a:t>
            </a:r>
          </a:p>
          <a:p>
            <a:pPr marL="228600" indent="-228600" algn="r">
              <a:buAutoNum type="arabicPeriod"/>
            </a:pPr>
            <a:endParaRPr lang="en-IN" sz="1200" dirty="0"/>
          </a:p>
        </p:txBody>
      </p:sp>
    </p:spTree>
    <p:extLst>
      <p:ext uri="{BB962C8B-B14F-4D97-AF65-F5344CB8AC3E}">
        <p14:creationId xmlns:p14="http://schemas.microsoft.com/office/powerpoint/2010/main" val="2574680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5524F8-25C6-C5A6-7D31-49E95C70E58C}"/>
              </a:ext>
            </a:extLst>
          </p:cNvPr>
          <p:cNvGraphicFramePr>
            <a:graphicFrameLocks noGrp="1"/>
          </p:cNvGraphicFramePr>
          <p:nvPr>
            <p:extLst>
              <p:ext uri="{D42A27DB-BD31-4B8C-83A1-F6EECF244321}">
                <p14:modId xmlns:p14="http://schemas.microsoft.com/office/powerpoint/2010/main" val="2789661534"/>
              </p:ext>
            </p:extLst>
          </p:nvPr>
        </p:nvGraphicFramePr>
        <p:xfrm>
          <a:off x="836009" y="1179240"/>
          <a:ext cx="10517791" cy="4973274"/>
        </p:xfrm>
        <a:graphic>
          <a:graphicData uri="http://schemas.openxmlformats.org/drawingml/2006/table">
            <a:tbl>
              <a:tblPr firstRow="1" bandRow="1"/>
              <a:tblGrid>
                <a:gridCol w="1840930">
                  <a:extLst>
                    <a:ext uri="{9D8B030D-6E8A-4147-A177-3AD203B41FA5}">
                      <a16:colId xmlns:a16="http://schemas.microsoft.com/office/drawing/2014/main" val="1282151203"/>
                    </a:ext>
                  </a:extLst>
                </a:gridCol>
                <a:gridCol w="5579165">
                  <a:extLst>
                    <a:ext uri="{9D8B030D-6E8A-4147-A177-3AD203B41FA5}">
                      <a16:colId xmlns:a16="http://schemas.microsoft.com/office/drawing/2014/main" val="2179642087"/>
                    </a:ext>
                  </a:extLst>
                </a:gridCol>
                <a:gridCol w="3097696">
                  <a:extLst>
                    <a:ext uri="{9D8B030D-6E8A-4147-A177-3AD203B41FA5}">
                      <a16:colId xmlns:a16="http://schemas.microsoft.com/office/drawing/2014/main" val="3163665313"/>
                    </a:ext>
                  </a:extLst>
                </a:gridCol>
              </a:tblGrid>
              <a:tr h="325231">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FEATURE</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BISPHOSPHONATES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DEBRUMAB</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2369010772"/>
                  </a:ext>
                </a:extLst>
              </a:tr>
              <a:tr h="616620">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First Pass Effect</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Undergoes 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Subcutaneous injection. Does not undergo first-pass metabolism</a:t>
                      </a:r>
                      <a:r>
                        <a:rPr lang="en-GB" sz="2300" b="0" i="0" u="none" strike="noStrike" baseline="30000" dirty="0">
                          <a:solidFill>
                            <a:srgbClr val="FF0000"/>
                          </a:solidFill>
                          <a:effectLst/>
                          <a:latin typeface="Browallia New" panose="020B0604020202020204" pitchFamily="34" charset="-34"/>
                          <a:cs typeface="Browallia New" panose="020B0604020202020204" pitchFamily="34" charset="-34"/>
                        </a:rPr>
                        <a:t>2</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234822"/>
                  </a:ext>
                </a:extLst>
              </a:tr>
              <a:tr h="31198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Increased 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Reduced 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4096946"/>
                  </a:ext>
                </a:extLst>
              </a:tr>
              <a:tr h="31198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Onset Of Action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Depends on Types of bisphosphonates and length of Treatment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Rapid Onset Of Action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041527"/>
                  </a:ext>
                </a:extLst>
              </a:tr>
              <a:tr h="2139791">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Adherence</a:t>
                      </a:r>
                      <a:r>
                        <a:rPr lang="en-IN" sz="2300" b="1" i="0" u="none" strike="noStrike" baseline="30000" dirty="0">
                          <a:solidFill>
                            <a:schemeClr val="tx1"/>
                          </a:solidFill>
                          <a:effectLst/>
                          <a:latin typeface="Browallia New" panose="020B0604020202020204" pitchFamily="34" charset="-34"/>
                          <a:cs typeface="Browallia New" panose="020B0604020202020204" pitchFamily="34" charset="-34"/>
                        </a:rPr>
                        <a:t>1</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342900" indent="-342900" algn="l" rtl="0" fontAlgn="ctr">
                        <a:buFont typeface="Arial" panose="020B0604020202020204" pitchFamily="34" charset="0"/>
                        <a:buChar char="•"/>
                      </a:pPr>
                      <a:r>
                        <a:rPr lang="en-GB" sz="2300" b="0" i="0" u="none" strike="noStrike" dirty="0">
                          <a:solidFill>
                            <a:schemeClr val="tx1"/>
                          </a:solidFill>
                          <a:effectLst/>
                          <a:latin typeface="Browallia New" panose="020B0604020202020204" pitchFamily="34" charset="-34"/>
                          <a:cs typeface="Browallia New" panose="020B0604020202020204" pitchFamily="34" charset="-34"/>
                        </a:rPr>
                        <a:t>Counsel on adherence</a:t>
                      </a:r>
                    </a:p>
                    <a:p>
                      <a:pPr marL="342900" indent="-342900" algn="l" rtl="0" fontAlgn="ctr">
                        <a:buFont typeface="Arial" panose="020B0604020202020204" pitchFamily="34" charset="0"/>
                        <a:buChar char="•"/>
                      </a:pPr>
                      <a:r>
                        <a:rPr lang="en-GB" sz="2300" b="0" i="0" u="none" strike="noStrike" dirty="0">
                          <a:solidFill>
                            <a:schemeClr val="tx1"/>
                          </a:solidFill>
                          <a:effectLst/>
                          <a:latin typeface="Browallia New" panose="020B0604020202020204" pitchFamily="34" charset="-34"/>
                          <a:cs typeface="Browallia New" panose="020B0604020202020204" pitchFamily="34" charset="-34"/>
                        </a:rPr>
                        <a:t>Consider difficulties around dosing:</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Must be taken with 6–8 oz plain water at least 30 </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minutes before first food/drink/ medication\</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Potential for esophagitis</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Calcium supplements/antacids can interfere with  </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absorption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Counsel on Adherence required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82410598"/>
                  </a:ext>
                </a:extLst>
              </a:tr>
              <a:tr h="667807">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As Oral Drug It undergoes 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As a subcutaneous injection, does not undergo first-pass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76232138"/>
                  </a:ext>
                </a:extLst>
              </a:tr>
            </a:tbl>
          </a:graphicData>
        </a:graphic>
      </p:graphicFrame>
      <p:sp>
        <p:nvSpPr>
          <p:cNvPr id="5" name="TextBox 4">
            <a:extLst>
              <a:ext uri="{FF2B5EF4-FFF2-40B4-BE49-F238E27FC236}">
                <a16:creationId xmlns:a16="http://schemas.microsoft.com/office/drawing/2014/main" id="{192CA7DE-8109-E6E1-A80E-ECA0955152F3}"/>
              </a:ext>
            </a:extLst>
          </p:cNvPr>
          <p:cNvSpPr txBox="1"/>
          <p:nvPr/>
        </p:nvSpPr>
        <p:spPr>
          <a:xfrm>
            <a:off x="838200" y="206977"/>
            <a:ext cx="10515600" cy="707886"/>
          </a:xfrm>
          <a:prstGeom prst="rect">
            <a:avLst/>
          </a:prstGeom>
          <a:noFill/>
        </p:spPr>
        <p:txBody>
          <a:bodyPr wrap="square" rtlCol="0">
            <a:spAutoFit/>
          </a:bodyPr>
          <a:lstStyle/>
          <a:p>
            <a:r>
              <a:rPr lang="en-GB" sz="4000" b="1" dirty="0">
                <a:latin typeface="Browallia New" panose="020B0604020202020204" pitchFamily="34" charset="-34"/>
                <a:cs typeface="Browallia New" panose="020B0604020202020204" pitchFamily="34" charset="-34"/>
              </a:rPr>
              <a:t>Key differences between and bisphosphonates and denosumab</a:t>
            </a:r>
            <a:endParaRPr lang="en-IN" sz="4000" b="1" dirty="0">
              <a:latin typeface="Browallia New" panose="020B0604020202020204" pitchFamily="34" charset="-34"/>
              <a:cs typeface="Browallia New" panose="020B0604020202020204" pitchFamily="34" charset="-34"/>
            </a:endParaRPr>
          </a:p>
        </p:txBody>
      </p:sp>
      <p:sp>
        <p:nvSpPr>
          <p:cNvPr id="3" name="TextBox 2">
            <a:extLst>
              <a:ext uri="{FF2B5EF4-FFF2-40B4-BE49-F238E27FC236}">
                <a16:creationId xmlns:a16="http://schemas.microsoft.com/office/drawing/2014/main" id="{12ED56A0-2B6D-9E1C-7A1F-1AFE3A0AA889}"/>
              </a:ext>
            </a:extLst>
          </p:cNvPr>
          <p:cNvSpPr txBox="1"/>
          <p:nvPr/>
        </p:nvSpPr>
        <p:spPr>
          <a:xfrm>
            <a:off x="1802296" y="6321664"/>
            <a:ext cx="9660834" cy="738664"/>
          </a:xfrm>
          <a:prstGeom prst="rect">
            <a:avLst/>
          </a:prstGeom>
          <a:noFill/>
        </p:spPr>
        <p:txBody>
          <a:bodyPr wrap="square">
            <a:spAutoFit/>
          </a:bodyPr>
          <a:lstStyle/>
          <a:p>
            <a:pPr algn="r"/>
            <a:r>
              <a:rPr lang="en-GB" sz="1050" b="1" dirty="0"/>
              <a:t> 1. </a:t>
            </a:r>
            <a:r>
              <a:rPr lang="en-GB" sz="1050" dirty="0"/>
              <a:t>JNCCN—Journal of the National Comprehensive Cancer Network | Volume 11 Supplement 3 | August 2013</a:t>
            </a:r>
          </a:p>
          <a:p>
            <a:pPr algn="r"/>
            <a:r>
              <a:rPr kumimoji="0" lang="en-GB" sz="1050" b="1" i="0" u="none" strike="noStrike" kern="1200" cap="none" spc="0" normalizeH="0" baseline="0" noProof="0" dirty="0">
                <a:ln>
                  <a:noFill/>
                </a:ln>
                <a:solidFill>
                  <a:srgbClr val="2B2B2B"/>
                </a:solidFill>
                <a:effectLst/>
                <a:uLnTx/>
                <a:uFillTx/>
                <a:latin typeface="DIN W03 Regular"/>
                <a:ea typeface="+mn-ea"/>
                <a:cs typeface="+mn-cs"/>
              </a:rPr>
              <a:t>2. </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Turner PV,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Brabb</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T,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Pekow</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C,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Vasbinder</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MA. Administration of substances to laboratory animals: routes of administration and factors to consider. </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J Am Assoc Lab </a:t>
            </a:r>
            <a:r>
              <a:rPr kumimoji="0" lang="en-GB" sz="1050" b="0" i="1" u="none" strike="noStrike" kern="1200" cap="none" spc="0" normalizeH="0" baseline="0" noProof="0" dirty="0" err="1">
                <a:ln>
                  <a:noFill/>
                </a:ln>
                <a:solidFill>
                  <a:srgbClr val="2B2B2B"/>
                </a:solidFill>
                <a:effectLst/>
                <a:uLnTx/>
                <a:uFillTx/>
                <a:latin typeface="DIN W03 Regular"/>
                <a:ea typeface="+mn-ea"/>
                <a:cs typeface="+mn-cs"/>
              </a:rPr>
              <a:t>Anim</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 Sci.</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2011;50:600–613</a:t>
            </a:r>
            <a:endParaRPr kumimoji="0" lang="en-IN"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gn="r"/>
            <a:endParaRPr lang="en-IN" sz="1050" dirty="0"/>
          </a:p>
        </p:txBody>
      </p:sp>
    </p:spTree>
    <p:extLst>
      <p:ext uri="{BB962C8B-B14F-4D97-AF65-F5344CB8AC3E}">
        <p14:creationId xmlns:p14="http://schemas.microsoft.com/office/powerpoint/2010/main" val="4216466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942D-FD86-7350-790C-DD17FF3CF523}"/>
              </a:ext>
            </a:extLst>
          </p:cNvPr>
          <p:cNvSpPr>
            <a:spLocks noGrp="1"/>
          </p:cNvSpPr>
          <p:nvPr>
            <p:ph type="title"/>
          </p:nvPr>
        </p:nvSpPr>
        <p:spPr/>
        <p:txBody>
          <a:bodyPr>
            <a:normAutofit fontScale="90000"/>
          </a:bodyPr>
          <a:lstStyle/>
          <a:p>
            <a:r>
              <a:rPr lang="en-IN" dirty="0">
                <a:solidFill>
                  <a:schemeClr val="tx1"/>
                </a:solidFill>
              </a:rPr>
              <a:t>What makes Denosumab different?</a:t>
            </a:r>
          </a:p>
        </p:txBody>
      </p:sp>
      <p:graphicFrame>
        <p:nvGraphicFramePr>
          <p:cNvPr id="4" name="Table 4">
            <a:extLst>
              <a:ext uri="{FF2B5EF4-FFF2-40B4-BE49-F238E27FC236}">
                <a16:creationId xmlns:a16="http://schemas.microsoft.com/office/drawing/2014/main" id="{2E6CB87C-C5BA-3302-B9BD-741C61AE229E}"/>
              </a:ext>
            </a:extLst>
          </p:cNvPr>
          <p:cNvGraphicFramePr>
            <a:graphicFrameLocks noGrp="1"/>
          </p:cNvGraphicFramePr>
          <p:nvPr>
            <p:extLst>
              <p:ext uri="{D42A27DB-BD31-4B8C-83A1-F6EECF244321}">
                <p14:modId xmlns:p14="http://schemas.microsoft.com/office/powerpoint/2010/main" val="3075534078"/>
              </p:ext>
            </p:extLst>
          </p:nvPr>
        </p:nvGraphicFramePr>
        <p:xfrm>
          <a:off x="838200" y="1196744"/>
          <a:ext cx="10515600" cy="4912508"/>
        </p:xfrm>
        <a:graphic>
          <a:graphicData uri="http://schemas.openxmlformats.org/drawingml/2006/table">
            <a:tbl>
              <a:tblPr firstRow="1" bandRow="1">
                <a:tableStyleId>{5C22544A-7EE6-4342-B048-85BDC9FD1C3A}</a:tableStyleId>
              </a:tblPr>
              <a:tblGrid>
                <a:gridCol w="2177437">
                  <a:extLst>
                    <a:ext uri="{9D8B030D-6E8A-4147-A177-3AD203B41FA5}">
                      <a16:colId xmlns:a16="http://schemas.microsoft.com/office/drawing/2014/main" val="3632851677"/>
                    </a:ext>
                  </a:extLst>
                </a:gridCol>
                <a:gridCol w="4273059">
                  <a:extLst>
                    <a:ext uri="{9D8B030D-6E8A-4147-A177-3AD203B41FA5}">
                      <a16:colId xmlns:a16="http://schemas.microsoft.com/office/drawing/2014/main" val="3927265113"/>
                    </a:ext>
                  </a:extLst>
                </a:gridCol>
                <a:gridCol w="4065104">
                  <a:extLst>
                    <a:ext uri="{9D8B030D-6E8A-4147-A177-3AD203B41FA5}">
                      <a16:colId xmlns:a16="http://schemas.microsoft.com/office/drawing/2014/main" val="1124612740"/>
                    </a:ext>
                  </a:extLst>
                </a:gridCol>
              </a:tblGrid>
              <a:tr h="601368">
                <a:tc>
                  <a:txBody>
                    <a:bodyPr/>
                    <a:lstStyle/>
                    <a:p>
                      <a:pPr algn="ctr"/>
                      <a:r>
                        <a:rPr lang="en-IN" dirty="0"/>
                        <a:t>CATEGORY</a:t>
                      </a:r>
                    </a:p>
                  </a:txBody>
                  <a:tcPr>
                    <a:lnB w="12700" cap="flat" cmpd="sng" algn="ctr">
                      <a:solidFill>
                        <a:schemeClr val="tx1"/>
                      </a:solidFill>
                      <a:prstDash val="solid"/>
                      <a:round/>
                      <a:headEnd type="none" w="med" len="med"/>
                      <a:tailEnd type="none" w="med" len="med"/>
                    </a:lnB>
                    <a:solidFill>
                      <a:srgbClr val="002060"/>
                    </a:solidFill>
                  </a:tcPr>
                </a:tc>
                <a:tc>
                  <a:txBody>
                    <a:bodyPr/>
                    <a:lstStyle/>
                    <a:p>
                      <a:r>
                        <a:rPr lang="en-IN" dirty="0"/>
                        <a:t>FEATURES</a:t>
                      </a:r>
                    </a:p>
                  </a:txBody>
                  <a:tcPr>
                    <a:lnB w="12700" cap="flat" cmpd="sng" algn="ctr">
                      <a:solidFill>
                        <a:schemeClr val="tx1"/>
                      </a:solidFill>
                      <a:prstDash val="solid"/>
                      <a:round/>
                      <a:headEnd type="none" w="med" len="med"/>
                      <a:tailEnd type="none" w="med" len="med"/>
                    </a:lnB>
                    <a:solidFill>
                      <a:srgbClr val="002060"/>
                    </a:solidFill>
                  </a:tcPr>
                </a:tc>
                <a:tc>
                  <a:txBody>
                    <a:bodyPr/>
                    <a:lstStyle/>
                    <a:p>
                      <a:r>
                        <a:rPr lang="en-IN" dirty="0"/>
                        <a:t>DETAILS</a:t>
                      </a:r>
                    </a:p>
                  </a:txBody>
                  <a:tcPr>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5510093"/>
                  </a:ext>
                </a:extLst>
              </a:tr>
              <a:tr h="1605808">
                <a:tc rowSpan="2">
                  <a:txBody>
                    <a:bodyPr/>
                    <a:lstStyle/>
                    <a:p>
                      <a:pPr algn="just"/>
                      <a:endParaRPr lang="en-GB" sz="2400" b="1" dirty="0">
                        <a:latin typeface="Browallia New" panose="020B0604020202020204" pitchFamily="34" charset="-34"/>
                        <a:cs typeface="Browallia New" panose="020B0604020202020204" pitchFamily="34" charset="-34"/>
                      </a:endParaRPr>
                    </a:p>
                    <a:p>
                      <a:pPr algn="just"/>
                      <a:endParaRPr lang="en-GB" sz="3200" b="1" dirty="0">
                        <a:latin typeface="Browallia New" panose="020B0604020202020204" pitchFamily="34" charset="-34"/>
                        <a:cs typeface="Browallia New" panose="020B0604020202020204" pitchFamily="34" charset="-34"/>
                      </a:endParaRPr>
                    </a:p>
                    <a:p>
                      <a:pPr algn="just"/>
                      <a:endParaRPr lang="en-GB" sz="2400" b="1" dirty="0">
                        <a:latin typeface="Browallia New" panose="020B0604020202020204" pitchFamily="34" charset="-34"/>
                        <a:cs typeface="Browallia New" panose="020B0604020202020204" pitchFamily="34" charset="-34"/>
                      </a:endParaRPr>
                    </a:p>
                    <a:p>
                      <a:pPr algn="ctr"/>
                      <a:endParaRPr lang="en-GB" sz="2400" b="1" dirty="0">
                        <a:latin typeface="Browallia New" panose="020B0604020202020204" pitchFamily="34" charset="-34"/>
                        <a:cs typeface="Browallia New" panose="020B0604020202020204" pitchFamily="34" charset="-34"/>
                      </a:endParaRPr>
                    </a:p>
                    <a:p>
                      <a:pPr algn="ctr"/>
                      <a:r>
                        <a:rPr lang="en-GB" sz="2400" b="1" dirty="0">
                          <a:solidFill>
                            <a:schemeClr val="bg1"/>
                          </a:solidFill>
                          <a:latin typeface="Browallia New" panose="020B0604020202020204" pitchFamily="34" charset="-34"/>
                          <a:cs typeface="Browallia New" panose="020B0604020202020204" pitchFamily="34" charset="-34"/>
                        </a:rPr>
                        <a:t>In solid tumors with bone metastases</a:t>
                      </a:r>
                      <a:endParaRPr lang="en-IN" sz="2400" b="1" dirty="0">
                        <a:solidFill>
                          <a:schemeClr val="bg1"/>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just"/>
                      <a:r>
                        <a:rPr lang="en-GB" sz="2400" dirty="0">
                          <a:latin typeface="Browallia New" panose="020B0604020202020204" pitchFamily="34" charset="-34"/>
                          <a:cs typeface="Browallia New" panose="020B0604020202020204" pitchFamily="34" charset="-34"/>
                        </a:rPr>
                        <a:t>Demonstrated superiority vs ZA in delaying bone complications† in solid tumors with bone metastases </a:t>
                      </a:r>
                      <a:r>
                        <a:rPr lang="en-GB" sz="2400" baseline="30000" dirty="0">
                          <a:latin typeface="Browallia New" panose="020B0604020202020204" pitchFamily="34" charset="-34"/>
                          <a:cs typeface="Browallia New" panose="020B0604020202020204" pitchFamily="34" charset="-34"/>
                        </a:rPr>
                        <a:t>2,3</a:t>
                      </a:r>
                      <a:endParaRPr lang="en-IN" sz="2400" baseline="30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418626"/>
                  </a:ext>
                </a:extLst>
              </a:tr>
              <a:tr h="2705332">
                <a:tc vMerge="1">
                  <a:txBody>
                    <a:bodyPr/>
                    <a:lstStyle/>
                    <a:p>
                      <a:endParaRPr lang="en-IN" dirty="0"/>
                    </a:p>
                  </a:txBody>
                  <a:tcPr/>
                </a:tc>
                <a:tc>
                  <a:txBody>
                    <a:bodyPr/>
                    <a:lstStyle/>
                    <a:p>
                      <a:pPr algn="just"/>
                      <a:r>
                        <a:rPr lang="en-IN" sz="2400" dirty="0">
                          <a:latin typeface="Browallia New" panose="020B0604020202020204" pitchFamily="34" charset="-34"/>
                          <a:cs typeface="Browallia New" panose="020B0604020202020204" pitchFamily="34" charset="-34"/>
                        </a:rPr>
                        <a:t>NCCN Clinical Practice Guidelines (NCCN Guidelines®) recommend denosumab (Denosumab Q4W) for preventing bone complications in patients with bone metastases from solid tumors (prostate &amp; breast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just">
                        <a:buFont typeface="Arial" panose="020B0604020202020204" pitchFamily="34" charset="0"/>
                        <a:buChar char="•"/>
                      </a:pPr>
                      <a:r>
                        <a:rPr lang="en-GB" sz="2400" dirty="0">
                          <a:latin typeface="Browallia New" panose="020B0604020202020204" pitchFamily="34" charset="-34"/>
                          <a:cs typeface="Browallia New" panose="020B0604020202020204" pitchFamily="34" charset="-34"/>
                        </a:rPr>
                        <a:t>Category 1‡ Preferred in men with prostate cancer and bone metastases </a:t>
                      </a:r>
                      <a:r>
                        <a:rPr lang="en-GB" sz="2400" baseline="30000" dirty="0">
                          <a:latin typeface="Browallia New" panose="020B0604020202020204" pitchFamily="34" charset="-34"/>
                          <a:cs typeface="Browallia New" panose="020B0604020202020204" pitchFamily="34" charset="-34"/>
                        </a:rPr>
                        <a:t>4</a:t>
                      </a:r>
                    </a:p>
                    <a:p>
                      <a:pPr marL="342900" indent="-342900" algn="just">
                        <a:buFont typeface="Arial" panose="020B0604020202020204" pitchFamily="34" charset="0"/>
                        <a:buChar char="•"/>
                      </a:pPr>
                      <a:r>
                        <a:rPr lang="en-GB" sz="2400" dirty="0">
                          <a:latin typeface="Browallia New" panose="020B0604020202020204" pitchFamily="34" charset="-34"/>
                          <a:cs typeface="Browallia New" panose="020B0604020202020204" pitchFamily="34" charset="-34"/>
                        </a:rPr>
                        <a:t>Category 1‡ in women with breast cancer and bone metastases </a:t>
                      </a:r>
                      <a:r>
                        <a:rPr lang="en-GB" sz="2400" baseline="30000" dirty="0">
                          <a:latin typeface="Browallia New" panose="020B0604020202020204" pitchFamily="34" charset="-34"/>
                          <a:cs typeface="Browallia New" panose="020B0604020202020204" pitchFamily="34" charset="-34"/>
                        </a:rPr>
                        <a:t>5</a:t>
                      </a:r>
                      <a:endParaRPr lang="en-IN" sz="2400" baseline="30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8962581"/>
                  </a:ext>
                </a:extLst>
              </a:tr>
            </a:tbl>
          </a:graphicData>
        </a:graphic>
      </p:graphicFrame>
      <p:sp>
        <p:nvSpPr>
          <p:cNvPr id="5" name="TextBox 4">
            <a:extLst>
              <a:ext uri="{FF2B5EF4-FFF2-40B4-BE49-F238E27FC236}">
                <a16:creationId xmlns:a16="http://schemas.microsoft.com/office/drawing/2014/main" id="{D107A086-CA7B-432B-FC5A-A87B05506A0C}"/>
              </a:ext>
            </a:extLst>
          </p:cNvPr>
          <p:cNvSpPr txBox="1"/>
          <p:nvPr/>
        </p:nvSpPr>
        <p:spPr>
          <a:xfrm>
            <a:off x="8653670" y="6212268"/>
            <a:ext cx="2928730" cy="900246"/>
          </a:xfrm>
          <a:prstGeom prst="rect">
            <a:avLst/>
          </a:prstGeom>
          <a:noFill/>
        </p:spPr>
        <p:txBody>
          <a:bodyPr wrap="square">
            <a:spAutoFit/>
          </a:bodyPr>
          <a:lstStyle/>
          <a:p>
            <a:r>
              <a:rPr lang="fr-FR" sz="1050" dirty="0"/>
              <a:t>2. </a:t>
            </a:r>
            <a:r>
              <a:rPr lang="fr-FR" sz="1050" dirty="0" err="1"/>
              <a:t>Denosumab</a:t>
            </a:r>
            <a:r>
              <a:rPr lang="fr-FR" sz="1050" dirty="0"/>
              <a:t> (</a:t>
            </a:r>
            <a:r>
              <a:rPr lang="fr-FR" sz="1050" dirty="0" err="1"/>
              <a:t>denosumab</a:t>
            </a:r>
            <a:r>
              <a:rPr lang="fr-FR" sz="1050" dirty="0"/>
              <a:t>) prescribing information </a:t>
            </a:r>
          </a:p>
          <a:p>
            <a:r>
              <a:rPr lang="fr-FR" sz="1050" dirty="0"/>
              <a:t>3. </a:t>
            </a:r>
            <a:r>
              <a:rPr lang="fr-FR" sz="1050" dirty="0" err="1"/>
              <a:t>Eur</a:t>
            </a:r>
            <a:r>
              <a:rPr lang="fr-FR" sz="1050" dirty="0"/>
              <a:t> J Cancer. 2012;48(16):3082-3092.</a:t>
            </a:r>
          </a:p>
          <a:p>
            <a:r>
              <a:rPr lang="fr-FR" sz="1050" dirty="0"/>
              <a:t>4. </a:t>
            </a:r>
            <a:r>
              <a:rPr lang="en-GB" sz="1050" dirty="0"/>
              <a:t>NCCN Guidelines for Prostate Cancer V.2.2021</a:t>
            </a:r>
          </a:p>
          <a:p>
            <a:r>
              <a:rPr lang="en-GB" sz="1050" dirty="0"/>
              <a:t>5. NCCN Guidelines for Breast Cancer V.6.2021</a:t>
            </a:r>
            <a:endParaRPr lang="en-IN" sz="1050" dirty="0"/>
          </a:p>
        </p:txBody>
      </p:sp>
    </p:spTree>
    <p:extLst>
      <p:ext uri="{BB962C8B-B14F-4D97-AF65-F5344CB8AC3E}">
        <p14:creationId xmlns:p14="http://schemas.microsoft.com/office/powerpoint/2010/main" val="1327061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054E-8A20-691B-3EF0-7D97EB5C56B6}"/>
              </a:ext>
            </a:extLst>
          </p:cNvPr>
          <p:cNvSpPr>
            <a:spLocks noGrp="1"/>
          </p:cNvSpPr>
          <p:nvPr>
            <p:ph type="title"/>
          </p:nvPr>
        </p:nvSpPr>
        <p:spPr/>
        <p:txBody>
          <a:bodyPr>
            <a:normAutofit fontScale="90000"/>
          </a:bodyPr>
          <a:lstStyle/>
          <a:p>
            <a:r>
              <a:rPr lang="en-IN" dirty="0"/>
              <a:t>What makes Denosumab different Contd…?</a:t>
            </a:r>
          </a:p>
        </p:txBody>
      </p:sp>
      <p:graphicFrame>
        <p:nvGraphicFramePr>
          <p:cNvPr id="4" name="Table 4">
            <a:extLst>
              <a:ext uri="{FF2B5EF4-FFF2-40B4-BE49-F238E27FC236}">
                <a16:creationId xmlns:a16="http://schemas.microsoft.com/office/drawing/2014/main" id="{D1F799F6-52C2-9F40-D32B-0F0034D7BBF7}"/>
              </a:ext>
            </a:extLst>
          </p:cNvPr>
          <p:cNvGraphicFramePr>
            <a:graphicFrameLocks noGrp="1"/>
          </p:cNvGraphicFramePr>
          <p:nvPr>
            <p:extLst>
              <p:ext uri="{D42A27DB-BD31-4B8C-83A1-F6EECF244321}">
                <p14:modId xmlns:p14="http://schemas.microsoft.com/office/powerpoint/2010/main" val="54339898"/>
              </p:ext>
            </p:extLst>
          </p:nvPr>
        </p:nvGraphicFramePr>
        <p:xfrm>
          <a:off x="838200" y="1196745"/>
          <a:ext cx="10515600" cy="4930985"/>
        </p:xfrm>
        <a:graphic>
          <a:graphicData uri="http://schemas.openxmlformats.org/drawingml/2006/table">
            <a:tbl>
              <a:tblPr firstRow="1" bandRow="1">
                <a:tableStyleId>{5C22544A-7EE6-4342-B048-85BDC9FD1C3A}</a:tableStyleId>
              </a:tblPr>
              <a:tblGrid>
                <a:gridCol w="2177437">
                  <a:extLst>
                    <a:ext uri="{9D8B030D-6E8A-4147-A177-3AD203B41FA5}">
                      <a16:colId xmlns:a16="http://schemas.microsoft.com/office/drawing/2014/main" val="3632851677"/>
                    </a:ext>
                  </a:extLst>
                </a:gridCol>
                <a:gridCol w="2815320">
                  <a:extLst>
                    <a:ext uri="{9D8B030D-6E8A-4147-A177-3AD203B41FA5}">
                      <a16:colId xmlns:a16="http://schemas.microsoft.com/office/drawing/2014/main" val="3927265113"/>
                    </a:ext>
                  </a:extLst>
                </a:gridCol>
                <a:gridCol w="5522843">
                  <a:extLst>
                    <a:ext uri="{9D8B030D-6E8A-4147-A177-3AD203B41FA5}">
                      <a16:colId xmlns:a16="http://schemas.microsoft.com/office/drawing/2014/main" val="1124612740"/>
                    </a:ext>
                  </a:extLst>
                </a:gridCol>
              </a:tblGrid>
              <a:tr h="431824">
                <a:tc>
                  <a:txBody>
                    <a:bodyPr/>
                    <a:lstStyle/>
                    <a:p>
                      <a:pPr algn="ctr"/>
                      <a:r>
                        <a:rPr lang="en-IN"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IN" dirty="0"/>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IN" dirty="0"/>
                        <a:t>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5510093"/>
                  </a:ext>
                </a:extLst>
              </a:tr>
              <a:tr h="1148722">
                <a:tc rowSpan="3">
                  <a:txBody>
                    <a:bodyPr/>
                    <a:lstStyle/>
                    <a:p>
                      <a:pPr algn="ctr"/>
                      <a:endParaRPr lang="en-GB" sz="2400" dirty="0">
                        <a:latin typeface="Browallia New" panose="020B0604020202020204" pitchFamily="34" charset="-34"/>
                        <a:cs typeface="Browallia New" panose="020B0604020202020204" pitchFamily="34" charset="-34"/>
                      </a:endParaRPr>
                    </a:p>
                    <a:p>
                      <a:pPr algn="ctr"/>
                      <a:endParaRPr lang="en-GB" sz="2400" b="1" dirty="0">
                        <a:solidFill>
                          <a:schemeClr val="bg1"/>
                        </a:solidFill>
                        <a:latin typeface="Browallia New" panose="020B0604020202020204" pitchFamily="34" charset="-34"/>
                        <a:cs typeface="Browallia New" panose="020B0604020202020204" pitchFamily="34" charset="-34"/>
                      </a:endParaRPr>
                    </a:p>
                    <a:p>
                      <a:pPr algn="ctr"/>
                      <a:endParaRPr lang="en-GB" sz="2400" b="1" dirty="0">
                        <a:solidFill>
                          <a:schemeClr val="bg1"/>
                        </a:solidFill>
                        <a:latin typeface="Browallia New" panose="020B0604020202020204" pitchFamily="34" charset="-34"/>
                        <a:cs typeface="Browallia New" panose="020B0604020202020204" pitchFamily="34" charset="-34"/>
                      </a:endParaRPr>
                    </a:p>
                    <a:p>
                      <a:pPr algn="ctr"/>
                      <a:endParaRPr lang="en-GB" sz="2400" b="1" dirty="0">
                        <a:solidFill>
                          <a:schemeClr val="bg1"/>
                        </a:solidFill>
                        <a:latin typeface="Browallia New" panose="020B0604020202020204" pitchFamily="34" charset="-34"/>
                        <a:cs typeface="Browallia New" panose="020B0604020202020204" pitchFamily="34" charset="-34"/>
                      </a:endParaRPr>
                    </a:p>
                    <a:p>
                      <a:pPr algn="ctr"/>
                      <a:r>
                        <a:rPr lang="en-GB" sz="2400" b="1" dirty="0">
                          <a:solidFill>
                            <a:schemeClr val="bg1"/>
                          </a:solidFill>
                          <a:latin typeface="Browallia New" panose="020B0604020202020204" pitchFamily="34" charset="-34"/>
                          <a:cs typeface="Browallia New" panose="020B0604020202020204" pitchFamily="34" charset="-34"/>
                        </a:rPr>
                        <a:t>In solid tumors with bone metastases and multiple myeloma</a:t>
                      </a:r>
                      <a:endParaRPr lang="en-IN" sz="2400" b="1" dirty="0">
                        <a:solidFill>
                          <a:schemeClr val="bg1"/>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just"/>
                      <a:r>
                        <a:rPr lang="en-GB" sz="2200" dirty="0">
                          <a:latin typeface="Browallia New" panose="020B0604020202020204" pitchFamily="34" charset="-34"/>
                          <a:cs typeface="Browallia New" panose="020B0604020202020204" pitchFamily="34" charset="-34"/>
                        </a:rPr>
                        <a:t>The first and only BTA administered subcutaneously </a:t>
                      </a:r>
                      <a:r>
                        <a:rPr lang="en-GB" sz="2200" baseline="30000" dirty="0">
                          <a:latin typeface="Browallia New" panose="020B0604020202020204" pitchFamily="34" charset="-34"/>
                          <a:cs typeface="Browallia New" panose="020B0604020202020204" pitchFamily="34" charset="-34"/>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200" dirty="0">
                          <a:latin typeface="Browallia New" panose="020B0604020202020204" pitchFamily="34" charset="-34"/>
                          <a:cs typeface="Browallia New" panose="020B0604020202020204" pitchFamily="34" charset="-34"/>
                        </a:rPr>
                        <a:t>Convenient subcutaneous administration that may complement a patient’s primary treatment regimen</a:t>
                      </a:r>
                      <a:endParaRPr lang="en-IN" sz="2200" dirty="0">
                        <a:latin typeface="Browallia New" panose="020B0604020202020204" pitchFamily="34" charset="-34"/>
                        <a:cs typeface="Browallia New" panose="020B0604020202020204" pitchFamily="34" charset="-34"/>
                      </a:endParaRPr>
                    </a:p>
                    <a:p>
                      <a:pPr algn="just"/>
                      <a:endParaRPr lang="en-IN" sz="22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8753122"/>
                  </a:ext>
                </a:extLst>
              </a:tr>
              <a:tr h="2201717">
                <a:tc vMerge="1">
                  <a:txBody>
                    <a:bodyPr/>
                    <a:lstStyle/>
                    <a:p>
                      <a:pPr algn="just"/>
                      <a:endParaRPr lang="en-IN" sz="2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2200" dirty="0">
                          <a:latin typeface="Browallia New" panose="020B0604020202020204" pitchFamily="34" charset="-34"/>
                          <a:cs typeface="Browallia New" panose="020B0604020202020204" pitchFamily="34" charset="-34"/>
                        </a:rPr>
                        <a:t>No need to adjust dosing for renal function </a:t>
                      </a:r>
                      <a:endParaRPr lang="en-IN" sz="22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just">
                        <a:buFont typeface="Arial" panose="020B0604020202020204" pitchFamily="34" charset="0"/>
                        <a:buChar char="•"/>
                      </a:pPr>
                      <a:r>
                        <a:rPr lang="en-GB" sz="2200" dirty="0">
                          <a:latin typeface="Browallia New" panose="020B0604020202020204" pitchFamily="34" charset="-34"/>
                          <a:cs typeface="Browallia New" panose="020B0604020202020204" pitchFamily="34" charset="-34"/>
                        </a:rPr>
                        <a:t>Denosumab is a monoclonal antibody and is not cleared by the kidneys</a:t>
                      </a:r>
                    </a:p>
                    <a:p>
                      <a:pPr marL="342900" indent="-342900" algn="just">
                        <a:buFont typeface="Arial" panose="020B0604020202020204" pitchFamily="34" charset="0"/>
                        <a:buChar char="•"/>
                      </a:pPr>
                      <a:r>
                        <a:rPr lang="en-GB" sz="2200" dirty="0">
                          <a:latin typeface="Browallia New" panose="020B0604020202020204" pitchFamily="34" charset="-34"/>
                          <a:cs typeface="Browallia New" panose="020B0604020202020204" pitchFamily="34" charset="-34"/>
                        </a:rPr>
                        <a:t>The risk of hypocalcemia increases with decreasing renal function</a:t>
                      </a:r>
                    </a:p>
                    <a:p>
                      <a:pPr marL="342900" indent="-342900" algn="just">
                        <a:buFont typeface="Arial" panose="020B0604020202020204" pitchFamily="34" charset="0"/>
                        <a:buChar char="•"/>
                      </a:pPr>
                      <a:r>
                        <a:rPr lang="en-GB" sz="2200" dirty="0">
                          <a:latin typeface="Browallia New" panose="020B0604020202020204" pitchFamily="34" charset="-34"/>
                          <a:cs typeface="Browallia New" panose="020B0604020202020204" pitchFamily="34" charset="-34"/>
                        </a:rPr>
                        <a:t>In patients with renal impairment, closely monitor calcium levels and calcium and vitamin D intake</a:t>
                      </a:r>
                      <a:endParaRPr lang="en-IN" sz="22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756701"/>
                  </a:ext>
                </a:extLst>
              </a:tr>
              <a:tr h="1148722">
                <a:tc vMerge="1">
                  <a:txBody>
                    <a:bodyPr/>
                    <a:lstStyle/>
                    <a:p>
                      <a:pPr algn="just"/>
                      <a:endParaRPr lang="en-IN" sz="2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GB" sz="2200" dirty="0">
                          <a:latin typeface="Browallia New" panose="020B0604020202020204" pitchFamily="34" charset="-34"/>
                          <a:cs typeface="Browallia New" panose="020B0604020202020204" pitchFamily="34" charset="-34"/>
                        </a:rPr>
                        <a:t>Denosumab is a targeted therapy that works differently than ZA </a:t>
                      </a:r>
                      <a:r>
                        <a:rPr lang="en-GB" sz="2200" baseline="30000" dirty="0">
                          <a:latin typeface="Browallia New" panose="020B0604020202020204" pitchFamily="34" charset="-34"/>
                          <a:cs typeface="Browallia New" panose="020B0604020202020204" pitchFamily="34" charset="-34"/>
                        </a:rPr>
                        <a:t>2,3</a:t>
                      </a:r>
                      <a:endParaRPr lang="en-IN" sz="2200" baseline="30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just">
                        <a:buFont typeface="Arial" panose="020B0604020202020204" pitchFamily="34" charset="0"/>
                        <a:buChar char="•"/>
                      </a:pPr>
                      <a:r>
                        <a:rPr lang="en-GB" sz="2200" dirty="0">
                          <a:latin typeface="Browallia New" panose="020B0604020202020204" pitchFamily="34" charset="-34"/>
                          <a:cs typeface="Browallia New" panose="020B0604020202020204" pitchFamily="34" charset="-34"/>
                        </a:rPr>
                        <a:t>Denosumab is not a bisphosphonate. </a:t>
                      </a:r>
                    </a:p>
                    <a:p>
                      <a:pPr marL="342900" indent="-342900" algn="just">
                        <a:buFont typeface="Arial" panose="020B0604020202020204" pitchFamily="34" charset="0"/>
                        <a:buChar char="•"/>
                      </a:pPr>
                      <a:r>
                        <a:rPr lang="en-GB" sz="2200" dirty="0">
                          <a:latin typeface="Browallia New" panose="020B0604020202020204" pitchFamily="34" charset="-34"/>
                          <a:cs typeface="Browallia New" panose="020B0604020202020204" pitchFamily="34" charset="-34"/>
                        </a:rPr>
                        <a:t>It is the only BTA that blocks the function of RANKL, an important target in the cycle of bone resorption</a:t>
                      </a:r>
                      <a:endParaRPr lang="en-IN" sz="22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7344885"/>
                  </a:ext>
                </a:extLst>
              </a:tr>
            </a:tbl>
          </a:graphicData>
        </a:graphic>
      </p:graphicFrame>
      <p:sp>
        <p:nvSpPr>
          <p:cNvPr id="5" name="TextBox 4">
            <a:extLst>
              <a:ext uri="{FF2B5EF4-FFF2-40B4-BE49-F238E27FC236}">
                <a16:creationId xmlns:a16="http://schemas.microsoft.com/office/drawing/2014/main" id="{7C3A62DD-3C0F-E382-39C0-A0B973EE47AD}"/>
              </a:ext>
            </a:extLst>
          </p:cNvPr>
          <p:cNvSpPr txBox="1"/>
          <p:nvPr/>
        </p:nvSpPr>
        <p:spPr>
          <a:xfrm>
            <a:off x="8004313" y="6237372"/>
            <a:ext cx="3564835" cy="646331"/>
          </a:xfrm>
          <a:prstGeom prst="rect">
            <a:avLst/>
          </a:prstGeom>
          <a:noFill/>
        </p:spPr>
        <p:txBody>
          <a:bodyPr wrap="square">
            <a:spAutoFit/>
          </a:bodyPr>
          <a:lstStyle/>
          <a:p>
            <a:r>
              <a:rPr lang="es-ES" sz="1200" dirty="0"/>
              <a:t>2. Denosumab (denosumab) prescribing information </a:t>
            </a:r>
          </a:p>
          <a:p>
            <a:r>
              <a:rPr lang="es-ES" sz="1200" dirty="0"/>
              <a:t>3. </a:t>
            </a:r>
            <a:r>
              <a:rPr lang="es-ES" sz="1200" dirty="0" err="1"/>
              <a:t>Eur</a:t>
            </a:r>
            <a:r>
              <a:rPr lang="es-ES" sz="1200" dirty="0"/>
              <a:t> J </a:t>
            </a:r>
            <a:r>
              <a:rPr lang="es-ES" sz="1200" dirty="0" err="1"/>
              <a:t>Cancer</a:t>
            </a:r>
            <a:r>
              <a:rPr lang="es-ES" sz="1200" dirty="0"/>
              <a:t>. 2012;48(16):3082-3092.</a:t>
            </a:r>
          </a:p>
          <a:p>
            <a:r>
              <a:rPr lang="en-IN" sz="1200" dirty="0"/>
              <a:t>6. ZOMETA® (zoledronic acid) prescribing information,</a:t>
            </a:r>
          </a:p>
        </p:txBody>
      </p:sp>
    </p:spTree>
    <p:extLst>
      <p:ext uri="{BB962C8B-B14F-4D97-AF65-F5344CB8AC3E}">
        <p14:creationId xmlns:p14="http://schemas.microsoft.com/office/powerpoint/2010/main" val="110480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40D53571-48BA-12AE-06DA-4A770A3AA600}"/>
              </a:ext>
            </a:extLst>
          </p:cNvPr>
          <p:cNvGraphicFramePr/>
          <p:nvPr>
            <p:extLst>
              <p:ext uri="{D42A27DB-BD31-4B8C-83A1-F6EECF244321}">
                <p14:modId xmlns:p14="http://schemas.microsoft.com/office/powerpoint/2010/main" val="2447089323"/>
              </p:ext>
            </p:extLst>
          </p:nvPr>
        </p:nvGraphicFramePr>
        <p:xfrm>
          <a:off x="838200" y="-474307"/>
          <a:ext cx="11353800" cy="819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30C3E33-FCC6-7771-1162-800DA3E9A79E}"/>
              </a:ext>
            </a:extLst>
          </p:cNvPr>
          <p:cNvSpPr txBox="1"/>
          <p:nvPr/>
        </p:nvSpPr>
        <p:spPr>
          <a:xfrm>
            <a:off x="1705427" y="5039110"/>
            <a:ext cx="1107734" cy="307777"/>
          </a:xfrm>
          <a:prstGeom prst="rect">
            <a:avLst/>
          </a:prstGeom>
          <a:solidFill>
            <a:schemeClr val="bg1"/>
          </a:solidFill>
        </p:spPr>
        <p:txBody>
          <a:bodyPr wrap="square" rtlCol="0">
            <a:spAutoFit/>
          </a:bodyPr>
          <a:lstStyle/>
          <a:p>
            <a:pPr algn="ctr"/>
            <a:r>
              <a:rPr lang="en-IN" sz="1400" b="1" dirty="0">
                <a:solidFill>
                  <a:srgbClr val="002060"/>
                </a:solidFill>
              </a:rPr>
              <a:t>(28%-30%)</a:t>
            </a:r>
          </a:p>
        </p:txBody>
      </p:sp>
      <p:sp>
        <p:nvSpPr>
          <p:cNvPr id="13" name="TextBox 12">
            <a:extLst>
              <a:ext uri="{FF2B5EF4-FFF2-40B4-BE49-F238E27FC236}">
                <a16:creationId xmlns:a16="http://schemas.microsoft.com/office/drawing/2014/main" id="{05398394-DCBA-060E-49A0-793A691969F7}"/>
              </a:ext>
            </a:extLst>
          </p:cNvPr>
          <p:cNvSpPr txBox="1"/>
          <p:nvPr/>
        </p:nvSpPr>
        <p:spPr>
          <a:xfrm>
            <a:off x="3116832" y="5021419"/>
            <a:ext cx="1107734" cy="307777"/>
          </a:xfrm>
          <a:prstGeom prst="rect">
            <a:avLst/>
          </a:prstGeom>
          <a:solidFill>
            <a:schemeClr val="bg1"/>
          </a:solidFill>
        </p:spPr>
        <p:txBody>
          <a:bodyPr wrap="square" rtlCol="0">
            <a:spAutoFit/>
          </a:bodyPr>
          <a:lstStyle/>
          <a:p>
            <a:pPr algn="ctr"/>
            <a:r>
              <a:rPr lang="en-IN" sz="1400" b="1" dirty="0">
                <a:solidFill>
                  <a:srgbClr val="002060"/>
                </a:solidFill>
              </a:rPr>
              <a:t>(5%-7%)</a:t>
            </a:r>
          </a:p>
        </p:txBody>
      </p:sp>
      <p:sp>
        <p:nvSpPr>
          <p:cNvPr id="14" name="TextBox 13">
            <a:extLst>
              <a:ext uri="{FF2B5EF4-FFF2-40B4-BE49-F238E27FC236}">
                <a16:creationId xmlns:a16="http://schemas.microsoft.com/office/drawing/2014/main" id="{D94B4BA9-44B8-061C-EC88-2AA915088FD0}"/>
              </a:ext>
            </a:extLst>
          </p:cNvPr>
          <p:cNvSpPr txBox="1"/>
          <p:nvPr/>
        </p:nvSpPr>
        <p:spPr>
          <a:xfrm>
            <a:off x="5555777" y="5007211"/>
            <a:ext cx="5689978" cy="276999"/>
          </a:xfrm>
          <a:prstGeom prst="rect">
            <a:avLst/>
          </a:prstGeom>
          <a:noFill/>
        </p:spPr>
        <p:txBody>
          <a:bodyPr wrap="square" rtlCol="0">
            <a:spAutoFit/>
          </a:bodyPr>
          <a:lstStyle/>
          <a:p>
            <a:r>
              <a:rPr lang="en-IN" sz="1200" b="1" dirty="0">
                <a:solidFill>
                  <a:srgbClr val="0070C0"/>
                </a:solidFill>
              </a:rPr>
              <a:t>(39%)                 (17%)                 (9.8%)                 (0.7%)                 (0.5%)                (0.2%)</a:t>
            </a:r>
          </a:p>
        </p:txBody>
      </p:sp>
      <p:sp>
        <p:nvSpPr>
          <p:cNvPr id="15" name="Oval 14">
            <a:extLst>
              <a:ext uri="{FF2B5EF4-FFF2-40B4-BE49-F238E27FC236}">
                <a16:creationId xmlns:a16="http://schemas.microsoft.com/office/drawing/2014/main" id="{C64A6F86-99E2-A833-EAE8-6CBA73E2C8BD}"/>
              </a:ext>
            </a:extLst>
          </p:cNvPr>
          <p:cNvSpPr/>
          <p:nvPr/>
        </p:nvSpPr>
        <p:spPr>
          <a:xfrm>
            <a:off x="5255576" y="4384645"/>
            <a:ext cx="1107734" cy="962241"/>
          </a:xfrm>
          <a:prstGeom prst="ellipse">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8249FF8D-3B2D-11E3-01F9-BA0626FE70B6}"/>
              </a:ext>
            </a:extLst>
          </p:cNvPr>
          <p:cNvSpPr txBox="1"/>
          <p:nvPr/>
        </p:nvSpPr>
        <p:spPr>
          <a:xfrm>
            <a:off x="6179025" y="3852779"/>
            <a:ext cx="968991" cy="307777"/>
          </a:xfrm>
          <a:prstGeom prst="rect">
            <a:avLst/>
          </a:prstGeom>
          <a:solidFill>
            <a:schemeClr val="bg1"/>
          </a:solidFill>
        </p:spPr>
        <p:txBody>
          <a:bodyPr wrap="square" rtlCol="0">
            <a:spAutoFit/>
          </a:bodyPr>
          <a:lstStyle/>
          <a:p>
            <a:pPr algn="ctr"/>
            <a:r>
              <a:rPr lang="en-IN" sz="1400" b="1" dirty="0">
                <a:solidFill>
                  <a:srgbClr val="002060"/>
                </a:solidFill>
              </a:rPr>
              <a:t>(67%)</a:t>
            </a:r>
          </a:p>
        </p:txBody>
      </p:sp>
      <p:sp>
        <p:nvSpPr>
          <p:cNvPr id="20" name="TextBox 19">
            <a:extLst>
              <a:ext uri="{FF2B5EF4-FFF2-40B4-BE49-F238E27FC236}">
                <a16:creationId xmlns:a16="http://schemas.microsoft.com/office/drawing/2014/main" id="{CA577363-ADE4-2B37-D8AB-957D7971B5B2}"/>
              </a:ext>
            </a:extLst>
          </p:cNvPr>
          <p:cNvSpPr txBox="1"/>
          <p:nvPr/>
        </p:nvSpPr>
        <p:spPr>
          <a:xfrm>
            <a:off x="9677963" y="3866427"/>
            <a:ext cx="968991" cy="307777"/>
          </a:xfrm>
          <a:prstGeom prst="rect">
            <a:avLst/>
          </a:prstGeom>
          <a:solidFill>
            <a:schemeClr val="bg1"/>
          </a:solidFill>
        </p:spPr>
        <p:txBody>
          <a:bodyPr wrap="square" rtlCol="0">
            <a:spAutoFit/>
          </a:bodyPr>
          <a:lstStyle/>
          <a:p>
            <a:pPr algn="ctr"/>
            <a:r>
              <a:rPr lang="en-IN" sz="1400" b="1" dirty="0">
                <a:solidFill>
                  <a:srgbClr val="002060"/>
                </a:solidFill>
              </a:rPr>
              <a:t>(33%)</a:t>
            </a:r>
          </a:p>
        </p:txBody>
      </p:sp>
      <p:sp>
        <p:nvSpPr>
          <p:cNvPr id="2" name="Title 1">
            <a:extLst>
              <a:ext uri="{FF2B5EF4-FFF2-40B4-BE49-F238E27FC236}">
                <a16:creationId xmlns:a16="http://schemas.microsoft.com/office/drawing/2014/main" id="{C07800B8-B696-9A43-CDD3-9C1D43412D07}"/>
              </a:ext>
            </a:extLst>
          </p:cNvPr>
          <p:cNvSpPr>
            <a:spLocks noGrp="1"/>
          </p:cNvSpPr>
          <p:nvPr>
            <p:ph type="title"/>
          </p:nvPr>
        </p:nvSpPr>
        <p:spPr/>
        <p:txBody>
          <a:bodyPr>
            <a:normAutofit fontScale="90000"/>
          </a:bodyPr>
          <a:lstStyle/>
          <a:p>
            <a:r>
              <a:rPr lang="en-IN" dirty="0"/>
              <a:t>Molecular Composition of Bone</a:t>
            </a:r>
          </a:p>
        </p:txBody>
      </p:sp>
    </p:spTree>
    <p:extLst>
      <p:ext uri="{BB962C8B-B14F-4D97-AF65-F5344CB8AC3E}">
        <p14:creationId xmlns:p14="http://schemas.microsoft.com/office/powerpoint/2010/main" val="214028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054E-8A20-691B-3EF0-7D97EB5C56B6}"/>
              </a:ext>
            </a:extLst>
          </p:cNvPr>
          <p:cNvSpPr>
            <a:spLocks noGrp="1"/>
          </p:cNvSpPr>
          <p:nvPr>
            <p:ph type="title"/>
          </p:nvPr>
        </p:nvSpPr>
        <p:spPr/>
        <p:txBody>
          <a:bodyPr>
            <a:normAutofit fontScale="90000"/>
          </a:bodyPr>
          <a:lstStyle/>
          <a:p>
            <a:r>
              <a:rPr lang="en-IN" dirty="0"/>
              <a:t>What makes Denosumab different Contd…?</a:t>
            </a:r>
          </a:p>
        </p:txBody>
      </p:sp>
      <p:graphicFrame>
        <p:nvGraphicFramePr>
          <p:cNvPr id="4" name="Table 4">
            <a:extLst>
              <a:ext uri="{FF2B5EF4-FFF2-40B4-BE49-F238E27FC236}">
                <a16:creationId xmlns:a16="http://schemas.microsoft.com/office/drawing/2014/main" id="{D1F799F6-52C2-9F40-D32B-0F0034D7BBF7}"/>
              </a:ext>
            </a:extLst>
          </p:cNvPr>
          <p:cNvGraphicFramePr>
            <a:graphicFrameLocks noGrp="1"/>
          </p:cNvGraphicFramePr>
          <p:nvPr>
            <p:extLst>
              <p:ext uri="{D42A27DB-BD31-4B8C-83A1-F6EECF244321}">
                <p14:modId xmlns:p14="http://schemas.microsoft.com/office/powerpoint/2010/main" val="3988445607"/>
              </p:ext>
            </p:extLst>
          </p:nvPr>
        </p:nvGraphicFramePr>
        <p:xfrm>
          <a:off x="838200" y="1196745"/>
          <a:ext cx="10515600" cy="4819742"/>
        </p:xfrm>
        <a:graphic>
          <a:graphicData uri="http://schemas.openxmlformats.org/drawingml/2006/table">
            <a:tbl>
              <a:tblPr firstRow="1" bandRow="1">
                <a:tableStyleId>{5C22544A-7EE6-4342-B048-85BDC9FD1C3A}</a:tableStyleId>
              </a:tblPr>
              <a:tblGrid>
                <a:gridCol w="2177437">
                  <a:extLst>
                    <a:ext uri="{9D8B030D-6E8A-4147-A177-3AD203B41FA5}">
                      <a16:colId xmlns:a16="http://schemas.microsoft.com/office/drawing/2014/main" val="3632851677"/>
                    </a:ext>
                  </a:extLst>
                </a:gridCol>
                <a:gridCol w="2815320">
                  <a:extLst>
                    <a:ext uri="{9D8B030D-6E8A-4147-A177-3AD203B41FA5}">
                      <a16:colId xmlns:a16="http://schemas.microsoft.com/office/drawing/2014/main" val="3927265113"/>
                    </a:ext>
                  </a:extLst>
                </a:gridCol>
                <a:gridCol w="5522843">
                  <a:extLst>
                    <a:ext uri="{9D8B030D-6E8A-4147-A177-3AD203B41FA5}">
                      <a16:colId xmlns:a16="http://schemas.microsoft.com/office/drawing/2014/main" val="1124612740"/>
                    </a:ext>
                  </a:extLst>
                </a:gridCol>
              </a:tblGrid>
              <a:tr h="603384">
                <a:tc>
                  <a:txBody>
                    <a:bodyPr/>
                    <a:lstStyle/>
                    <a:p>
                      <a:pPr algn="ctr"/>
                      <a:r>
                        <a:rPr lang="en-IN"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IN" dirty="0"/>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IN" dirty="0"/>
                        <a:t>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5510093"/>
                  </a:ext>
                </a:extLst>
              </a:tr>
              <a:tr h="4216358">
                <a:tc>
                  <a:txBody>
                    <a:bodyPr/>
                    <a:lstStyle/>
                    <a:p>
                      <a:pPr algn="ctr"/>
                      <a:endParaRPr lang="en-GB" sz="2400" dirty="0">
                        <a:latin typeface="Browallia New" panose="020B0604020202020204" pitchFamily="34" charset="-34"/>
                        <a:cs typeface="Browallia New" panose="020B0604020202020204" pitchFamily="34" charset="-34"/>
                      </a:endParaRPr>
                    </a:p>
                    <a:p>
                      <a:pPr algn="ctr"/>
                      <a:endParaRPr lang="en-GB" sz="2400" b="1" dirty="0">
                        <a:solidFill>
                          <a:schemeClr val="bg1"/>
                        </a:solidFill>
                        <a:latin typeface="Browallia New" panose="020B0604020202020204" pitchFamily="34" charset="-34"/>
                        <a:cs typeface="Browallia New" panose="020B0604020202020204" pitchFamily="34" charset="-34"/>
                      </a:endParaRPr>
                    </a:p>
                    <a:p>
                      <a:pPr algn="ctr"/>
                      <a:endParaRPr lang="en-GB" sz="2400" b="1" dirty="0">
                        <a:solidFill>
                          <a:schemeClr val="bg1"/>
                        </a:solidFill>
                        <a:latin typeface="Browallia New" panose="020B0604020202020204" pitchFamily="34" charset="-34"/>
                        <a:cs typeface="Browallia New" panose="020B0604020202020204" pitchFamily="34" charset="-34"/>
                      </a:endParaRPr>
                    </a:p>
                    <a:p>
                      <a:pPr algn="ctr"/>
                      <a:r>
                        <a:rPr lang="en-GB" sz="2400" b="1" dirty="0">
                          <a:solidFill>
                            <a:schemeClr val="bg1"/>
                          </a:solidFill>
                          <a:latin typeface="Browallia New" panose="020B0604020202020204" pitchFamily="34" charset="-34"/>
                          <a:cs typeface="Browallia New" panose="020B0604020202020204" pitchFamily="34" charset="-34"/>
                        </a:rPr>
                        <a:t>In solid tumors with bone metastases and multiple myeloma</a:t>
                      </a:r>
                      <a:endParaRPr lang="en-IN" sz="2400" b="1" dirty="0">
                        <a:solidFill>
                          <a:schemeClr val="bg1"/>
                        </a:solidFill>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just"/>
                      <a:r>
                        <a:rPr lang="en-GB" sz="2200" dirty="0">
                          <a:latin typeface="Browallia New" panose="020B0604020202020204" pitchFamily="34" charset="-34"/>
                          <a:cs typeface="Browallia New" panose="020B0604020202020204" pitchFamily="34" charset="-34"/>
                        </a:rPr>
                        <a:t>No infusion chair </a:t>
                      </a:r>
                      <a:endParaRPr lang="en-GB" sz="2200" baseline="300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200" dirty="0">
                          <a:latin typeface="Browallia New" panose="020B0604020202020204" pitchFamily="34" charset="-34"/>
                          <a:cs typeface="Browallia New" panose="020B0604020202020204" pitchFamily="34" charset="-34"/>
                        </a:rPr>
                        <a:t>Most patients receive either an oral or SC treatment for their primary therapy </a:t>
                      </a:r>
                      <a:r>
                        <a:rPr lang="en-GB" sz="2200" baseline="30000" dirty="0">
                          <a:latin typeface="Browallia New" panose="020B0604020202020204" pitchFamily="34" charset="-34"/>
                          <a:cs typeface="Browallia New" panose="020B0604020202020204" pitchFamily="34" charset="-34"/>
                        </a:rPr>
                        <a:t>3</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200" dirty="0">
                          <a:latin typeface="Browallia New" panose="020B0604020202020204" pitchFamily="34" charset="-34"/>
                          <a:cs typeface="Browallia New" panose="020B0604020202020204" pitchFamily="34" charset="-34"/>
                        </a:rPr>
                        <a:t>Denosumab is a SC injection administered half yearly (60mg)  and once every 4 weeks (120mg) </a:t>
                      </a:r>
                      <a:r>
                        <a:rPr lang="en-GB" sz="2200" baseline="30000" dirty="0">
                          <a:latin typeface="Browallia New" panose="020B0604020202020204" pitchFamily="34" charset="-34"/>
                          <a:cs typeface="Browallia New" panose="020B0604020202020204" pitchFamily="34" charset="-34"/>
                        </a:rPr>
                        <a:t>1</a:t>
                      </a:r>
                      <a:r>
                        <a:rPr lang="en-GB" sz="2200" dirty="0">
                          <a:latin typeface="Browallia New" panose="020B0604020202020204" pitchFamily="34" charset="-34"/>
                          <a:cs typeface="Browallia New" panose="020B0604020202020204" pitchFamily="34" charset="-34"/>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200" dirty="0">
                          <a:latin typeface="Browallia New" panose="020B0604020202020204" pitchFamily="34" charset="-34"/>
                          <a:cs typeface="Browallia New" panose="020B0604020202020204" pitchFamily="34" charset="-34"/>
                        </a:rPr>
                        <a:t>The mean elimination half-life of Denosumab was 28 days </a:t>
                      </a:r>
                      <a:endParaRPr lang="en-IN" sz="22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8753122"/>
                  </a:ext>
                </a:extLst>
              </a:tr>
            </a:tbl>
          </a:graphicData>
        </a:graphic>
      </p:graphicFrame>
      <p:sp>
        <p:nvSpPr>
          <p:cNvPr id="5" name="TextBox 4">
            <a:extLst>
              <a:ext uri="{FF2B5EF4-FFF2-40B4-BE49-F238E27FC236}">
                <a16:creationId xmlns:a16="http://schemas.microsoft.com/office/drawing/2014/main" id="{E4814D83-21BA-7DBB-CD79-7C5F64C33DAB}"/>
              </a:ext>
            </a:extLst>
          </p:cNvPr>
          <p:cNvSpPr txBox="1"/>
          <p:nvPr/>
        </p:nvSpPr>
        <p:spPr>
          <a:xfrm>
            <a:off x="8428383" y="6334780"/>
            <a:ext cx="3207026" cy="523220"/>
          </a:xfrm>
          <a:prstGeom prst="rect">
            <a:avLst/>
          </a:prstGeom>
          <a:noFill/>
        </p:spPr>
        <p:txBody>
          <a:bodyPr wrap="square">
            <a:spAutoFit/>
          </a:bodyPr>
          <a:lstStyle/>
          <a:p>
            <a:r>
              <a:rPr lang="en-IN" sz="1400" dirty="0"/>
              <a:t>1. Data on file, Amgen; 2020.</a:t>
            </a:r>
          </a:p>
          <a:p>
            <a:r>
              <a:rPr lang="fr-FR" sz="1400" dirty="0"/>
              <a:t>3. Eur J Cancer. 2012;48(16):3082-3092</a:t>
            </a:r>
            <a:endParaRPr lang="en-IN" sz="1400" dirty="0"/>
          </a:p>
        </p:txBody>
      </p:sp>
    </p:spTree>
    <p:extLst>
      <p:ext uri="{BB962C8B-B14F-4D97-AF65-F5344CB8AC3E}">
        <p14:creationId xmlns:p14="http://schemas.microsoft.com/office/powerpoint/2010/main" val="4214866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D0ED-A42A-0DF5-3D9A-8712F76A4C45}"/>
              </a:ext>
            </a:extLst>
          </p:cNvPr>
          <p:cNvSpPr>
            <a:spLocks noGrp="1"/>
          </p:cNvSpPr>
          <p:nvPr>
            <p:ph type="title"/>
          </p:nvPr>
        </p:nvSpPr>
        <p:spPr/>
        <p:txBody>
          <a:bodyPr>
            <a:normAutofit fontScale="90000"/>
          </a:bodyPr>
          <a:lstStyle/>
          <a:p>
            <a:r>
              <a:rPr lang="en-IN" dirty="0"/>
              <a:t>Dosage Form</a:t>
            </a:r>
          </a:p>
        </p:txBody>
      </p:sp>
      <p:sp>
        <p:nvSpPr>
          <p:cNvPr id="3" name="Content Placeholder 2">
            <a:extLst>
              <a:ext uri="{FF2B5EF4-FFF2-40B4-BE49-F238E27FC236}">
                <a16:creationId xmlns:a16="http://schemas.microsoft.com/office/drawing/2014/main" id="{A0C18082-F8BA-C13E-D383-F84D1EA6CAD5}"/>
              </a:ext>
            </a:extLst>
          </p:cNvPr>
          <p:cNvSpPr>
            <a:spLocks noGrp="1"/>
          </p:cNvSpPr>
          <p:nvPr>
            <p:ph idx="1"/>
          </p:nvPr>
        </p:nvSpPr>
        <p:spPr>
          <a:xfrm>
            <a:off x="838200" y="1040720"/>
            <a:ext cx="10515601" cy="3791278"/>
          </a:xfrm>
        </p:spPr>
        <p:txBody>
          <a:bodyPr/>
          <a:lstStyle/>
          <a:p>
            <a:pPr marL="0" indent="0">
              <a:buNone/>
            </a:pPr>
            <a:r>
              <a:rPr lang="en-GB" dirty="0"/>
              <a:t>60 mg/mL solution in a single-dose prefilled syringe. </a:t>
            </a:r>
            <a:endParaRPr lang="en-IN" dirty="0"/>
          </a:p>
        </p:txBody>
      </p:sp>
      <p:grpSp>
        <p:nvGrpSpPr>
          <p:cNvPr id="10" name="Group 9"/>
          <p:cNvGrpSpPr/>
          <p:nvPr/>
        </p:nvGrpSpPr>
        <p:grpSpPr>
          <a:xfrm>
            <a:off x="1427558" y="1887598"/>
            <a:ext cx="9336884" cy="4198877"/>
            <a:chOff x="838200" y="1173628"/>
            <a:chExt cx="10515600" cy="5045701"/>
          </a:xfrm>
        </p:grpSpPr>
        <p:pic>
          <p:nvPicPr>
            <p:cNvPr id="4" name="Picture 3">
              <a:extLst>
                <a:ext uri="{FF2B5EF4-FFF2-40B4-BE49-F238E27FC236}">
                  <a16:creationId xmlns:a16="http://schemas.microsoft.com/office/drawing/2014/main" id="{C08AF0CF-5CDA-EDFD-B98F-A5F33D2F54A0}"/>
                </a:ext>
              </a:extLst>
            </p:cNvPr>
            <p:cNvPicPr>
              <a:picLocks noChangeAspect="1"/>
            </p:cNvPicPr>
            <p:nvPr/>
          </p:nvPicPr>
          <p:blipFill>
            <a:blip r:embed="rId2"/>
            <a:stretch>
              <a:fillRect/>
            </a:stretch>
          </p:blipFill>
          <p:spPr>
            <a:xfrm>
              <a:off x="838200" y="1173628"/>
              <a:ext cx="10497524" cy="1949312"/>
            </a:xfrm>
            <a:prstGeom prst="rect">
              <a:avLst/>
            </a:prstGeom>
          </p:spPr>
        </p:pic>
        <p:pic>
          <p:nvPicPr>
            <p:cNvPr id="5" name="Picture 4">
              <a:extLst>
                <a:ext uri="{FF2B5EF4-FFF2-40B4-BE49-F238E27FC236}">
                  <a16:creationId xmlns:a16="http://schemas.microsoft.com/office/drawing/2014/main" id="{9E7B9A45-2AE0-CB97-9A2D-FD20E7A29160}"/>
                </a:ext>
              </a:extLst>
            </p:cNvPr>
            <p:cNvPicPr>
              <a:picLocks noChangeAspect="1"/>
            </p:cNvPicPr>
            <p:nvPr/>
          </p:nvPicPr>
          <p:blipFill>
            <a:blip r:embed="rId3"/>
            <a:stretch>
              <a:fillRect/>
            </a:stretch>
          </p:blipFill>
          <p:spPr>
            <a:xfrm>
              <a:off x="5280946" y="4121840"/>
              <a:ext cx="6072854" cy="1949311"/>
            </a:xfrm>
            <a:prstGeom prst="rect">
              <a:avLst/>
            </a:prstGeom>
          </p:spPr>
        </p:pic>
        <p:sp>
          <p:nvSpPr>
            <p:cNvPr id="6" name="TextBox 5">
              <a:extLst>
                <a:ext uri="{FF2B5EF4-FFF2-40B4-BE49-F238E27FC236}">
                  <a16:creationId xmlns:a16="http://schemas.microsoft.com/office/drawing/2014/main" id="{D23693A6-C8D1-3B23-25D6-AF5B4A94173C}"/>
                </a:ext>
              </a:extLst>
            </p:cNvPr>
            <p:cNvSpPr txBox="1"/>
            <p:nvPr/>
          </p:nvSpPr>
          <p:spPr>
            <a:xfrm>
              <a:off x="856276" y="4121840"/>
              <a:ext cx="4424670" cy="2097489"/>
            </a:xfrm>
            <a:prstGeom prst="roundRect">
              <a:avLst>
                <a:gd name="adj" fmla="val 8076"/>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marL="285750" indent="-285750" algn="just">
                <a:lnSpc>
                  <a:spcPct val="200000"/>
                </a:lnSpc>
                <a:buFont typeface="Arial" panose="020B0604020202020204" pitchFamily="34" charset="0"/>
                <a:buChar char="•"/>
              </a:pPr>
              <a:r>
                <a:rPr lang="en-GB" sz="1600" dirty="0">
                  <a:solidFill>
                    <a:schemeClr val="bg1"/>
                  </a:solidFill>
                </a:rPr>
                <a:t>Administered as </a:t>
              </a:r>
              <a:r>
                <a:rPr lang="en-GB" sz="1600" b="1" dirty="0">
                  <a:solidFill>
                    <a:srgbClr val="FFFF00"/>
                  </a:solidFill>
                </a:rPr>
                <a:t>1 shot every 6 months</a:t>
              </a:r>
              <a:r>
                <a:rPr lang="en-GB" sz="1600" baseline="30000" dirty="0">
                  <a:solidFill>
                    <a:schemeClr val="bg1"/>
                  </a:solidFill>
                </a:rPr>
                <a:t>1</a:t>
              </a:r>
            </a:p>
            <a:p>
              <a:pPr marL="285750" indent="-285750" algn="just">
                <a:lnSpc>
                  <a:spcPct val="200000"/>
                </a:lnSpc>
                <a:buFont typeface="Arial" panose="020B0604020202020204" pitchFamily="34" charset="0"/>
                <a:buChar char="•"/>
              </a:pPr>
              <a:r>
                <a:rPr lang="en-GB" sz="1600" b="1" dirty="0">
                  <a:solidFill>
                    <a:srgbClr val="FFFF00"/>
                  </a:solidFill>
                </a:rPr>
                <a:t>60 mg subcutaneous </a:t>
              </a:r>
              <a:r>
                <a:rPr lang="en-GB" sz="1600" dirty="0">
                  <a:solidFill>
                    <a:schemeClr val="bg1"/>
                  </a:solidFill>
                </a:rPr>
                <a:t>injection in the </a:t>
              </a:r>
              <a:r>
                <a:rPr lang="en-GB" sz="1600" b="1" dirty="0">
                  <a:solidFill>
                    <a:srgbClr val="FFFF00"/>
                  </a:solidFill>
                </a:rPr>
                <a:t>upper arm, upper thigh</a:t>
              </a:r>
              <a:r>
                <a:rPr lang="en-GB" sz="1600" dirty="0">
                  <a:solidFill>
                    <a:schemeClr val="bg1"/>
                  </a:solidFill>
                </a:rPr>
                <a:t>, or </a:t>
              </a:r>
              <a:r>
                <a:rPr lang="en-GB" sz="1600" b="1" dirty="0">
                  <a:solidFill>
                    <a:srgbClr val="FFFF00"/>
                  </a:solidFill>
                </a:rPr>
                <a:t>abdomen</a:t>
              </a:r>
              <a:endParaRPr lang="en-IN" sz="1600" b="1" dirty="0">
                <a:solidFill>
                  <a:srgbClr val="FFFF00"/>
                </a:solidFill>
              </a:endParaRPr>
            </a:p>
          </p:txBody>
        </p:sp>
        <p:sp>
          <p:nvSpPr>
            <p:cNvPr id="7" name="Arrow: Up 10">
              <a:extLst>
                <a:ext uri="{FF2B5EF4-FFF2-40B4-BE49-F238E27FC236}">
                  <a16:creationId xmlns:a16="http://schemas.microsoft.com/office/drawing/2014/main" id="{D39F55A9-13E7-0D15-C2A3-A79CA31F2726}"/>
                </a:ext>
              </a:extLst>
            </p:cNvPr>
            <p:cNvSpPr/>
            <p:nvPr/>
          </p:nvSpPr>
          <p:spPr>
            <a:xfrm>
              <a:off x="2903692" y="3907032"/>
              <a:ext cx="212034" cy="2860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8" name="Arrow: Up 11">
              <a:extLst>
                <a:ext uri="{FF2B5EF4-FFF2-40B4-BE49-F238E27FC236}">
                  <a16:creationId xmlns:a16="http://schemas.microsoft.com/office/drawing/2014/main" id="{6BBDE4FC-6E8A-9916-9E15-B7D603C5313E}"/>
                </a:ext>
              </a:extLst>
            </p:cNvPr>
            <p:cNvSpPr/>
            <p:nvPr/>
          </p:nvSpPr>
          <p:spPr>
            <a:xfrm rot="5400000">
              <a:off x="5515677" y="4857749"/>
              <a:ext cx="212034" cy="2860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9" name="TextBox 8">
              <a:extLst>
                <a:ext uri="{FF2B5EF4-FFF2-40B4-BE49-F238E27FC236}">
                  <a16:creationId xmlns:a16="http://schemas.microsoft.com/office/drawing/2014/main" id="{4C0E47E3-B6BF-05DB-1161-A34AB93FEEF6}"/>
                </a:ext>
              </a:extLst>
            </p:cNvPr>
            <p:cNvSpPr txBox="1"/>
            <p:nvPr/>
          </p:nvSpPr>
          <p:spPr>
            <a:xfrm>
              <a:off x="838200" y="3193974"/>
              <a:ext cx="10515600" cy="702712"/>
            </a:xfrm>
            <a:prstGeom prst="rect">
              <a:avLst/>
            </a:prstGeom>
            <a:solidFill>
              <a:srgbClr val="54B948"/>
            </a:solidFill>
          </p:spPr>
          <p:txBody>
            <a:bodyPr wrap="square">
              <a:spAutoFit/>
            </a:bodyPr>
            <a:lstStyle/>
            <a:p>
              <a:pPr algn="ctr"/>
              <a:r>
                <a:rPr lang="en-GB" sz="3200" b="1" dirty="0">
                  <a:solidFill>
                    <a:schemeClr val="bg1"/>
                  </a:solidFill>
                  <a:latin typeface="Arial Narrow" panose="020B0606020202030204" pitchFamily="34" charset="0"/>
                  <a:cs typeface="Browallia New" panose="020B0604020202020204" pitchFamily="34" charset="-34"/>
                </a:rPr>
                <a:t>+ </a:t>
              </a:r>
              <a:r>
                <a:rPr lang="en-GB" sz="2400" b="1" dirty="0">
                  <a:solidFill>
                    <a:schemeClr val="bg1"/>
                  </a:solidFill>
                  <a:latin typeface="Arial Narrow" panose="020B0606020202030204" pitchFamily="34" charset="0"/>
                  <a:cs typeface="Browallia New" panose="020B0604020202020204" pitchFamily="34" charset="-34"/>
                </a:rPr>
                <a:t>Calcium</a:t>
              </a:r>
              <a:r>
                <a:rPr lang="en-GB" sz="3200" b="1" dirty="0">
                  <a:solidFill>
                    <a:schemeClr val="bg1"/>
                  </a:solidFill>
                  <a:latin typeface="Arial Narrow" panose="020B0606020202030204" pitchFamily="34" charset="0"/>
                  <a:cs typeface="Browallia New" panose="020B0604020202020204" pitchFamily="34" charset="-34"/>
                </a:rPr>
                <a:t> </a:t>
              </a:r>
              <a:r>
                <a:rPr lang="en-GB" sz="2400" b="1" dirty="0">
                  <a:solidFill>
                    <a:schemeClr val="bg1"/>
                  </a:solidFill>
                  <a:latin typeface="Arial Narrow" panose="020B0606020202030204" pitchFamily="34" charset="0"/>
                  <a:cs typeface="Browallia New" panose="020B0604020202020204" pitchFamily="34" charset="-34"/>
                </a:rPr>
                <a:t>1000 mg daily and at least 400 IU vitamin D daily</a:t>
              </a:r>
              <a:endParaRPr lang="en-IN" sz="2400" b="1" dirty="0">
                <a:solidFill>
                  <a:schemeClr val="bg1"/>
                </a:solidFill>
                <a:latin typeface="Arial Narrow" panose="020B0606020202030204" pitchFamily="34" charset="0"/>
                <a:cs typeface="Browallia New" panose="020B0604020202020204" pitchFamily="34" charset="-34"/>
              </a:endParaRPr>
            </a:p>
          </p:txBody>
        </p:sp>
      </p:grpSp>
      <p:sp>
        <p:nvSpPr>
          <p:cNvPr id="11" name="TextBox 10">
            <a:extLst>
              <a:ext uri="{FF2B5EF4-FFF2-40B4-BE49-F238E27FC236}">
                <a16:creationId xmlns:a16="http://schemas.microsoft.com/office/drawing/2014/main" id="{3E07C4EA-9841-26A2-C1FE-FC8A9F252D64}"/>
              </a:ext>
            </a:extLst>
          </p:cNvPr>
          <p:cNvSpPr txBox="1"/>
          <p:nvPr/>
        </p:nvSpPr>
        <p:spPr>
          <a:xfrm>
            <a:off x="8693427" y="6342653"/>
            <a:ext cx="2779643" cy="307777"/>
          </a:xfrm>
          <a:prstGeom prst="rect">
            <a:avLst/>
          </a:prstGeom>
          <a:noFill/>
        </p:spPr>
        <p:txBody>
          <a:bodyPr wrap="square" rtlCol="0">
            <a:spAutoFit/>
          </a:bodyPr>
          <a:lstStyle/>
          <a:p>
            <a:pPr algn="r"/>
            <a:r>
              <a:rPr lang="en-IN" sz="1400" dirty="0"/>
              <a:t>FDA Access Sheet</a:t>
            </a:r>
          </a:p>
        </p:txBody>
      </p:sp>
    </p:spTree>
    <p:extLst>
      <p:ext uri="{BB962C8B-B14F-4D97-AF65-F5344CB8AC3E}">
        <p14:creationId xmlns:p14="http://schemas.microsoft.com/office/powerpoint/2010/main" val="1108207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353C-11CC-14A6-B4CD-B1A06AD307F1}"/>
              </a:ext>
            </a:extLst>
          </p:cNvPr>
          <p:cNvSpPr>
            <a:spLocks noGrp="1"/>
          </p:cNvSpPr>
          <p:nvPr>
            <p:ph type="title"/>
          </p:nvPr>
        </p:nvSpPr>
        <p:spPr/>
        <p:txBody>
          <a:bodyPr>
            <a:normAutofit fontScale="90000"/>
          </a:bodyPr>
          <a:lstStyle/>
          <a:p>
            <a:r>
              <a:rPr lang="en-IN" dirty="0"/>
              <a:t>Dosage</a:t>
            </a:r>
          </a:p>
        </p:txBody>
      </p:sp>
      <p:graphicFrame>
        <p:nvGraphicFramePr>
          <p:cNvPr id="4" name="Table 4">
            <a:extLst>
              <a:ext uri="{FF2B5EF4-FFF2-40B4-BE49-F238E27FC236}">
                <a16:creationId xmlns:a16="http://schemas.microsoft.com/office/drawing/2014/main" id="{3D7E75F1-9A4D-1404-0331-923248A6F6CE}"/>
              </a:ext>
            </a:extLst>
          </p:cNvPr>
          <p:cNvGraphicFramePr>
            <a:graphicFrameLocks noGrp="1"/>
          </p:cNvGraphicFramePr>
          <p:nvPr>
            <p:ph idx="1"/>
            <p:extLst>
              <p:ext uri="{D42A27DB-BD31-4B8C-83A1-F6EECF244321}">
                <p14:modId xmlns:p14="http://schemas.microsoft.com/office/powerpoint/2010/main" val="2418674693"/>
              </p:ext>
            </p:extLst>
          </p:nvPr>
        </p:nvGraphicFramePr>
        <p:xfrm>
          <a:off x="838201" y="1203959"/>
          <a:ext cx="10515600" cy="4916190"/>
        </p:xfrm>
        <a:graphic>
          <a:graphicData uri="http://schemas.openxmlformats.org/drawingml/2006/table">
            <a:tbl>
              <a:tblPr firstRow="1" bandRow="1">
                <a:tableStyleId>{5C22544A-7EE6-4342-B048-85BDC9FD1C3A}</a:tableStyleId>
              </a:tblPr>
              <a:tblGrid>
                <a:gridCol w="3959086">
                  <a:extLst>
                    <a:ext uri="{9D8B030D-6E8A-4147-A177-3AD203B41FA5}">
                      <a16:colId xmlns:a16="http://schemas.microsoft.com/office/drawing/2014/main" val="2128467256"/>
                    </a:ext>
                  </a:extLst>
                </a:gridCol>
                <a:gridCol w="6556514">
                  <a:extLst>
                    <a:ext uri="{9D8B030D-6E8A-4147-A177-3AD203B41FA5}">
                      <a16:colId xmlns:a16="http://schemas.microsoft.com/office/drawing/2014/main" val="3267353486"/>
                    </a:ext>
                  </a:extLst>
                </a:gridCol>
              </a:tblGrid>
              <a:tr h="685958">
                <a:tc>
                  <a:txBody>
                    <a:bodyPr/>
                    <a:lstStyle/>
                    <a:p>
                      <a:pPr algn="ctr"/>
                      <a:r>
                        <a:rPr lang="en-IN" dirty="0"/>
                        <a:t>INDICATION</a:t>
                      </a:r>
                    </a:p>
                  </a:txBody>
                  <a:tcPr>
                    <a:lnB w="12700" cap="flat" cmpd="sng" algn="ctr">
                      <a:solidFill>
                        <a:schemeClr val="tx1"/>
                      </a:solidFill>
                      <a:prstDash val="solid"/>
                      <a:round/>
                      <a:headEnd type="none" w="med" len="med"/>
                      <a:tailEnd type="none" w="med" len="med"/>
                    </a:lnB>
                    <a:solidFill>
                      <a:srgbClr val="002060"/>
                    </a:solidFill>
                  </a:tcPr>
                </a:tc>
                <a:tc>
                  <a:txBody>
                    <a:bodyPr/>
                    <a:lstStyle/>
                    <a:p>
                      <a:pPr algn="ctr"/>
                      <a:r>
                        <a:rPr lang="en-IN" dirty="0"/>
                        <a:t>DOSAGE</a:t>
                      </a:r>
                    </a:p>
                    <a:p>
                      <a:pPr algn="ctr"/>
                      <a:r>
                        <a:rPr lang="en-GB" dirty="0"/>
                        <a:t>(with calcium 1000 mg/day and at least 400 IU vitamin D daily)</a:t>
                      </a:r>
                    </a:p>
                  </a:txBody>
                  <a:tcPr>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831007394"/>
                  </a:ext>
                </a:extLst>
              </a:tr>
              <a:tr h="787022">
                <a:tc>
                  <a:txBody>
                    <a:bodyPr/>
                    <a:lstStyle/>
                    <a:p>
                      <a:pPr algn="ctr"/>
                      <a:r>
                        <a:rPr lang="en-GB" sz="2400" dirty="0">
                          <a:latin typeface="Browallia New" panose="020B0604020202020204" pitchFamily="34" charset="-34"/>
                          <a:cs typeface="Browallia New" panose="020B0604020202020204" pitchFamily="34" charset="-34"/>
                        </a:rPr>
                        <a:t>Aromatase Inhibitor Induced Bone Loss for breast cancer</a:t>
                      </a:r>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latin typeface="Browallia New" panose="020B0604020202020204" pitchFamily="34" charset="-34"/>
                          <a:cs typeface="Browallia New" panose="020B0604020202020204" pitchFamily="34" charset="-34"/>
                        </a:rPr>
                        <a:t>60 mg every 6 months as a subcutaneous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875735"/>
                  </a:ext>
                </a:extLst>
              </a:tr>
              <a:tr h="851818">
                <a:tc>
                  <a:txBody>
                    <a:bodyPr/>
                    <a:lstStyle/>
                    <a:p>
                      <a:pPr algn="ctr"/>
                      <a:r>
                        <a:rPr lang="en-GB" sz="2400" dirty="0">
                          <a:latin typeface="Browallia New" panose="020B0604020202020204" pitchFamily="34" charset="-34"/>
                          <a:cs typeface="Browallia New" panose="020B0604020202020204" pitchFamily="34" charset="-34"/>
                        </a:rPr>
                        <a:t>Androgen Deprivation Induced Bone Loss in prostate cancer</a:t>
                      </a:r>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latin typeface="Browallia New" panose="020B0604020202020204" pitchFamily="34" charset="-34"/>
                          <a:cs typeface="Browallia New" panose="020B0604020202020204" pitchFamily="34" charset="-34"/>
                        </a:rPr>
                        <a:t>60 mg every 6 months as a subcutaneous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131409"/>
                  </a:ext>
                </a:extLst>
              </a:tr>
              <a:tr h="851818">
                <a:tc>
                  <a:txBody>
                    <a:bodyPr/>
                    <a:lstStyle/>
                    <a:p>
                      <a:pPr algn="ctr"/>
                      <a:r>
                        <a:rPr lang="en-GB" sz="2400" dirty="0">
                          <a:latin typeface="Browallia New" panose="020B0604020202020204" pitchFamily="34" charset="-34"/>
                          <a:cs typeface="Browallia New" panose="020B0604020202020204" pitchFamily="34" charset="-34"/>
                        </a:rPr>
                        <a:t>Multiple Myeloma And Bone Metastasis From Solid Tumors</a:t>
                      </a:r>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latin typeface="Browallia New" panose="020B0604020202020204" pitchFamily="34" charset="-34"/>
                          <a:cs typeface="Browallia New" panose="020B0604020202020204" pitchFamily="34" charset="-34"/>
                        </a:rPr>
                        <a:t>120 mg as a subcutaneous injection every 4 weeks</a:t>
                      </a:r>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7715579"/>
                  </a:ext>
                </a:extLst>
              </a:tr>
              <a:tr h="851818">
                <a:tc>
                  <a:txBody>
                    <a:bodyPr/>
                    <a:lstStyle/>
                    <a:p>
                      <a:pPr algn="ctr"/>
                      <a:r>
                        <a:rPr lang="en-GB" sz="2400" dirty="0">
                          <a:latin typeface="Browallia New" panose="020B0604020202020204" pitchFamily="34" charset="-34"/>
                          <a:cs typeface="Browallia New" panose="020B0604020202020204" pitchFamily="34" charset="-34"/>
                        </a:rPr>
                        <a:t>Giant cell tumor of the bone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latin typeface="Browallia New" panose="020B0604020202020204" pitchFamily="34" charset="-34"/>
                          <a:cs typeface="Browallia New" panose="020B0604020202020204" pitchFamily="34" charset="-34"/>
                        </a:rPr>
                        <a:t>120 mg every 4 weeks , with additional 120 mg doses on Days 8 and 15 of the first month of therapy.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067902"/>
                  </a:ext>
                </a:extLst>
              </a:tr>
              <a:tr h="851818">
                <a:tc>
                  <a:txBody>
                    <a:bodyPr/>
                    <a:lstStyle/>
                    <a:p>
                      <a:pPr algn="ctr"/>
                      <a:r>
                        <a:rPr lang="en-GB" sz="2400" dirty="0">
                          <a:latin typeface="Browallia New" panose="020B0604020202020204" pitchFamily="34" charset="-34"/>
                          <a:cs typeface="Browallia New" panose="020B0604020202020204" pitchFamily="34" charset="-34"/>
                        </a:rPr>
                        <a:t>Hypercalcemia of malignancy refractory to bisphosphonate therapy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latin typeface="Browallia New" panose="020B0604020202020204" pitchFamily="34" charset="-34"/>
                          <a:cs typeface="Browallia New" panose="020B0604020202020204" pitchFamily="34" charset="-34"/>
                        </a:rPr>
                        <a:t>120 mg every 4 weeks , with additional 120 mg doses on Days 8 and 15 of the first month of therapy</a:t>
                      </a:r>
                      <a:endParaRPr lang="en-IN"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371107"/>
                  </a:ext>
                </a:extLst>
              </a:tr>
            </a:tbl>
          </a:graphicData>
        </a:graphic>
      </p:graphicFrame>
      <p:sp>
        <p:nvSpPr>
          <p:cNvPr id="3" name="TextBox 2">
            <a:extLst>
              <a:ext uri="{FF2B5EF4-FFF2-40B4-BE49-F238E27FC236}">
                <a16:creationId xmlns:a16="http://schemas.microsoft.com/office/drawing/2014/main" id="{398DBEA8-DF9D-966D-414B-B5F5991DEA6C}"/>
              </a:ext>
            </a:extLst>
          </p:cNvPr>
          <p:cNvSpPr txBox="1"/>
          <p:nvPr/>
        </p:nvSpPr>
        <p:spPr>
          <a:xfrm>
            <a:off x="8693427" y="6342653"/>
            <a:ext cx="2779643" cy="307777"/>
          </a:xfrm>
          <a:prstGeom prst="rect">
            <a:avLst/>
          </a:prstGeom>
          <a:noFill/>
        </p:spPr>
        <p:txBody>
          <a:bodyPr wrap="square" rtlCol="0">
            <a:spAutoFit/>
          </a:bodyPr>
          <a:lstStyle/>
          <a:p>
            <a:pPr algn="r"/>
            <a:r>
              <a:rPr lang="en-IN" sz="1400" dirty="0"/>
              <a:t>FDA Access Sheet</a:t>
            </a:r>
          </a:p>
        </p:txBody>
      </p:sp>
    </p:spTree>
    <p:extLst>
      <p:ext uri="{BB962C8B-B14F-4D97-AF65-F5344CB8AC3E}">
        <p14:creationId xmlns:p14="http://schemas.microsoft.com/office/powerpoint/2010/main" val="72231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695"/>
            <a:ext cx="10515600" cy="675595"/>
          </a:xfrm>
        </p:spPr>
        <p:txBody>
          <a:bodyPr>
            <a:normAutofit fontScale="90000"/>
          </a:bodyPr>
          <a:lstStyle/>
          <a:p>
            <a:r>
              <a:rPr lang="en-US" dirty="0"/>
              <a:t>Dosing</a:t>
            </a:r>
          </a:p>
        </p:txBody>
      </p:sp>
      <p:sp>
        <p:nvSpPr>
          <p:cNvPr id="3" name="Content Placeholder 2"/>
          <p:cNvSpPr>
            <a:spLocks noGrp="1"/>
          </p:cNvSpPr>
          <p:nvPr>
            <p:ph idx="1"/>
          </p:nvPr>
        </p:nvSpPr>
        <p:spPr/>
        <p:txBody>
          <a:bodyPr/>
          <a:lstStyle/>
          <a:p>
            <a:pPr marL="0" indent="0" algn="ctr">
              <a:buNone/>
            </a:pPr>
            <a:r>
              <a:rPr lang="en-US" dirty="0"/>
              <a:t>120 mg every 4 weeks as a subcutaneous injection in the upper arm, upper thigh, or abdomen</a:t>
            </a:r>
          </a:p>
        </p:txBody>
      </p:sp>
      <p:pic>
        <p:nvPicPr>
          <p:cNvPr id="6" name="Picture 5">
            <a:extLst>
              <a:ext uri="{FF2B5EF4-FFF2-40B4-BE49-F238E27FC236}">
                <a16:creationId xmlns:a16="http://schemas.microsoft.com/office/drawing/2014/main" id="{9E7B9A45-2AE0-CB97-9A2D-FD20E7A29160}"/>
              </a:ext>
            </a:extLst>
          </p:cNvPr>
          <p:cNvPicPr>
            <a:picLocks noChangeAspect="1"/>
          </p:cNvPicPr>
          <p:nvPr/>
        </p:nvPicPr>
        <p:blipFill>
          <a:blip r:embed="rId2"/>
          <a:stretch>
            <a:fillRect/>
          </a:stretch>
        </p:blipFill>
        <p:spPr>
          <a:xfrm>
            <a:off x="838200" y="2017716"/>
            <a:ext cx="10586471" cy="3025771"/>
          </a:xfrm>
          <a:prstGeom prst="rect">
            <a:avLst/>
          </a:prstGeom>
        </p:spPr>
      </p:pic>
      <p:sp>
        <p:nvSpPr>
          <p:cNvPr id="11" name="Rectangle 10"/>
          <p:cNvSpPr/>
          <p:nvPr/>
        </p:nvSpPr>
        <p:spPr>
          <a:xfrm>
            <a:off x="838200" y="5486603"/>
            <a:ext cx="10515600" cy="707886"/>
          </a:xfrm>
          <a:prstGeom prst="rect">
            <a:avLst/>
          </a:prstGeom>
        </p:spPr>
        <p:txBody>
          <a:bodyPr wrap="square">
            <a:spAutoFit/>
          </a:bodyPr>
          <a:lstStyle/>
          <a:p>
            <a:pPr algn="ctr"/>
            <a:r>
              <a:rPr lang="en-US" sz="2000" dirty="0"/>
              <a:t>No dose adjustment is necessary in patients with renal impairment, but Calcium &amp; D3 Monitoring is must in severe Renal impairment</a:t>
            </a:r>
          </a:p>
        </p:txBody>
      </p:sp>
      <p:sp>
        <p:nvSpPr>
          <p:cNvPr id="4" name="TextBox 3">
            <a:extLst>
              <a:ext uri="{FF2B5EF4-FFF2-40B4-BE49-F238E27FC236}">
                <a16:creationId xmlns:a16="http://schemas.microsoft.com/office/drawing/2014/main" id="{F7E51CE4-AD27-17C3-0420-C412AB6B2425}"/>
              </a:ext>
            </a:extLst>
          </p:cNvPr>
          <p:cNvSpPr txBox="1"/>
          <p:nvPr/>
        </p:nvSpPr>
        <p:spPr>
          <a:xfrm>
            <a:off x="8693427" y="6342653"/>
            <a:ext cx="2779643" cy="307777"/>
          </a:xfrm>
          <a:prstGeom prst="rect">
            <a:avLst/>
          </a:prstGeom>
          <a:noFill/>
        </p:spPr>
        <p:txBody>
          <a:bodyPr wrap="square" rtlCol="0">
            <a:spAutoFit/>
          </a:bodyPr>
          <a:lstStyle/>
          <a:p>
            <a:pPr algn="r"/>
            <a:r>
              <a:rPr lang="en-IN" sz="1400" dirty="0"/>
              <a:t>FDA Access Sheet</a:t>
            </a:r>
          </a:p>
        </p:txBody>
      </p:sp>
    </p:spTree>
    <p:extLst>
      <p:ext uri="{BB962C8B-B14F-4D97-AF65-F5344CB8AC3E}">
        <p14:creationId xmlns:p14="http://schemas.microsoft.com/office/powerpoint/2010/main" val="2992160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E8BB-8EAB-656C-1FDA-EEF0B8396D6E}"/>
              </a:ext>
            </a:extLst>
          </p:cNvPr>
          <p:cNvSpPr>
            <a:spLocks noGrp="1"/>
          </p:cNvSpPr>
          <p:nvPr>
            <p:ph type="title"/>
          </p:nvPr>
        </p:nvSpPr>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Dosage</a:t>
            </a:r>
            <a:endParaRPr lang="en-IN" dirty="0"/>
          </a:p>
        </p:txBody>
      </p:sp>
      <p:graphicFrame>
        <p:nvGraphicFramePr>
          <p:cNvPr id="4" name="Content Placeholder 3">
            <a:extLst>
              <a:ext uri="{FF2B5EF4-FFF2-40B4-BE49-F238E27FC236}">
                <a16:creationId xmlns:a16="http://schemas.microsoft.com/office/drawing/2014/main" id="{2D094C08-A2D6-E4F7-A5FB-FF5E11A8DF52}"/>
              </a:ext>
            </a:extLst>
          </p:cNvPr>
          <p:cNvGraphicFramePr>
            <a:graphicFrameLocks noGrp="1"/>
          </p:cNvGraphicFramePr>
          <p:nvPr>
            <p:ph idx="1"/>
            <p:extLst>
              <p:ext uri="{D42A27DB-BD31-4B8C-83A1-F6EECF244321}">
                <p14:modId xmlns:p14="http://schemas.microsoft.com/office/powerpoint/2010/main" val="1271414694"/>
              </p:ext>
            </p:extLst>
          </p:nvPr>
        </p:nvGraphicFramePr>
        <p:xfrm>
          <a:off x="838200" y="1133848"/>
          <a:ext cx="10515600" cy="493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8E345FB-6D7C-368E-19CA-9704D2B16366}"/>
              </a:ext>
            </a:extLst>
          </p:cNvPr>
          <p:cNvSpPr txBox="1"/>
          <p:nvPr/>
        </p:nvSpPr>
        <p:spPr>
          <a:xfrm>
            <a:off x="5353878" y="6362990"/>
            <a:ext cx="6096000" cy="253916"/>
          </a:xfrm>
          <a:prstGeom prst="rect">
            <a:avLst/>
          </a:prstGeom>
          <a:noFill/>
        </p:spPr>
        <p:txBody>
          <a:bodyPr wrap="square">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a:ln>
                  <a:noFill/>
                </a:ln>
                <a:solidFill>
                  <a:srgbClr val="2B2B2B"/>
                </a:solidFill>
                <a:effectLst/>
                <a:uLnTx/>
                <a:uFillTx/>
                <a:latin typeface="DIN W03 Regular"/>
                <a:ea typeface="+mn-ea"/>
                <a:cs typeface="+mn-cs"/>
              </a:rPr>
              <a:t>denosumab) prescribing information, Amgen.</a:t>
            </a:r>
            <a:endParaRPr kumimoji="0" lang="en-IN"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11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9400"/>
            <a:ext cx="10515600" cy="675595"/>
          </a:xfrm>
        </p:spPr>
        <p:txBody>
          <a:bodyPr>
            <a:normAutofit fontScale="90000"/>
          </a:bodyPr>
          <a:lstStyle/>
          <a:p>
            <a:pPr algn="just"/>
            <a:r>
              <a:rPr lang="en-US" dirty="0"/>
              <a:t>Dosing Benefit: </a:t>
            </a:r>
            <a:r>
              <a:rPr lang="en-US" b="0" dirty="0"/>
              <a:t>Denosumab requires fewer doses than most other osteoporosis treatments indicated for men</a:t>
            </a:r>
          </a:p>
        </p:txBody>
      </p:sp>
      <p:grpSp>
        <p:nvGrpSpPr>
          <p:cNvPr id="10" name="Group 9"/>
          <p:cNvGrpSpPr/>
          <p:nvPr/>
        </p:nvGrpSpPr>
        <p:grpSpPr>
          <a:xfrm>
            <a:off x="838200" y="1152714"/>
            <a:ext cx="6291263" cy="5062349"/>
            <a:chOff x="2797968" y="1185863"/>
            <a:chExt cx="6160295" cy="4986337"/>
          </a:xfrm>
        </p:grpSpPr>
        <p:grpSp>
          <p:nvGrpSpPr>
            <p:cNvPr id="6" name="Group 5"/>
            <p:cNvGrpSpPr/>
            <p:nvPr/>
          </p:nvGrpSpPr>
          <p:grpSpPr>
            <a:xfrm>
              <a:off x="2797968" y="1185863"/>
              <a:ext cx="6160295" cy="4986337"/>
              <a:chOff x="3105150" y="1185863"/>
              <a:chExt cx="5981701" cy="4617301"/>
            </a:xfrm>
          </p:grpSpPr>
          <p:pic>
            <p:nvPicPr>
              <p:cNvPr id="4" name="Picture 3"/>
              <p:cNvPicPr>
                <a:picLocks noChangeAspect="1"/>
              </p:cNvPicPr>
              <p:nvPr/>
            </p:nvPicPr>
            <p:blipFill>
              <a:blip r:embed="rId2"/>
              <a:stretch>
                <a:fillRect/>
              </a:stretch>
            </p:blipFill>
            <p:spPr>
              <a:xfrm>
                <a:off x="3105150" y="1185863"/>
                <a:ext cx="5981700" cy="1863035"/>
              </a:xfrm>
              <a:prstGeom prst="rect">
                <a:avLst/>
              </a:prstGeom>
            </p:spPr>
          </p:pic>
          <p:pic>
            <p:nvPicPr>
              <p:cNvPr id="5" name="Picture 4"/>
              <p:cNvPicPr>
                <a:picLocks noChangeAspect="1"/>
              </p:cNvPicPr>
              <p:nvPr/>
            </p:nvPicPr>
            <p:blipFill>
              <a:blip r:embed="rId3"/>
              <a:stretch>
                <a:fillRect/>
              </a:stretch>
            </p:blipFill>
            <p:spPr>
              <a:xfrm>
                <a:off x="3105151" y="3048898"/>
                <a:ext cx="5981700" cy="2754266"/>
              </a:xfrm>
              <a:prstGeom prst="rect">
                <a:avLst/>
              </a:prstGeom>
            </p:spPr>
          </p:pic>
        </p:grpSp>
        <p:sp>
          <p:nvSpPr>
            <p:cNvPr id="8" name="Rectangle 7"/>
            <p:cNvSpPr/>
            <p:nvPr/>
          </p:nvSpPr>
          <p:spPr>
            <a:xfrm>
              <a:off x="3943349" y="2054800"/>
              <a:ext cx="1871663" cy="202625"/>
            </a:xfrm>
            <a:prstGeom prst="rect">
              <a:avLst/>
            </a:prstGeom>
            <a:solidFill>
              <a:srgbClr val="E0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0372A6"/>
                  </a:solidFill>
                </a:rPr>
                <a:t>Denosumab Inj is</a:t>
              </a:r>
            </a:p>
          </p:txBody>
        </p:sp>
      </p:grpSp>
      <p:sp>
        <p:nvSpPr>
          <p:cNvPr id="11" name="Rectangle 10"/>
          <p:cNvSpPr/>
          <p:nvPr/>
        </p:nvSpPr>
        <p:spPr>
          <a:xfrm>
            <a:off x="7129462" y="1711974"/>
            <a:ext cx="4224338" cy="3970318"/>
          </a:xfrm>
          <a:prstGeom prst="rect">
            <a:avLst/>
          </a:prstGeom>
        </p:spPr>
        <p:txBody>
          <a:bodyPr wrap="square">
            <a:spAutoFit/>
          </a:bodyPr>
          <a:lstStyle/>
          <a:p>
            <a:pPr algn="ctr">
              <a:lnSpc>
                <a:spcPct val="150000"/>
              </a:lnSpc>
            </a:pPr>
            <a:r>
              <a:rPr lang="en-US" sz="2800" b="1" dirty="0">
                <a:latin typeface="Browallia New" panose="020B0604020202020204" pitchFamily="34" charset="-34"/>
                <a:cs typeface="Browallia New" panose="020B0604020202020204" pitchFamily="34" charset="-34"/>
              </a:rPr>
              <a:t>Dose Adjustment: </a:t>
            </a:r>
          </a:p>
          <a:p>
            <a:pPr algn="ctr">
              <a:lnSpc>
                <a:spcPct val="150000"/>
              </a:lnSpc>
            </a:pPr>
            <a:r>
              <a:rPr lang="en-US" sz="2800" dirty="0">
                <a:latin typeface="Browallia New" panose="020B0604020202020204" pitchFamily="34" charset="-34"/>
                <a:cs typeface="Browallia New" panose="020B0604020202020204" pitchFamily="34" charset="-34"/>
              </a:rPr>
              <a:t>No dose adjustment is necessary in patients with renal impairment, Patients.</a:t>
            </a:r>
          </a:p>
          <a:p>
            <a:pPr algn="ctr">
              <a:lnSpc>
                <a:spcPct val="150000"/>
              </a:lnSpc>
            </a:pPr>
            <a:r>
              <a:rPr lang="en-US" sz="2800" dirty="0">
                <a:latin typeface="Browallia New" panose="020B0604020202020204" pitchFamily="34" charset="-34"/>
                <a:cs typeface="Browallia New" panose="020B0604020202020204" pitchFamily="34" charset="-34"/>
              </a:rPr>
              <a:t>However Calcium &amp; D3 Monitoring is must in severe Renal impairment</a:t>
            </a:r>
          </a:p>
        </p:txBody>
      </p:sp>
      <p:sp>
        <p:nvSpPr>
          <p:cNvPr id="3" name="TextBox 2">
            <a:extLst>
              <a:ext uri="{FF2B5EF4-FFF2-40B4-BE49-F238E27FC236}">
                <a16:creationId xmlns:a16="http://schemas.microsoft.com/office/drawing/2014/main" id="{59F31E6E-BBDE-F123-264E-1B2C71726569}"/>
              </a:ext>
            </a:extLst>
          </p:cNvPr>
          <p:cNvSpPr txBox="1"/>
          <p:nvPr/>
        </p:nvSpPr>
        <p:spPr>
          <a:xfrm>
            <a:off x="8521149" y="6409323"/>
            <a:ext cx="2965174" cy="338554"/>
          </a:xfrm>
          <a:prstGeom prst="rect">
            <a:avLst/>
          </a:prstGeom>
          <a:noFill/>
        </p:spPr>
        <p:txBody>
          <a:bodyPr wrap="square" rtlCol="0">
            <a:spAutoFit/>
          </a:bodyPr>
          <a:lstStyle/>
          <a:p>
            <a:pPr algn="r"/>
            <a:r>
              <a:rPr lang="en-IN" sz="1600" dirty="0"/>
              <a:t>Data on file, Amgen; 2020.</a:t>
            </a:r>
          </a:p>
        </p:txBody>
      </p:sp>
    </p:spTree>
    <p:extLst>
      <p:ext uri="{BB962C8B-B14F-4D97-AF65-F5344CB8AC3E}">
        <p14:creationId xmlns:p14="http://schemas.microsoft.com/office/powerpoint/2010/main" val="131078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4765-E393-2168-8AA7-CBFE989988DD}"/>
              </a:ext>
            </a:extLst>
          </p:cNvPr>
          <p:cNvSpPr>
            <a:spLocks noGrp="1"/>
          </p:cNvSpPr>
          <p:nvPr>
            <p:ph type="title"/>
          </p:nvPr>
        </p:nvSpPr>
        <p:spPr/>
        <p:txBody>
          <a:bodyPr>
            <a:normAutofit fontScale="90000"/>
          </a:bodyPr>
          <a:lstStyle/>
          <a:p>
            <a:r>
              <a:rPr lang="en-GB" dirty="0"/>
              <a:t>Information Essential To Safe Dosing Or Administration</a:t>
            </a:r>
            <a:endParaRPr lang="en-IN" dirty="0"/>
          </a:p>
        </p:txBody>
      </p:sp>
      <p:sp>
        <p:nvSpPr>
          <p:cNvPr id="3" name="Content Placeholder 2">
            <a:extLst>
              <a:ext uri="{FF2B5EF4-FFF2-40B4-BE49-F238E27FC236}">
                <a16:creationId xmlns:a16="http://schemas.microsoft.com/office/drawing/2014/main" id="{6FE9BFDD-DE1C-0601-8072-75EEED139BF9}"/>
              </a:ext>
            </a:extLst>
          </p:cNvPr>
          <p:cNvSpPr>
            <a:spLocks noGrp="1"/>
          </p:cNvSpPr>
          <p:nvPr>
            <p:ph idx="1"/>
          </p:nvPr>
        </p:nvSpPr>
        <p:spPr>
          <a:xfrm>
            <a:off x="838200" y="1828800"/>
            <a:ext cx="3945835" cy="3641525"/>
          </a:xfrm>
        </p:spPr>
        <p:txBody>
          <a:bodyPr/>
          <a:lstStyle/>
          <a:p>
            <a:pPr algn="just"/>
            <a:r>
              <a:rPr lang="en-IN" dirty="0"/>
              <a:t>      Calcium level check</a:t>
            </a:r>
          </a:p>
          <a:p>
            <a:pPr marL="0" indent="0" algn="just">
              <a:buNone/>
            </a:pPr>
            <a:endParaRPr lang="en-IN" dirty="0"/>
          </a:p>
          <a:p>
            <a:pPr marL="0" indent="0" algn="just">
              <a:buNone/>
            </a:pPr>
            <a:r>
              <a:rPr lang="en-GB" sz="100" dirty="0">
                <a:solidFill>
                  <a:srgbClr val="555555"/>
                </a:solidFill>
              </a:rPr>
              <a:t>             </a:t>
            </a:r>
          </a:p>
          <a:p>
            <a:pPr marL="0" indent="0" algn="just">
              <a:buNone/>
            </a:pPr>
            <a:r>
              <a:rPr lang="en-GB" dirty="0">
                <a:solidFill>
                  <a:srgbClr val="555555"/>
                </a:solidFill>
              </a:rPr>
              <a:t>             Dental evaluation</a:t>
            </a:r>
          </a:p>
          <a:p>
            <a:endParaRPr lang="en-GB" dirty="0">
              <a:solidFill>
                <a:srgbClr val="555555"/>
              </a:solidFill>
              <a:latin typeface="Open Sans" panose="020B0606030504020204" pitchFamily="34" charset="0"/>
            </a:endParaRPr>
          </a:p>
          <a:p>
            <a:endParaRPr lang="en-GB" dirty="0">
              <a:solidFill>
                <a:srgbClr val="555555"/>
              </a:solidFill>
              <a:latin typeface="Open Sans" panose="020B0606030504020204" pitchFamily="34" charset="0"/>
            </a:endParaRPr>
          </a:p>
          <a:p>
            <a:endParaRPr lang="en-GB" dirty="0">
              <a:solidFill>
                <a:srgbClr val="555555"/>
              </a:solidFill>
              <a:latin typeface="Open Sans" panose="020B0606030504020204" pitchFamily="34" charset="0"/>
            </a:endParaRPr>
          </a:p>
          <a:p>
            <a:endParaRPr lang="en-IN" dirty="0"/>
          </a:p>
        </p:txBody>
      </p:sp>
      <p:sp>
        <p:nvSpPr>
          <p:cNvPr id="4" name="Content Placeholder 2">
            <a:extLst>
              <a:ext uri="{FF2B5EF4-FFF2-40B4-BE49-F238E27FC236}">
                <a16:creationId xmlns:a16="http://schemas.microsoft.com/office/drawing/2014/main" id="{D4A9EA3B-172B-4233-3C21-86BE677F5872}"/>
              </a:ext>
            </a:extLst>
          </p:cNvPr>
          <p:cNvSpPr txBox="1">
            <a:spLocks/>
          </p:cNvSpPr>
          <p:nvPr/>
        </p:nvSpPr>
        <p:spPr>
          <a:xfrm>
            <a:off x="7407966" y="1961317"/>
            <a:ext cx="3790122" cy="3641525"/>
          </a:xfrm>
          <a:prstGeom prst="rect">
            <a:avLst/>
          </a:prstGeom>
        </p:spPr>
        <p:txBody>
          <a:bodyPr vert="horz" lIns="91440" tIns="45720" rIns="91440" bIns="45720" rtlCol="0">
            <a:normAutofit/>
          </a:bodyPr>
          <a:lst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Set up routine appointments</a:t>
            </a:r>
          </a:p>
          <a:p>
            <a:pPr marL="0" indent="0" algn="just">
              <a:buNone/>
            </a:pPr>
            <a:endParaRPr lang="en-IN" dirty="0"/>
          </a:p>
          <a:p>
            <a:pPr algn="just"/>
            <a:r>
              <a:rPr lang="en-GB" dirty="0">
                <a:solidFill>
                  <a:srgbClr val="555555"/>
                </a:solidFill>
              </a:rPr>
              <a:t>Take calcium and vitamin D supplements for extra prevention</a:t>
            </a:r>
            <a:endParaRPr lang="en-GB" dirty="0">
              <a:solidFill>
                <a:srgbClr val="555555"/>
              </a:solidFill>
              <a:latin typeface="Open Sans" panose="020B0606030504020204" pitchFamily="34" charset="0"/>
            </a:endParaRPr>
          </a:p>
          <a:p>
            <a:pPr algn="just"/>
            <a:endParaRPr lang="en-GB" dirty="0">
              <a:solidFill>
                <a:srgbClr val="555555"/>
              </a:solidFill>
              <a:latin typeface="Open Sans" panose="020B0606030504020204" pitchFamily="34" charset="0"/>
            </a:endParaRPr>
          </a:p>
          <a:p>
            <a:pPr algn="just"/>
            <a:endParaRPr lang="en-GB" dirty="0">
              <a:solidFill>
                <a:srgbClr val="555555"/>
              </a:solidFill>
              <a:latin typeface="Open Sans" panose="020B0606030504020204" pitchFamily="34" charset="0"/>
            </a:endParaRPr>
          </a:p>
          <a:p>
            <a:pPr algn="just"/>
            <a:endParaRPr lang="en-IN" dirty="0"/>
          </a:p>
        </p:txBody>
      </p:sp>
      <p:sp>
        <p:nvSpPr>
          <p:cNvPr id="5" name="Rectangle 4">
            <a:extLst>
              <a:ext uri="{FF2B5EF4-FFF2-40B4-BE49-F238E27FC236}">
                <a16:creationId xmlns:a16="http://schemas.microsoft.com/office/drawing/2014/main" id="{55EB0D1B-E297-BAC9-1612-BCDA1F3353A6}"/>
              </a:ext>
            </a:extLst>
          </p:cNvPr>
          <p:cNvSpPr/>
          <p:nvPr/>
        </p:nvSpPr>
        <p:spPr>
          <a:xfrm>
            <a:off x="838200" y="1298713"/>
            <a:ext cx="4396409" cy="530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BEFORE ADMINISTATION</a:t>
            </a:r>
          </a:p>
        </p:txBody>
      </p:sp>
      <p:sp>
        <p:nvSpPr>
          <p:cNvPr id="6" name="Rectangle 5">
            <a:extLst>
              <a:ext uri="{FF2B5EF4-FFF2-40B4-BE49-F238E27FC236}">
                <a16:creationId xmlns:a16="http://schemas.microsoft.com/office/drawing/2014/main" id="{54D5A8B1-DFE8-D64B-8698-A011E3EDECB3}"/>
              </a:ext>
            </a:extLst>
          </p:cNvPr>
          <p:cNvSpPr/>
          <p:nvPr/>
        </p:nvSpPr>
        <p:spPr>
          <a:xfrm>
            <a:off x="6957391" y="1258956"/>
            <a:ext cx="4396409" cy="530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AFTER ADMINISTATION</a:t>
            </a:r>
          </a:p>
        </p:txBody>
      </p:sp>
      <p:pic>
        <p:nvPicPr>
          <p:cNvPr id="7" name="Picture 6">
            <a:extLst>
              <a:ext uri="{FF2B5EF4-FFF2-40B4-BE49-F238E27FC236}">
                <a16:creationId xmlns:a16="http://schemas.microsoft.com/office/drawing/2014/main" id="{1FE5DCB3-6BCA-98AA-038C-848228732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7391" y="2077529"/>
            <a:ext cx="933607" cy="864451"/>
          </a:xfrm>
          <a:prstGeom prst="rect">
            <a:avLst/>
          </a:prstGeom>
        </p:spPr>
      </p:pic>
      <p:pic>
        <p:nvPicPr>
          <p:cNvPr id="8" name="Picture 7">
            <a:extLst>
              <a:ext uri="{FF2B5EF4-FFF2-40B4-BE49-F238E27FC236}">
                <a16:creationId xmlns:a16="http://schemas.microsoft.com/office/drawing/2014/main" id="{0EC77D44-E601-3372-98BC-9990072EBB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7391" y="3646109"/>
            <a:ext cx="933607" cy="864451"/>
          </a:xfrm>
          <a:prstGeom prst="rect">
            <a:avLst/>
          </a:prstGeom>
        </p:spPr>
      </p:pic>
      <p:pic>
        <p:nvPicPr>
          <p:cNvPr id="9" name="Picture 8">
            <a:extLst>
              <a:ext uri="{FF2B5EF4-FFF2-40B4-BE49-F238E27FC236}">
                <a16:creationId xmlns:a16="http://schemas.microsoft.com/office/drawing/2014/main" id="{39F5A738-FB09-2B13-1784-4F43C242BC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 y="1926685"/>
            <a:ext cx="908964" cy="841633"/>
          </a:xfrm>
          <a:prstGeom prst="rect">
            <a:avLst/>
          </a:prstGeom>
        </p:spPr>
      </p:pic>
      <p:pic>
        <p:nvPicPr>
          <p:cNvPr id="10" name="Picture 9">
            <a:extLst>
              <a:ext uri="{FF2B5EF4-FFF2-40B4-BE49-F238E27FC236}">
                <a16:creationId xmlns:a16="http://schemas.microsoft.com/office/drawing/2014/main" id="{D9814EE5-5AD3-8BA2-7B8A-43FFB033FD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200" y="3649562"/>
            <a:ext cx="908964" cy="841633"/>
          </a:xfrm>
          <a:prstGeom prst="rect">
            <a:avLst/>
          </a:prstGeom>
        </p:spPr>
      </p:pic>
      <p:sp>
        <p:nvSpPr>
          <p:cNvPr id="12" name="TextBox 11">
            <a:extLst>
              <a:ext uri="{FF2B5EF4-FFF2-40B4-BE49-F238E27FC236}">
                <a16:creationId xmlns:a16="http://schemas.microsoft.com/office/drawing/2014/main" id="{2C8A3931-E96C-86F5-942A-55BB448350DF}"/>
              </a:ext>
            </a:extLst>
          </p:cNvPr>
          <p:cNvSpPr txBox="1"/>
          <p:nvPr/>
        </p:nvSpPr>
        <p:spPr>
          <a:xfrm>
            <a:off x="7053471" y="6367627"/>
            <a:ext cx="4396408" cy="276999"/>
          </a:xfrm>
          <a:prstGeom prst="rect">
            <a:avLst/>
          </a:prstGeom>
          <a:noFill/>
        </p:spPr>
        <p:txBody>
          <a:bodyPr wrap="square">
            <a:spAutoFit/>
          </a:bodyPr>
          <a:lstStyle/>
          <a:p>
            <a:pPr algn="r"/>
            <a:r>
              <a:rPr lang="en-IN" sz="1200" dirty="0"/>
              <a:t>https://www.Denosumab.com/start-treatment#Getting-Started</a:t>
            </a:r>
          </a:p>
        </p:txBody>
      </p:sp>
      <p:pic>
        <p:nvPicPr>
          <p:cNvPr id="11" name="Picture 10">
            <a:extLst>
              <a:ext uri="{FF2B5EF4-FFF2-40B4-BE49-F238E27FC236}">
                <a16:creationId xmlns:a16="http://schemas.microsoft.com/office/drawing/2014/main" id="{C06E8BBC-61B5-C2CA-5509-9C7542168DBD}"/>
              </a:ext>
            </a:extLst>
          </p:cNvPr>
          <p:cNvPicPr>
            <a:picLocks noChangeAspect="1"/>
          </p:cNvPicPr>
          <p:nvPr/>
        </p:nvPicPr>
        <p:blipFill>
          <a:blip r:embed="rId6"/>
          <a:stretch>
            <a:fillRect/>
          </a:stretch>
        </p:blipFill>
        <p:spPr>
          <a:xfrm>
            <a:off x="1961322" y="4267067"/>
            <a:ext cx="2173356" cy="1826977"/>
          </a:xfrm>
          <a:prstGeom prst="rect">
            <a:avLst/>
          </a:prstGeom>
        </p:spPr>
      </p:pic>
    </p:spTree>
    <p:extLst>
      <p:ext uri="{BB962C8B-B14F-4D97-AF65-F5344CB8AC3E}">
        <p14:creationId xmlns:p14="http://schemas.microsoft.com/office/powerpoint/2010/main" val="3785603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89B-D77B-8560-7492-C07FA0AF92C6}"/>
              </a:ext>
            </a:extLst>
          </p:cNvPr>
          <p:cNvSpPr>
            <a:spLocks noGrp="1"/>
          </p:cNvSpPr>
          <p:nvPr>
            <p:ph type="title"/>
          </p:nvPr>
        </p:nvSpPr>
        <p:spPr/>
        <p:txBody>
          <a:bodyPr>
            <a:normAutofit fontScale="90000"/>
          </a:bodyPr>
          <a:lstStyle/>
          <a:p>
            <a:r>
              <a:rPr lang="en-IN" dirty="0"/>
              <a:t>Contraindications </a:t>
            </a:r>
          </a:p>
        </p:txBody>
      </p:sp>
      <p:sp>
        <p:nvSpPr>
          <p:cNvPr id="3" name="Content Placeholder 2">
            <a:extLst>
              <a:ext uri="{FF2B5EF4-FFF2-40B4-BE49-F238E27FC236}">
                <a16:creationId xmlns:a16="http://schemas.microsoft.com/office/drawing/2014/main" id="{C4CDBE74-FDCF-A685-45F2-C39834123285}"/>
              </a:ext>
            </a:extLst>
          </p:cNvPr>
          <p:cNvSpPr>
            <a:spLocks noGrp="1"/>
          </p:cNvSpPr>
          <p:nvPr>
            <p:ph idx="1"/>
          </p:nvPr>
        </p:nvSpPr>
        <p:spPr>
          <a:xfrm>
            <a:off x="894522" y="1186166"/>
            <a:ext cx="10515600" cy="5148373"/>
          </a:xfrm>
        </p:spPr>
        <p:txBody>
          <a:bodyPr>
            <a:normAutofit/>
          </a:bodyPr>
          <a:lstStyle/>
          <a:p>
            <a:pPr algn="just"/>
            <a:r>
              <a:rPr lang="en-GB" b="1" dirty="0"/>
              <a:t>Hypocalcemia: </a:t>
            </a:r>
            <a:r>
              <a:rPr lang="en-GB" dirty="0"/>
              <a:t>Pre-existing hypocalcemia must be corrected prior to initiating therapy with Denosumab</a:t>
            </a:r>
          </a:p>
          <a:p>
            <a:pPr algn="just"/>
            <a:r>
              <a:rPr lang="en-GB" b="1" dirty="0"/>
              <a:t>Hypersensitivity: </a:t>
            </a:r>
            <a:r>
              <a:rPr lang="en-GB" dirty="0"/>
              <a:t>Denosumab is contraindicated in patients with a history of systemic hypersensitivity to any component of the product.  </a:t>
            </a:r>
          </a:p>
          <a:p>
            <a:pPr algn="just"/>
            <a:r>
              <a:rPr lang="en-GB" dirty="0"/>
              <a:t>Reactions have included </a:t>
            </a:r>
          </a:p>
          <a:p>
            <a:pPr lvl="1" algn="just">
              <a:lnSpc>
                <a:spcPct val="110000"/>
              </a:lnSpc>
            </a:pPr>
            <a:r>
              <a:rPr lang="en-GB" dirty="0"/>
              <a:t>Anaphylaxis</a:t>
            </a:r>
          </a:p>
          <a:p>
            <a:pPr lvl="1" algn="just">
              <a:lnSpc>
                <a:spcPct val="110000"/>
              </a:lnSpc>
            </a:pPr>
            <a:r>
              <a:rPr lang="en-GB" dirty="0"/>
              <a:t>Facial swelling, and </a:t>
            </a:r>
          </a:p>
          <a:p>
            <a:pPr lvl="1" algn="just">
              <a:lnSpc>
                <a:spcPct val="110000"/>
              </a:lnSpc>
            </a:pPr>
            <a:r>
              <a:rPr lang="en-GB" dirty="0"/>
              <a:t>Urticaria</a:t>
            </a:r>
            <a:endParaRPr lang="en-IN" dirty="0"/>
          </a:p>
        </p:txBody>
      </p:sp>
    </p:spTree>
    <p:extLst>
      <p:ext uri="{BB962C8B-B14F-4D97-AF65-F5344CB8AC3E}">
        <p14:creationId xmlns:p14="http://schemas.microsoft.com/office/powerpoint/2010/main" val="2795285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771C-7542-A1DE-A26D-AB538D670831}"/>
              </a:ext>
            </a:extLst>
          </p:cNvPr>
          <p:cNvSpPr>
            <a:spLocks noGrp="1"/>
          </p:cNvSpPr>
          <p:nvPr>
            <p:ph type="title"/>
          </p:nvPr>
        </p:nvSpPr>
        <p:spPr/>
        <p:txBody>
          <a:bodyPr>
            <a:normAutofit fontScale="90000"/>
          </a:bodyPr>
          <a:lstStyle/>
          <a:p>
            <a:r>
              <a:rPr lang="en-IN" dirty="0"/>
              <a:t>Adverse Reaction:</a:t>
            </a:r>
          </a:p>
        </p:txBody>
      </p:sp>
      <p:sp>
        <p:nvSpPr>
          <p:cNvPr id="3" name="Content Placeholder 2">
            <a:extLst>
              <a:ext uri="{FF2B5EF4-FFF2-40B4-BE49-F238E27FC236}">
                <a16:creationId xmlns:a16="http://schemas.microsoft.com/office/drawing/2014/main" id="{9402B55D-C02B-C2DD-3003-7F9E7AD66427}"/>
              </a:ext>
            </a:extLst>
          </p:cNvPr>
          <p:cNvSpPr>
            <a:spLocks noGrp="1"/>
          </p:cNvSpPr>
          <p:nvPr>
            <p:ph idx="1"/>
          </p:nvPr>
        </p:nvSpPr>
        <p:spPr>
          <a:xfrm>
            <a:off x="838200" y="1040720"/>
            <a:ext cx="10515600" cy="5551971"/>
          </a:xfrm>
        </p:spPr>
        <p:txBody>
          <a:bodyPr>
            <a:normAutofit/>
          </a:bodyPr>
          <a:lstStyle/>
          <a:p>
            <a:pPr marL="0" indent="0" algn="just">
              <a:lnSpc>
                <a:spcPct val="100000"/>
              </a:lnSpc>
              <a:buNone/>
            </a:pPr>
            <a:r>
              <a:rPr lang="en-GB" b="1" dirty="0"/>
              <a:t>The following serious adverse reactions are discussed below and also elsewhere in the labelling: </a:t>
            </a:r>
          </a:p>
          <a:p>
            <a:pPr lvl="1" algn="just"/>
            <a:r>
              <a:rPr lang="en-GB" dirty="0"/>
              <a:t>Hypocalcemia </a:t>
            </a:r>
          </a:p>
          <a:p>
            <a:pPr lvl="1" algn="just"/>
            <a:r>
              <a:rPr lang="en-GB" dirty="0"/>
              <a:t>Serious Infections </a:t>
            </a:r>
          </a:p>
          <a:p>
            <a:pPr lvl="1" algn="just"/>
            <a:r>
              <a:rPr lang="en-GB" dirty="0"/>
              <a:t>Dermatologic Adverse Reactions </a:t>
            </a:r>
          </a:p>
          <a:p>
            <a:pPr lvl="1" algn="just"/>
            <a:r>
              <a:rPr lang="en-GB" dirty="0"/>
              <a:t>Osteonecrosis of the Jaw </a:t>
            </a:r>
          </a:p>
          <a:p>
            <a:pPr lvl="1" algn="just"/>
            <a:r>
              <a:rPr lang="en-GB" dirty="0"/>
              <a:t>Multiple Vertebral Fractures (MVF) Following Discontinuation of Denosumab Treatment</a:t>
            </a:r>
            <a:endParaRPr lang="en-IN" dirty="0"/>
          </a:p>
        </p:txBody>
      </p:sp>
    </p:spTree>
    <p:extLst>
      <p:ext uri="{BB962C8B-B14F-4D97-AF65-F5344CB8AC3E}">
        <p14:creationId xmlns:p14="http://schemas.microsoft.com/office/powerpoint/2010/main" val="1467488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1567-5809-71EF-440F-7F4762CDC27A}"/>
              </a:ext>
            </a:extLst>
          </p:cNvPr>
          <p:cNvSpPr>
            <a:spLocks noGrp="1"/>
          </p:cNvSpPr>
          <p:nvPr>
            <p:ph type="title"/>
          </p:nvPr>
        </p:nvSpPr>
        <p:spPr/>
        <p:txBody>
          <a:bodyPr>
            <a:normAutofit fontScale="90000"/>
          </a:bodyPr>
          <a:lstStyle/>
          <a:p>
            <a:r>
              <a:rPr lang="en-IN" dirty="0"/>
              <a:t>Use in specific populations</a:t>
            </a:r>
          </a:p>
        </p:txBody>
      </p:sp>
      <p:sp>
        <p:nvSpPr>
          <p:cNvPr id="3" name="Content Placeholder 2">
            <a:extLst>
              <a:ext uri="{FF2B5EF4-FFF2-40B4-BE49-F238E27FC236}">
                <a16:creationId xmlns:a16="http://schemas.microsoft.com/office/drawing/2014/main" id="{AD9711B6-CAB4-B270-1318-23435FC7EF66}"/>
              </a:ext>
            </a:extLst>
          </p:cNvPr>
          <p:cNvSpPr>
            <a:spLocks noGrp="1"/>
          </p:cNvSpPr>
          <p:nvPr>
            <p:ph idx="1"/>
          </p:nvPr>
        </p:nvSpPr>
        <p:spPr>
          <a:xfrm>
            <a:off x="838200" y="1133847"/>
            <a:ext cx="10515600" cy="5359027"/>
          </a:xfrm>
        </p:spPr>
        <p:txBody>
          <a:bodyPr>
            <a:normAutofit lnSpcReduction="10000"/>
          </a:bodyPr>
          <a:lstStyle/>
          <a:p>
            <a:pPr algn="just"/>
            <a:r>
              <a:rPr lang="en-GB" b="1" dirty="0"/>
              <a:t>Pregnancy: </a:t>
            </a:r>
            <a:r>
              <a:rPr lang="en-GB" dirty="0"/>
              <a:t>Based on animal data, may cause fetal harm.</a:t>
            </a:r>
          </a:p>
          <a:p>
            <a:pPr algn="just"/>
            <a:r>
              <a:rPr lang="en-GB" b="1" dirty="0"/>
              <a:t>Nursing mothers: </a:t>
            </a:r>
            <a:r>
              <a:rPr lang="en-GB" dirty="0"/>
              <a:t>May impair mammary gland development and lactation. Discontinue drug or nursing</a:t>
            </a:r>
          </a:p>
          <a:p>
            <a:pPr algn="just"/>
            <a:r>
              <a:rPr lang="en-GB" b="1" dirty="0"/>
              <a:t>Pediatric patients: </a:t>
            </a:r>
            <a:r>
              <a:rPr lang="en-GB" dirty="0"/>
              <a:t>Safety and efficacy not established </a:t>
            </a:r>
          </a:p>
          <a:p>
            <a:pPr algn="just"/>
            <a:r>
              <a:rPr lang="en-GB" b="1" dirty="0"/>
              <a:t>Renal impairment: </a:t>
            </a:r>
            <a:r>
              <a:rPr lang="en-GB" dirty="0"/>
              <a:t>No dose adjustment is necessary in patients with renal impairment. Patients with creatinine clearance &lt; 30 mL/min or receiving dialysis are at risk for hypocalcemia. Supplement with calcium and vitamin D and consider monitoring serum calcium</a:t>
            </a:r>
          </a:p>
          <a:p>
            <a:pPr algn="just"/>
            <a:endParaRPr lang="en-IN" dirty="0"/>
          </a:p>
        </p:txBody>
      </p:sp>
    </p:spTree>
    <p:extLst>
      <p:ext uri="{BB962C8B-B14F-4D97-AF65-F5344CB8AC3E}">
        <p14:creationId xmlns:p14="http://schemas.microsoft.com/office/powerpoint/2010/main" val="428934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BD392-53D4-551B-B1DE-3E6555266348}"/>
              </a:ext>
            </a:extLst>
          </p:cNvPr>
          <p:cNvSpPr>
            <a:spLocks noGrp="1"/>
          </p:cNvSpPr>
          <p:nvPr>
            <p:ph type="title"/>
          </p:nvPr>
        </p:nvSpPr>
        <p:spPr>
          <a:xfrm>
            <a:off x="39752" y="1417982"/>
            <a:ext cx="2840182" cy="3400426"/>
          </a:xfrm>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Parathyroid Hormone PTH </a:t>
            </a:r>
          </a:p>
        </p:txBody>
      </p:sp>
      <p:pic>
        <p:nvPicPr>
          <p:cNvPr id="4" name="Picture 3">
            <a:extLst>
              <a:ext uri="{FF2B5EF4-FFF2-40B4-BE49-F238E27FC236}">
                <a16:creationId xmlns:a16="http://schemas.microsoft.com/office/drawing/2014/main" id="{DB83840C-60C7-A20A-0709-3B266AA7D334}"/>
              </a:ext>
            </a:extLst>
          </p:cNvPr>
          <p:cNvPicPr>
            <a:picLocks noChangeAspect="1"/>
          </p:cNvPicPr>
          <p:nvPr/>
        </p:nvPicPr>
        <p:blipFill>
          <a:blip r:embed="rId2"/>
          <a:stretch>
            <a:fillRect/>
          </a:stretch>
        </p:blipFill>
        <p:spPr>
          <a:xfrm>
            <a:off x="0" y="0"/>
            <a:ext cx="7084711" cy="6858000"/>
          </a:xfrm>
          <a:prstGeom prst="rect">
            <a:avLst/>
          </a:prstGeom>
        </p:spPr>
      </p:pic>
      <p:sp>
        <p:nvSpPr>
          <p:cNvPr id="5" name="Rectangle 4">
            <a:extLst>
              <a:ext uri="{FF2B5EF4-FFF2-40B4-BE49-F238E27FC236}">
                <a16:creationId xmlns:a16="http://schemas.microsoft.com/office/drawing/2014/main" id="{211B3DE2-2546-0D89-4F3D-E82360951DC4}"/>
              </a:ext>
            </a:extLst>
          </p:cNvPr>
          <p:cNvSpPr/>
          <p:nvPr/>
        </p:nvSpPr>
        <p:spPr>
          <a:xfrm>
            <a:off x="6008956" y="-1"/>
            <a:ext cx="1133963" cy="56984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E21AC07-2223-E284-2A24-F27232382B90}"/>
              </a:ext>
            </a:extLst>
          </p:cNvPr>
          <p:cNvSpPr/>
          <p:nvPr/>
        </p:nvSpPr>
        <p:spPr>
          <a:xfrm>
            <a:off x="7434468" y="384312"/>
            <a:ext cx="4465982" cy="6089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sz="2000" b="1" dirty="0"/>
              <a:t>PTH Causes</a:t>
            </a:r>
          </a:p>
          <a:p>
            <a:pPr algn="just">
              <a:lnSpc>
                <a:spcPct val="150000"/>
              </a:lnSpc>
            </a:pPr>
            <a:r>
              <a:rPr lang="en-IN" dirty="0"/>
              <a:t> </a:t>
            </a:r>
          </a:p>
          <a:p>
            <a:pPr marL="285750" indent="-285750" algn="just">
              <a:lnSpc>
                <a:spcPct val="150000"/>
              </a:lnSpc>
              <a:buFont typeface="Arial" panose="020B0604020202020204" pitchFamily="34" charset="0"/>
              <a:buChar char="•"/>
            </a:pPr>
            <a:r>
              <a:rPr lang="en-IN" sz="2000" dirty="0">
                <a:solidFill>
                  <a:schemeClr val="bg1"/>
                </a:solidFill>
              </a:rPr>
              <a:t>Bones to release Calcium in Blood stream (Increase Osteoclast)</a:t>
            </a:r>
          </a:p>
          <a:p>
            <a:pPr marL="285750" indent="-285750" algn="just">
              <a:lnSpc>
                <a:spcPct val="150000"/>
              </a:lnSpc>
              <a:buFont typeface="Arial" panose="020B0604020202020204" pitchFamily="34" charset="0"/>
              <a:buChar char="•"/>
            </a:pPr>
            <a:endParaRPr lang="en-IN" sz="1050" dirty="0">
              <a:solidFill>
                <a:schemeClr val="bg1"/>
              </a:solidFill>
            </a:endParaRPr>
          </a:p>
          <a:p>
            <a:pPr marL="285750" indent="-285750" algn="just">
              <a:lnSpc>
                <a:spcPct val="150000"/>
              </a:lnSpc>
              <a:buFont typeface="Arial" panose="020B0604020202020204" pitchFamily="34" charset="0"/>
              <a:buChar char="•"/>
            </a:pPr>
            <a:r>
              <a:rPr lang="en-GB" sz="2000" dirty="0">
                <a:solidFill>
                  <a:schemeClr val="bg1"/>
                </a:solidFill>
              </a:rPr>
              <a:t>increases the calcium absorption in the intestine by food through its impacts and affects the metabolism of vitamin D</a:t>
            </a:r>
          </a:p>
          <a:p>
            <a:pPr marL="285750" indent="-285750" algn="just">
              <a:lnSpc>
                <a:spcPct val="150000"/>
              </a:lnSpc>
              <a:buFont typeface="Arial" panose="020B0604020202020204" pitchFamily="34" charset="0"/>
              <a:buChar char="•"/>
            </a:pPr>
            <a:endParaRPr lang="en-GB" sz="1100" b="0" i="0" dirty="0">
              <a:solidFill>
                <a:schemeClr val="bg1"/>
              </a:solidFill>
              <a:effectLst/>
            </a:endParaRPr>
          </a:p>
          <a:p>
            <a:pPr marL="285750" indent="-285750" algn="just">
              <a:lnSpc>
                <a:spcPct val="150000"/>
              </a:lnSpc>
              <a:buFont typeface="Arial" panose="020B0604020202020204" pitchFamily="34" charset="0"/>
              <a:buChar char="•"/>
            </a:pPr>
            <a:r>
              <a:rPr lang="en-GB" sz="2000" dirty="0">
                <a:solidFill>
                  <a:schemeClr val="bg1"/>
                </a:solidFill>
              </a:rPr>
              <a:t>M</a:t>
            </a:r>
            <a:r>
              <a:rPr lang="en-GB" sz="2000" b="0" i="0" dirty="0">
                <a:solidFill>
                  <a:schemeClr val="bg1"/>
                </a:solidFill>
                <a:effectLst/>
              </a:rPr>
              <a:t>inimizes the calcium loss in the urine and also stimulates active vitamin D formation in the kidneys.</a:t>
            </a:r>
            <a:endParaRPr lang="en-IN" sz="2000" dirty="0">
              <a:solidFill>
                <a:schemeClr val="bg1"/>
              </a:solidFill>
            </a:endParaRPr>
          </a:p>
          <a:p>
            <a:pPr algn="ctr"/>
            <a:endParaRPr lang="en-IN" dirty="0"/>
          </a:p>
        </p:txBody>
      </p:sp>
      <p:cxnSp>
        <p:nvCxnSpPr>
          <p:cNvPr id="7" name="Straight Arrow Connector 6">
            <a:extLst>
              <a:ext uri="{FF2B5EF4-FFF2-40B4-BE49-F238E27FC236}">
                <a16:creationId xmlns:a16="http://schemas.microsoft.com/office/drawing/2014/main" id="{81A09960-7364-9410-6F14-DBBB43CCC65E}"/>
              </a:ext>
            </a:extLst>
          </p:cNvPr>
          <p:cNvCxnSpPr>
            <a:cxnSpLocks/>
          </p:cNvCxnSpPr>
          <p:nvPr/>
        </p:nvCxnSpPr>
        <p:spPr>
          <a:xfrm>
            <a:off x="5738191" y="4373217"/>
            <a:ext cx="0" cy="834887"/>
          </a:xfrm>
          <a:prstGeom prst="straightConnector1">
            <a:avLst/>
          </a:prstGeom>
          <a:ln>
            <a:solidFill>
              <a:srgbClr val="D9065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EAC30C-A45F-D2A6-2353-4679B9FE8983}"/>
              </a:ext>
            </a:extLst>
          </p:cNvPr>
          <p:cNvSpPr txBox="1"/>
          <p:nvPr/>
        </p:nvSpPr>
        <p:spPr>
          <a:xfrm>
            <a:off x="5269166" y="5254246"/>
            <a:ext cx="1133963" cy="523220"/>
          </a:xfrm>
          <a:prstGeom prst="rect">
            <a:avLst/>
          </a:prstGeom>
          <a:noFill/>
        </p:spPr>
        <p:txBody>
          <a:bodyPr wrap="square" rtlCol="0">
            <a:spAutoFit/>
          </a:bodyPr>
          <a:lstStyle/>
          <a:p>
            <a:pPr algn="ctr"/>
            <a:r>
              <a:rPr lang="en-IN" sz="1400" b="1" dirty="0">
                <a:solidFill>
                  <a:schemeClr val="tx1">
                    <a:lumMod val="75000"/>
                    <a:lumOff val="25000"/>
                  </a:schemeClr>
                </a:solidFill>
              </a:rPr>
              <a:t>Vit D3 Activation</a:t>
            </a:r>
          </a:p>
        </p:txBody>
      </p:sp>
    </p:spTree>
    <p:extLst>
      <p:ext uri="{BB962C8B-B14F-4D97-AF65-F5344CB8AC3E}">
        <p14:creationId xmlns:p14="http://schemas.microsoft.com/office/powerpoint/2010/main" val="245830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229F-EF0C-505B-B55F-A35CBE803819}"/>
              </a:ext>
            </a:extLst>
          </p:cNvPr>
          <p:cNvSpPr>
            <a:spLocks noGrp="1"/>
          </p:cNvSpPr>
          <p:nvPr>
            <p:ph type="title"/>
          </p:nvPr>
        </p:nvSpPr>
        <p:spPr/>
        <p:txBody>
          <a:bodyPr>
            <a:normAutofit fontScale="90000"/>
          </a:bodyPr>
          <a:lstStyle/>
          <a:p>
            <a:r>
              <a:rPr lang="en-IN" dirty="0"/>
              <a:t>Overdosage.	</a:t>
            </a:r>
          </a:p>
        </p:txBody>
      </p:sp>
      <p:sp>
        <p:nvSpPr>
          <p:cNvPr id="3" name="Content Placeholder 2">
            <a:extLst>
              <a:ext uri="{FF2B5EF4-FFF2-40B4-BE49-F238E27FC236}">
                <a16:creationId xmlns:a16="http://schemas.microsoft.com/office/drawing/2014/main" id="{96A5FE4E-B3D6-7DBA-1045-C8B1C6BBD36C}"/>
              </a:ext>
            </a:extLst>
          </p:cNvPr>
          <p:cNvSpPr>
            <a:spLocks noGrp="1"/>
          </p:cNvSpPr>
          <p:nvPr>
            <p:ph idx="1"/>
          </p:nvPr>
        </p:nvSpPr>
        <p:spPr/>
        <p:txBody>
          <a:bodyPr/>
          <a:lstStyle/>
          <a:p>
            <a:pPr marL="0" indent="0">
              <a:buNone/>
            </a:pPr>
            <a:r>
              <a:rPr lang="en-GB" dirty="0"/>
              <a:t>There is no experience with overdosage with Denosumab .</a:t>
            </a:r>
          </a:p>
          <a:p>
            <a:endParaRPr lang="en-IN" dirty="0"/>
          </a:p>
        </p:txBody>
      </p:sp>
    </p:spTree>
    <p:extLst>
      <p:ext uri="{BB962C8B-B14F-4D97-AF65-F5344CB8AC3E}">
        <p14:creationId xmlns:p14="http://schemas.microsoft.com/office/powerpoint/2010/main" val="130715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F56D-34CB-4426-8823-02EF78BA8911}"/>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1537F735-B906-4092-2CB3-456D5607E1B9}"/>
              </a:ext>
            </a:extLst>
          </p:cNvPr>
          <p:cNvSpPr>
            <a:spLocks noGrp="1"/>
          </p:cNvSpPr>
          <p:nvPr>
            <p:ph idx="1"/>
          </p:nvPr>
        </p:nvSpPr>
        <p:spPr/>
        <p:txBody>
          <a:bodyPr>
            <a:normAutofit/>
          </a:bodyPr>
          <a:lstStyle/>
          <a:p>
            <a:r>
              <a:rPr lang="en-GB" b="1" dirty="0"/>
              <a:t>Indication:</a:t>
            </a:r>
          </a:p>
          <a:p>
            <a:pPr lvl="1"/>
            <a:r>
              <a:rPr lang="en-GB" dirty="0"/>
              <a:t>Prevention of SRE’s secondary to multiple myeloma or bone metastases from solid tumors. </a:t>
            </a:r>
          </a:p>
          <a:p>
            <a:pPr lvl="1"/>
            <a:r>
              <a:rPr lang="en-GB" dirty="0"/>
              <a:t>Giant cell tumor of the bone. </a:t>
            </a:r>
          </a:p>
          <a:p>
            <a:pPr lvl="1"/>
            <a:r>
              <a:rPr lang="en-GB" dirty="0"/>
              <a:t>Hypercalcemia of malignancy. </a:t>
            </a:r>
          </a:p>
          <a:p>
            <a:pPr lvl="1"/>
            <a:r>
              <a:rPr lang="en-GB" dirty="0"/>
              <a:t>Indicated for treating androgen deprivation-induced bone loss and aromatase inhibitor-induced bone loss. </a:t>
            </a:r>
            <a:endParaRPr lang="en-IN" dirty="0"/>
          </a:p>
        </p:txBody>
      </p:sp>
    </p:spTree>
    <p:extLst>
      <p:ext uri="{BB962C8B-B14F-4D97-AF65-F5344CB8AC3E}">
        <p14:creationId xmlns:p14="http://schemas.microsoft.com/office/powerpoint/2010/main" val="3628481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90A9-5E36-B99B-88B2-26DF7F32B482}"/>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A57BFAA4-E818-F739-CCEF-58E497B80011}"/>
              </a:ext>
            </a:extLst>
          </p:cNvPr>
          <p:cNvSpPr>
            <a:spLocks noGrp="1"/>
          </p:cNvSpPr>
          <p:nvPr>
            <p:ph idx="1"/>
          </p:nvPr>
        </p:nvSpPr>
        <p:spPr>
          <a:xfrm>
            <a:off x="838200" y="1213361"/>
            <a:ext cx="10515600" cy="4999086"/>
          </a:xfrm>
        </p:spPr>
        <p:txBody>
          <a:bodyPr>
            <a:normAutofit fontScale="92500"/>
          </a:bodyPr>
          <a:lstStyle/>
          <a:p>
            <a:pPr>
              <a:buFont typeface="+mj-lt"/>
              <a:buAutoNum type="arabicParenR" startAt="2"/>
            </a:pPr>
            <a:r>
              <a:rPr lang="en-IN" b="1" dirty="0"/>
              <a:t>MOA: </a:t>
            </a:r>
            <a:r>
              <a:rPr lang="en-IN" dirty="0"/>
              <a:t>RankL inhibitor</a:t>
            </a:r>
          </a:p>
          <a:p>
            <a:pPr>
              <a:buFont typeface="+mj-lt"/>
              <a:buAutoNum type="arabicParenR" startAt="2"/>
            </a:pPr>
            <a:r>
              <a:rPr lang="en-IN" b="1" dirty="0"/>
              <a:t>Dosage: </a:t>
            </a:r>
            <a:r>
              <a:rPr lang="en-IN" dirty="0"/>
              <a:t>60mg/ml q6months and 120mg/ml q4weeks (with 1000mg Calcium &amp; 400 IU Vit D3)</a:t>
            </a:r>
          </a:p>
          <a:p>
            <a:pPr algn="just">
              <a:buFont typeface="+mj-lt"/>
              <a:buAutoNum type="arabicParenR" startAt="2"/>
            </a:pPr>
            <a:r>
              <a:rPr lang="en-GB" b="1" dirty="0"/>
              <a:t>Contraindication: </a:t>
            </a:r>
            <a:r>
              <a:rPr lang="en-GB" dirty="0"/>
              <a:t>Hypocalcemia &amp; Hypersensitivity</a:t>
            </a:r>
          </a:p>
          <a:p>
            <a:pPr algn="just">
              <a:buFont typeface="+mj-lt"/>
              <a:buAutoNum type="arabicParenR" startAt="2"/>
            </a:pPr>
            <a:r>
              <a:rPr lang="en-IN" b="1" dirty="0"/>
              <a:t>Adverse Reaction: </a:t>
            </a:r>
            <a:r>
              <a:rPr lang="en-IN" dirty="0"/>
              <a:t>Hypocalcemia_ Serious Infections_ Dermatologic Adverse Reactions _ Osteonecrosis of the Jaw_ Multiple Vertebral Fractures (MVF) Following Discontinuation of Denosumab Treatment</a:t>
            </a:r>
          </a:p>
          <a:p>
            <a:pPr algn="just">
              <a:buFont typeface="+mj-lt"/>
              <a:buAutoNum type="arabicParenR" startAt="2"/>
            </a:pPr>
            <a:r>
              <a:rPr lang="en-IN" b="1" dirty="0"/>
              <a:t>Special Population: </a:t>
            </a:r>
            <a:r>
              <a:rPr lang="en-IN" dirty="0"/>
              <a:t>Pregnancy, Nursing Mother not indicated, Renal patients_ No Dose Adjustment</a:t>
            </a:r>
          </a:p>
          <a:p>
            <a:pPr algn="just">
              <a:buFont typeface="+mj-lt"/>
              <a:buAutoNum type="arabicParenR" startAt="2"/>
            </a:pPr>
            <a:endParaRPr lang="en-IN" b="1" dirty="0"/>
          </a:p>
          <a:p>
            <a:pPr>
              <a:buAutoNum type="arabicParenR" startAt="2"/>
            </a:pPr>
            <a:endParaRPr lang="en-IN" dirty="0"/>
          </a:p>
        </p:txBody>
      </p:sp>
    </p:spTree>
    <p:extLst>
      <p:ext uri="{BB962C8B-B14F-4D97-AF65-F5344CB8AC3E}">
        <p14:creationId xmlns:p14="http://schemas.microsoft.com/office/powerpoint/2010/main" val="2818444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891010"/>
            <a:ext cx="9144000" cy="1075979"/>
          </a:xfrm>
        </p:spPr>
        <p:txBody>
          <a:bodyPr>
            <a:normAutofit fontScale="85000" lnSpcReduction="10000"/>
          </a:bodyPr>
          <a:lstStyle/>
          <a:p>
            <a:r>
              <a:rPr kumimoji="0" lang="en-US" sz="54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Section 5: </a:t>
            </a:r>
            <a:r>
              <a:rPr lang="en-US" sz="5400" b="1" dirty="0">
                <a:solidFill>
                  <a:srgbClr val="FFFF00"/>
                </a:solidFill>
              </a:rPr>
              <a:t>Guidelines &amp; Recommendations</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73</a:t>
            </a:fld>
            <a:endParaRPr lang="en-US"/>
          </a:p>
        </p:txBody>
      </p:sp>
    </p:spTree>
    <p:extLst>
      <p:ext uri="{BB962C8B-B14F-4D97-AF65-F5344CB8AC3E}">
        <p14:creationId xmlns:p14="http://schemas.microsoft.com/office/powerpoint/2010/main" val="3856004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Treatment Algorithm: ADT Induced Bone Loss</a:t>
            </a:r>
          </a:p>
        </p:txBody>
      </p:sp>
      <p:pic>
        <p:nvPicPr>
          <p:cNvPr id="4" name="Picture 3">
            <a:extLst>
              <a:ext uri="{FF2B5EF4-FFF2-40B4-BE49-F238E27FC236}">
                <a16:creationId xmlns:a16="http://schemas.microsoft.com/office/drawing/2014/main" id="{775B143F-C8A1-CE20-7F15-3E6630D0A0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66925" y="1162425"/>
            <a:ext cx="7554797" cy="4999086"/>
          </a:xfrm>
          <a:prstGeom prst="rect">
            <a:avLst/>
          </a:prstGeom>
        </p:spPr>
      </p:pic>
      <p:sp>
        <p:nvSpPr>
          <p:cNvPr id="5" name="Rounded Rectangle 4"/>
          <p:cNvSpPr/>
          <p:nvPr/>
        </p:nvSpPr>
        <p:spPr>
          <a:xfrm>
            <a:off x="9750310" y="3100388"/>
            <a:ext cx="1451090" cy="357187"/>
          </a:xfrm>
          <a:prstGeom prst="roundRect">
            <a:avLst>
              <a:gd name="adj" fmla="val 34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rowallia New" panose="020B0604020202020204" pitchFamily="34" charset="-34"/>
                <a:cs typeface="Browallia New" panose="020B0604020202020204" pitchFamily="34" charset="-34"/>
              </a:rPr>
              <a:t>Denosumab </a:t>
            </a:r>
          </a:p>
        </p:txBody>
      </p:sp>
      <p:sp>
        <p:nvSpPr>
          <p:cNvPr id="6" name="TextBox 5">
            <a:extLst>
              <a:ext uri="{FF2B5EF4-FFF2-40B4-BE49-F238E27FC236}">
                <a16:creationId xmlns:a16="http://schemas.microsoft.com/office/drawing/2014/main" id="{F733C09C-B10D-B6A4-79F1-4173B16DB005}"/>
              </a:ext>
            </a:extLst>
          </p:cNvPr>
          <p:cNvSpPr txBox="1"/>
          <p:nvPr/>
        </p:nvSpPr>
        <p:spPr>
          <a:xfrm>
            <a:off x="5310808" y="6412672"/>
            <a:ext cx="6096000" cy="276999"/>
          </a:xfrm>
          <a:prstGeom prst="rect">
            <a:avLst/>
          </a:prstGeom>
          <a:noFill/>
        </p:spPr>
        <p:txBody>
          <a:bodyPr wrap="square">
            <a:spAutoFit/>
          </a:bodyPr>
          <a:lstStyle/>
          <a:p>
            <a:pPr algn="r"/>
            <a:r>
              <a:rPr lang="en-GB" sz="1200" dirty="0"/>
              <a:t>VOL. 9 NO. 4 2007 REVIEWS IN UROLOGY</a:t>
            </a:r>
            <a:endParaRPr lang="en-IN" sz="1200" dirty="0"/>
          </a:p>
        </p:txBody>
      </p:sp>
    </p:spTree>
    <p:extLst>
      <p:ext uri="{BB962C8B-B14F-4D97-AF65-F5344CB8AC3E}">
        <p14:creationId xmlns:p14="http://schemas.microsoft.com/office/powerpoint/2010/main" val="3510078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9153-E882-C001-C60F-033D51836509}"/>
              </a:ext>
            </a:extLst>
          </p:cNvPr>
          <p:cNvSpPr>
            <a:spLocks noGrp="1"/>
          </p:cNvSpPr>
          <p:nvPr>
            <p:ph type="title"/>
          </p:nvPr>
        </p:nvSpPr>
        <p:spPr/>
        <p:txBody>
          <a:bodyPr>
            <a:normAutofit fontScale="90000"/>
          </a:bodyPr>
          <a:lstStyle/>
          <a:p>
            <a:r>
              <a:rPr lang="en-GB" dirty="0"/>
              <a:t>Treatment Algorithm: Endocrine Treatment Induced Bone Loss</a:t>
            </a:r>
            <a:endParaRPr lang="en-IN" dirty="0"/>
          </a:p>
        </p:txBody>
      </p:sp>
      <p:pic>
        <p:nvPicPr>
          <p:cNvPr id="4" name="Picture 3">
            <a:extLst>
              <a:ext uri="{FF2B5EF4-FFF2-40B4-BE49-F238E27FC236}">
                <a16:creationId xmlns:a16="http://schemas.microsoft.com/office/drawing/2014/main" id="{1D28E59A-B3C3-188F-0F11-7A5BCD381074}"/>
              </a:ext>
            </a:extLst>
          </p:cNvPr>
          <p:cNvPicPr>
            <a:picLocks noChangeAspect="1"/>
          </p:cNvPicPr>
          <p:nvPr/>
        </p:nvPicPr>
        <p:blipFill>
          <a:blip r:embed="rId2"/>
          <a:stretch>
            <a:fillRect/>
          </a:stretch>
        </p:blipFill>
        <p:spPr>
          <a:xfrm>
            <a:off x="2729716" y="1133848"/>
            <a:ext cx="6732568" cy="4999085"/>
          </a:xfrm>
          <a:prstGeom prst="rect">
            <a:avLst/>
          </a:prstGeom>
        </p:spPr>
      </p:pic>
      <p:sp>
        <p:nvSpPr>
          <p:cNvPr id="5" name="Rounded Rectangle 4">
            <a:extLst>
              <a:ext uri="{FF2B5EF4-FFF2-40B4-BE49-F238E27FC236}">
                <a16:creationId xmlns:a16="http://schemas.microsoft.com/office/drawing/2014/main" id="{F5A6FDE9-A7A1-3B21-ACBD-BBBFA1160172}"/>
              </a:ext>
            </a:extLst>
          </p:cNvPr>
          <p:cNvSpPr/>
          <p:nvPr/>
        </p:nvSpPr>
        <p:spPr>
          <a:xfrm>
            <a:off x="9462284" y="4306336"/>
            <a:ext cx="1451090" cy="357187"/>
          </a:xfrm>
          <a:prstGeom prst="roundRect">
            <a:avLst>
              <a:gd name="adj" fmla="val 34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rowallia New" panose="020B0604020202020204" pitchFamily="34" charset="-34"/>
                <a:cs typeface="Browallia New" panose="020B0604020202020204" pitchFamily="34" charset="-34"/>
              </a:rPr>
              <a:t>Denosumab </a:t>
            </a:r>
          </a:p>
        </p:txBody>
      </p:sp>
      <p:sp>
        <p:nvSpPr>
          <p:cNvPr id="7" name="TextBox 6">
            <a:extLst>
              <a:ext uri="{FF2B5EF4-FFF2-40B4-BE49-F238E27FC236}">
                <a16:creationId xmlns:a16="http://schemas.microsoft.com/office/drawing/2014/main" id="{2882E2D6-FC10-6EAF-4E4A-18E0F836566C}"/>
              </a:ext>
            </a:extLst>
          </p:cNvPr>
          <p:cNvSpPr txBox="1"/>
          <p:nvPr/>
        </p:nvSpPr>
        <p:spPr>
          <a:xfrm>
            <a:off x="5354111" y="6405972"/>
            <a:ext cx="6096000" cy="307777"/>
          </a:xfrm>
          <a:prstGeom prst="rect">
            <a:avLst/>
          </a:prstGeom>
          <a:noFill/>
        </p:spPr>
        <p:txBody>
          <a:bodyPr wrap="square">
            <a:spAutoFit/>
          </a:bodyPr>
          <a:lstStyle/>
          <a:p>
            <a:pPr algn="r"/>
            <a:r>
              <a:rPr lang="en-IN" sz="1400" dirty="0"/>
              <a:t>ESMO Guidelines Committee</a:t>
            </a:r>
          </a:p>
        </p:txBody>
      </p:sp>
      <p:pic>
        <p:nvPicPr>
          <p:cNvPr id="8" name="Picture 7">
            <a:extLst>
              <a:ext uri="{FF2B5EF4-FFF2-40B4-BE49-F238E27FC236}">
                <a16:creationId xmlns:a16="http://schemas.microsoft.com/office/drawing/2014/main" id="{C88D98D9-A802-328F-6D64-321955069E23}"/>
              </a:ext>
            </a:extLst>
          </p:cNvPr>
          <p:cNvPicPr>
            <a:picLocks noChangeAspect="1"/>
          </p:cNvPicPr>
          <p:nvPr/>
        </p:nvPicPr>
        <p:blipFill>
          <a:blip r:embed="rId3"/>
          <a:stretch>
            <a:fillRect/>
          </a:stretch>
        </p:blipFill>
        <p:spPr>
          <a:xfrm>
            <a:off x="9553575" y="5609058"/>
            <a:ext cx="1800225" cy="523875"/>
          </a:xfrm>
          <a:prstGeom prst="rect">
            <a:avLst/>
          </a:prstGeom>
        </p:spPr>
      </p:pic>
    </p:spTree>
    <p:extLst>
      <p:ext uri="{BB962C8B-B14F-4D97-AF65-F5344CB8AC3E}">
        <p14:creationId xmlns:p14="http://schemas.microsoft.com/office/powerpoint/2010/main" val="3781704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E72-6769-DE74-3D5C-48A907A040BB}"/>
              </a:ext>
            </a:extLst>
          </p:cNvPr>
          <p:cNvSpPr>
            <a:spLocks noGrp="1"/>
          </p:cNvSpPr>
          <p:nvPr>
            <p:ph type="title"/>
          </p:nvPr>
        </p:nvSpPr>
        <p:spPr/>
        <p:txBody>
          <a:bodyPr>
            <a:normAutofit fontScale="90000"/>
          </a:bodyPr>
          <a:lstStyle/>
          <a:p>
            <a:r>
              <a:rPr lang="en-IN" dirty="0"/>
              <a:t>Treatment Algorithm: Solid Tumors &amp; Multiple Myeloma</a:t>
            </a:r>
          </a:p>
        </p:txBody>
      </p:sp>
      <p:sp>
        <p:nvSpPr>
          <p:cNvPr id="3" name="Content Placeholder 2">
            <a:extLst>
              <a:ext uri="{FF2B5EF4-FFF2-40B4-BE49-F238E27FC236}">
                <a16:creationId xmlns:a16="http://schemas.microsoft.com/office/drawing/2014/main" id="{A242B3A3-B7D5-060D-22A2-56871C81DA00}"/>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DD208DB-24AE-59BF-80DA-A593A4E21840}"/>
              </a:ext>
            </a:extLst>
          </p:cNvPr>
          <p:cNvPicPr>
            <a:picLocks noChangeAspect="1"/>
          </p:cNvPicPr>
          <p:nvPr/>
        </p:nvPicPr>
        <p:blipFill>
          <a:blip r:embed="rId2"/>
          <a:stretch>
            <a:fillRect/>
          </a:stretch>
        </p:blipFill>
        <p:spPr>
          <a:xfrm>
            <a:off x="2433637" y="1056109"/>
            <a:ext cx="7324725" cy="5076825"/>
          </a:xfrm>
          <a:prstGeom prst="rect">
            <a:avLst/>
          </a:prstGeom>
        </p:spPr>
      </p:pic>
      <p:sp>
        <p:nvSpPr>
          <p:cNvPr id="6" name="Rounded Rectangle 4">
            <a:extLst>
              <a:ext uri="{FF2B5EF4-FFF2-40B4-BE49-F238E27FC236}">
                <a16:creationId xmlns:a16="http://schemas.microsoft.com/office/drawing/2014/main" id="{E1FBEFAA-FDA1-9588-AC7D-E83F009D9C56}"/>
              </a:ext>
            </a:extLst>
          </p:cNvPr>
          <p:cNvSpPr/>
          <p:nvPr/>
        </p:nvSpPr>
        <p:spPr>
          <a:xfrm>
            <a:off x="9032817" y="2564622"/>
            <a:ext cx="1451090" cy="357187"/>
          </a:xfrm>
          <a:prstGeom prst="roundRect">
            <a:avLst>
              <a:gd name="adj" fmla="val 34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rowallia New" panose="020B0604020202020204" pitchFamily="34" charset="-34"/>
                <a:cs typeface="Browallia New" panose="020B0604020202020204" pitchFamily="34" charset="-34"/>
              </a:rPr>
              <a:t>Denosumab </a:t>
            </a:r>
          </a:p>
        </p:txBody>
      </p:sp>
      <p:sp>
        <p:nvSpPr>
          <p:cNvPr id="7" name="Rounded Rectangle 4">
            <a:extLst>
              <a:ext uri="{FF2B5EF4-FFF2-40B4-BE49-F238E27FC236}">
                <a16:creationId xmlns:a16="http://schemas.microsoft.com/office/drawing/2014/main" id="{DCF19004-2626-22EF-3C46-316292450814}"/>
              </a:ext>
            </a:extLst>
          </p:cNvPr>
          <p:cNvSpPr/>
          <p:nvPr/>
        </p:nvSpPr>
        <p:spPr>
          <a:xfrm>
            <a:off x="838199" y="3921708"/>
            <a:ext cx="1451090" cy="357187"/>
          </a:xfrm>
          <a:prstGeom prst="roundRect">
            <a:avLst>
              <a:gd name="adj" fmla="val 34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rowallia New" panose="020B0604020202020204" pitchFamily="34" charset="-34"/>
                <a:cs typeface="Browallia New" panose="020B0604020202020204" pitchFamily="34" charset="-34"/>
              </a:rPr>
              <a:t>Denosumab </a:t>
            </a:r>
          </a:p>
        </p:txBody>
      </p:sp>
      <p:pic>
        <p:nvPicPr>
          <p:cNvPr id="8" name="Picture 7">
            <a:extLst>
              <a:ext uri="{FF2B5EF4-FFF2-40B4-BE49-F238E27FC236}">
                <a16:creationId xmlns:a16="http://schemas.microsoft.com/office/drawing/2014/main" id="{DE01A2AB-D88D-9BBD-F856-C1E7D678EC18}"/>
              </a:ext>
            </a:extLst>
          </p:cNvPr>
          <p:cNvPicPr>
            <a:picLocks noChangeAspect="1"/>
          </p:cNvPicPr>
          <p:nvPr/>
        </p:nvPicPr>
        <p:blipFill>
          <a:blip r:embed="rId3"/>
          <a:stretch>
            <a:fillRect/>
          </a:stretch>
        </p:blipFill>
        <p:spPr>
          <a:xfrm>
            <a:off x="9553575" y="5609058"/>
            <a:ext cx="1800225" cy="523875"/>
          </a:xfrm>
          <a:prstGeom prst="rect">
            <a:avLst/>
          </a:prstGeom>
        </p:spPr>
      </p:pic>
    </p:spTree>
    <p:extLst>
      <p:ext uri="{BB962C8B-B14F-4D97-AF65-F5344CB8AC3E}">
        <p14:creationId xmlns:p14="http://schemas.microsoft.com/office/powerpoint/2010/main" val="727316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C584-4F48-D107-F88B-B06CC0FF9858}"/>
              </a:ext>
            </a:extLst>
          </p:cNvPr>
          <p:cNvSpPr>
            <a:spLocks noGrp="1"/>
          </p:cNvSpPr>
          <p:nvPr>
            <p:ph type="title"/>
          </p:nvPr>
        </p:nvSpPr>
        <p:spPr/>
        <p:txBody>
          <a:bodyPr>
            <a:normAutofit fontScale="90000"/>
          </a:bodyPr>
          <a:lstStyle/>
          <a:p>
            <a:r>
              <a:rPr lang="en-IN" dirty="0"/>
              <a:t>Estimated Drug cost for Bone Modifying Agents</a:t>
            </a:r>
          </a:p>
        </p:txBody>
      </p:sp>
      <p:sp>
        <p:nvSpPr>
          <p:cNvPr id="3" name="Content Placeholder 2">
            <a:extLst>
              <a:ext uri="{FF2B5EF4-FFF2-40B4-BE49-F238E27FC236}">
                <a16:creationId xmlns:a16="http://schemas.microsoft.com/office/drawing/2014/main" id="{E4954CF4-76BB-05C6-5AFF-CD125E41A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827765-9BCB-51ED-F350-4431696D6AAD}"/>
              </a:ext>
            </a:extLst>
          </p:cNvPr>
          <p:cNvPicPr>
            <a:picLocks noChangeAspect="1"/>
          </p:cNvPicPr>
          <p:nvPr/>
        </p:nvPicPr>
        <p:blipFill>
          <a:blip r:embed="rId2"/>
          <a:stretch>
            <a:fillRect/>
          </a:stretch>
        </p:blipFill>
        <p:spPr>
          <a:xfrm>
            <a:off x="838200" y="1133848"/>
            <a:ext cx="10571663" cy="4889581"/>
          </a:xfrm>
          <a:prstGeom prst="rect">
            <a:avLst/>
          </a:prstGeom>
        </p:spPr>
      </p:pic>
    </p:spTree>
    <p:extLst>
      <p:ext uri="{BB962C8B-B14F-4D97-AF65-F5344CB8AC3E}">
        <p14:creationId xmlns:p14="http://schemas.microsoft.com/office/powerpoint/2010/main" val="3107316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r="2996" b="13739"/>
          <a:stretch/>
        </p:blipFill>
        <p:spPr>
          <a:xfrm>
            <a:off x="6348961" y="731670"/>
            <a:ext cx="5752552" cy="4297530"/>
          </a:xfrm>
          <a:prstGeom prst="rect">
            <a:avLst/>
          </a:prstGeom>
        </p:spPr>
      </p:pic>
      <p:sp>
        <p:nvSpPr>
          <p:cNvPr id="7" name="Rectangle 6"/>
          <p:cNvSpPr/>
          <p:nvPr/>
        </p:nvSpPr>
        <p:spPr>
          <a:xfrm>
            <a:off x="5457825" y="6115050"/>
            <a:ext cx="6315075" cy="442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1"/>
            <a:ext cx="6390663" cy="3243262"/>
          </a:xfrm>
          <a:prstGeom prst="rect">
            <a:avLst/>
          </a:prstGeom>
        </p:spPr>
      </p:pic>
      <p:pic>
        <p:nvPicPr>
          <p:cNvPr id="5" name="Picture 4"/>
          <p:cNvPicPr>
            <a:picLocks noChangeAspect="1"/>
          </p:cNvPicPr>
          <p:nvPr/>
        </p:nvPicPr>
        <p:blipFill>
          <a:blip r:embed="rId4"/>
          <a:stretch>
            <a:fillRect/>
          </a:stretch>
        </p:blipFill>
        <p:spPr>
          <a:xfrm>
            <a:off x="0" y="3243262"/>
            <a:ext cx="6348961" cy="3614737"/>
          </a:xfrm>
          <a:prstGeom prst="rect">
            <a:avLst/>
          </a:prstGeom>
        </p:spPr>
      </p:pic>
      <p:sp>
        <p:nvSpPr>
          <p:cNvPr id="8" name="Rectangle 7"/>
          <p:cNvSpPr/>
          <p:nvPr/>
        </p:nvSpPr>
        <p:spPr>
          <a:xfrm>
            <a:off x="6096000" y="6396334"/>
            <a:ext cx="6096000" cy="307777"/>
          </a:xfrm>
          <a:prstGeom prst="rect">
            <a:avLst/>
          </a:prstGeom>
        </p:spPr>
        <p:txBody>
          <a:bodyPr>
            <a:spAutoFit/>
          </a:bodyPr>
          <a:lstStyle/>
          <a:p>
            <a:pPr algn="r"/>
            <a:r>
              <a:rPr lang="en-US" sz="1400" i="1" dirty="0"/>
              <a:t>Indian Journal of Medical and Paediatric Oncology Vol. 42 No. 3/2021</a:t>
            </a:r>
          </a:p>
        </p:txBody>
      </p:sp>
      <p:sp>
        <p:nvSpPr>
          <p:cNvPr id="9" name="Rectangle 8"/>
          <p:cNvSpPr/>
          <p:nvPr/>
        </p:nvSpPr>
        <p:spPr>
          <a:xfrm>
            <a:off x="85724" y="2225874"/>
            <a:ext cx="6162675" cy="101738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725" y="973200"/>
            <a:ext cx="771526" cy="32471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65316" y="1925838"/>
            <a:ext cx="4581525" cy="303756"/>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725" y="1297917"/>
            <a:ext cx="6161116" cy="62792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4165" y="5451891"/>
            <a:ext cx="6162675" cy="261779"/>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166" y="5713672"/>
            <a:ext cx="3616298" cy="263282"/>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48961" y="3859515"/>
            <a:ext cx="5716886" cy="123550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69077" y="750713"/>
            <a:ext cx="5722923" cy="516596"/>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512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Screening Guidelines</a:t>
            </a:r>
          </a:p>
        </p:txBody>
      </p:sp>
      <p:grpSp>
        <p:nvGrpSpPr>
          <p:cNvPr id="8" name="Group 7"/>
          <p:cNvGrpSpPr/>
          <p:nvPr/>
        </p:nvGrpSpPr>
        <p:grpSpPr>
          <a:xfrm>
            <a:off x="2695433" y="1500188"/>
            <a:ext cx="6801133" cy="4357688"/>
            <a:chOff x="3094493" y="1802377"/>
            <a:chExt cx="6003013" cy="3672606"/>
          </a:xfrm>
        </p:grpSpPr>
        <p:pic>
          <p:nvPicPr>
            <p:cNvPr id="4" name="Picture 3"/>
            <p:cNvPicPr>
              <a:picLocks noChangeAspect="1"/>
            </p:cNvPicPr>
            <p:nvPr/>
          </p:nvPicPr>
          <p:blipFill>
            <a:blip r:embed="rId2"/>
            <a:stretch>
              <a:fillRect/>
            </a:stretch>
          </p:blipFill>
          <p:spPr>
            <a:xfrm>
              <a:off x="3094493" y="1802378"/>
              <a:ext cx="6003013" cy="3672605"/>
            </a:xfrm>
            <a:prstGeom prst="rect">
              <a:avLst/>
            </a:prstGeom>
          </p:spPr>
        </p:pic>
        <p:sp>
          <p:nvSpPr>
            <p:cNvPr id="5" name="Rectangle 4"/>
            <p:cNvSpPr/>
            <p:nvPr/>
          </p:nvSpPr>
          <p:spPr>
            <a:xfrm>
              <a:off x="3094493" y="1802377"/>
              <a:ext cx="6003013" cy="62649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94493" y="3012183"/>
              <a:ext cx="6003013" cy="155981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94493" y="2428874"/>
              <a:ext cx="4163557" cy="28575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14529B1-C35E-80D1-2763-7E5AB40F26DC}"/>
              </a:ext>
            </a:extLst>
          </p:cNvPr>
          <p:cNvSpPr txBox="1"/>
          <p:nvPr/>
        </p:nvSpPr>
        <p:spPr>
          <a:xfrm>
            <a:off x="5353878" y="6431961"/>
            <a:ext cx="6096000" cy="338554"/>
          </a:xfrm>
          <a:prstGeom prst="rect">
            <a:avLst/>
          </a:prstGeom>
          <a:noFill/>
        </p:spPr>
        <p:txBody>
          <a:bodyPr wrap="square">
            <a:spAutoFit/>
          </a:bodyPr>
          <a:lstStyle/>
          <a:p>
            <a:pPr algn="r"/>
            <a:r>
              <a:rPr lang="en-US" sz="1600" i="1" dirty="0"/>
              <a:t>Indian Journal of Medical and Paediatric Oncology Vol. 42 No. 3/2021</a:t>
            </a:r>
          </a:p>
        </p:txBody>
      </p:sp>
    </p:spTree>
    <p:extLst>
      <p:ext uri="{BB962C8B-B14F-4D97-AF65-F5344CB8AC3E}">
        <p14:creationId xmlns:p14="http://schemas.microsoft.com/office/powerpoint/2010/main" val="154790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60E74E-62B4-F801-CF36-6EB2302DC0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7857912" cy="6858000"/>
          </a:xfrm>
          <a:prstGeom prst="rect">
            <a:avLst/>
          </a:prstGeom>
        </p:spPr>
      </p:pic>
      <p:sp>
        <p:nvSpPr>
          <p:cNvPr id="2" name="Rectangle 1">
            <a:extLst>
              <a:ext uri="{FF2B5EF4-FFF2-40B4-BE49-F238E27FC236}">
                <a16:creationId xmlns:a16="http://schemas.microsoft.com/office/drawing/2014/main" id="{750E0F5F-9AB1-E0E5-C17B-593F682232BD}"/>
              </a:ext>
            </a:extLst>
          </p:cNvPr>
          <p:cNvSpPr/>
          <p:nvPr/>
        </p:nvSpPr>
        <p:spPr>
          <a:xfrm>
            <a:off x="7434468" y="384312"/>
            <a:ext cx="4465982" cy="6089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sz="2400" b="1" dirty="0"/>
              <a:t>Calcitonin Causes</a:t>
            </a:r>
          </a:p>
          <a:p>
            <a:pPr algn="just">
              <a:lnSpc>
                <a:spcPct val="150000"/>
              </a:lnSpc>
            </a:pPr>
            <a:r>
              <a:rPr lang="en-IN" dirty="0"/>
              <a:t> </a:t>
            </a:r>
          </a:p>
          <a:p>
            <a:pPr marL="285750" indent="-285750" algn="just">
              <a:lnSpc>
                <a:spcPct val="150000"/>
              </a:lnSpc>
              <a:buFont typeface="Arial" panose="020B0604020202020204" pitchFamily="34" charset="0"/>
              <a:buChar char="•"/>
            </a:pPr>
            <a:r>
              <a:rPr lang="en-IN" sz="2000" dirty="0">
                <a:solidFill>
                  <a:schemeClr val="bg1"/>
                </a:solidFill>
              </a:rPr>
              <a:t>Bones to inhibit osteoclast Activity</a:t>
            </a:r>
          </a:p>
          <a:p>
            <a:pPr marL="285750" indent="-285750" algn="just">
              <a:lnSpc>
                <a:spcPct val="150000"/>
              </a:lnSpc>
              <a:buFont typeface="Arial" panose="020B0604020202020204" pitchFamily="34" charset="0"/>
              <a:buChar char="•"/>
            </a:pPr>
            <a:r>
              <a:rPr lang="en-IN" sz="2000" dirty="0">
                <a:solidFill>
                  <a:schemeClr val="bg1"/>
                </a:solidFill>
              </a:rPr>
              <a:t>Decrease in Intestinal Absorption of calcium</a:t>
            </a:r>
            <a:endParaRPr lang="en-GB" sz="2000" b="0" i="0" dirty="0">
              <a:solidFill>
                <a:schemeClr val="bg1"/>
              </a:solidFill>
              <a:effectLst/>
            </a:endParaRPr>
          </a:p>
          <a:p>
            <a:pPr marL="285750" indent="-285750" algn="just">
              <a:lnSpc>
                <a:spcPct val="150000"/>
              </a:lnSpc>
              <a:buFont typeface="Arial" panose="020B0604020202020204" pitchFamily="34" charset="0"/>
              <a:buChar char="•"/>
            </a:pPr>
            <a:r>
              <a:rPr lang="en-GB" sz="2000" dirty="0">
                <a:solidFill>
                  <a:schemeClr val="bg1"/>
                </a:solidFill>
              </a:rPr>
              <a:t>Inhibits reabsorption of calcium and phosphate</a:t>
            </a:r>
          </a:p>
          <a:p>
            <a:pPr marL="285750" indent="-285750" algn="just">
              <a:lnSpc>
                <a:spcPct val="150000"/>
              </a:lnSpc>
              <a:buFont typeface="Arial" panose="020B0604020202020204" pitchFamily="34" charset="0"/>
              <a:buChar char="•"/>
            </a:pPr>
            <a:r>
              <a:rPr lang="en-GB" sz="2000" dirty="0">
                <a:solidFill>
                  <a:schemeClr val="bg1"/>
                </a:solidFill>
              </a:rPr>
              <a:t>Reduce overall blood calcium level</a:t>
            </a:r>
            <a:endParaRPr lang="en-IN" sz="2000" dirty="0">
              <a:solidFill>
                <a:schemeClr val="bg1"/>
              </a:solidFill>
            </a:endParaRPr>
          </a:p>
          <a:p>
            <a:pPr algn="ctr"/>
            <a:endParaRPr lang="en-IN" dirty="0"/>
          </a:p>
        </p:txBody>
      </p:sp>
    </p:spTree>
    <p:extLst>
      <p:ext uri="{BB962C8B-B14F-4D97-AF65-F5344CB8AC3E}">
        <p14:creationId xmlns:p14="http://schemas.microsoft.com/office/powerpoint/2010/main" val="542973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C110-2D34-2D5D-4989-FA4541FC4BF8}"/>
              </a:ext>
            </a:extLst>
          </p:cNvPr>
          <p:cNvSpPr>
            <a:spLocks noGrp="1"/>
          </p:cNvSpPr>
          <p:nvPr>
            <p:ph type="title"/>
          </p:nvPr>
        </p:nvSpPr>
        <p:spPr>
          <a:xfrm>
            <a:off x="838200" y="307068"/>
            <a:ext cx="10515600" cy="675595"/>
          </a:xfrm>
        </p:spPr>
        <p:txBody>
          <a:bodyPr>
            <a:noAutofit/>
          </a:bodyPr>
          <a:lstStyle/>
          <a:p>
            <a:r>
              <a:rPr lang="en-IN" dirty="0"/>
              <a:t>Guidelines : </a:t>
            </a:r>
            <a:r>
              <a:rPr lang="en-IN" b="0" dirty="0"/>
              <a:t>Prostate Cancer patients: Non Metastatic &amp; Metastatic Condition</a:t>
            </a:r>
          </a:p>
        </p:txBody>
      </p:sp>
      <p:pic>
        <p:nvPicPr>
          <p:cNvPr id="7" name="Picture 6">
            <a:extLst>
              <a:ext uri="{FF2B5EF4-FFF2-40B4-BE49-F238E27FC236}">
                <a16:creationId xmlns:a16="http://schemas.microsoft.com/office/drawing/2014/main" id="{6BD6EB0F-E5D5-5415-F092-921C12629793}"/>
              </a:ext>
            </a:extLst>
          </p:cNvPr>
          <p:cNvPicPr>
            <a:picLocks noChangeAspect="1"/>
          </p:cNvPicPr>
          <p:nvPr/>
        </p:nvPicPr>
        <p:blipFill>
          <a:blip r:embed="rId2"/>
          <a:stretch>
            <a:fillRect/>
          </a:stretch>
        </p:blipFill>
        <p:spPr>
          <a:xfrm>
            <a:off x="841461" y="2086193"/>
            <a:ext cx="2872408" cy="1455429"/>
          </a:xfrm>
          <a:prstGeom prst="rect">
            <a:avLst/>
          </a:prstGeom>
          <a:ln>
            <a:solidFill>
              <a:srgbClr val="0265A6"/>
            </a:solidFill>
          </a:ln>
        </p:spPr>
      </p:pic>
      <p:pic>
        <p:nvPicPr>
          <p:cNvPr id="9" name="Picture 8">
            <a:extLst>
              <a:ext uri="{FF2B5EF4-FFF2-40B4-BE49-F238E27FC236}">
                <a16:creationId xmlns:a16="http://schemas.microsoft.com/office/drawing/2014/main" id="{B7F698D6-14F3-2FAA-06FA-6618504831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3382" y="2090278"/>
            <a:ext cx="7563679" cy="1455430"/>
          </a:xfrm>
          <a:prstGeom prst="rect">
            <a:avLst/>
          </a:prstGeom>
          <a:ln>
            <a:solidFill>
              <a:srgbClr val="55B54A"/>
            </a:solidFill>
          </a:ln>
        </p:spPr>
      </p:pic>
      <p:sp>
        <p:nvSpPr>
          <p:cNvPr id="10" name="Rectangle 9">
            <a:extLst>
              <a:ext uri="{FF2B5EF4-FFF2-40B4-BE49-F238E27FC236}">
                <a16:creationId xmlns:a16="http://schemas.microsoft.com/office/drawing/2014/main" id="{3E5AF8E6-A077-B7C1-AF13-7C07D4A85E70}"/>
              </a:ext>
            </a:extLst>
          </p:cNvPr>
          <p:cNvSpPr/>
          <p:nvPr/>
        </p:nvSpPr>
        <p:spPr>
          <a:xfrm>
            <a:off x="4389731" y="2844763"/>
            <a:ext cx="6533321" cy="569844"/>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E5BC78A-F873-0E0A-18E0-F1BE6779D732}"/>
              </a:ext>
            </a:extLst>
          </p:cNvPr>
          <p:cNvSpPr/>
          <p:nvPr/>
        </p:nvSpPr>
        <p:spPr>
          <a:xfrm>
            <a:off x="5854097" y="2528985"/>
            <a:ext cx="1716155" cy="315778"/>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EA6AAE1-FA02-6E05-B305-B097430E7EDE}"/>
              </a:ext>
            </a:extLst>
          </p:cNvPr>
          <p:cNvPicPr>
            <a:picLocks noChangeAspect="1"/>
          </p:cNvPicPr>
          <p:nvPr/>
        </p:nvPicPr>
        <p:blipFill rotWithShape="1">
          <a:blip r:embed="rId4"/>
          <a:srcRect t="15877" r="6539" b="18872"/>
          <a:stretch/>
        </p:blipFill>
        <p:spPr>
          <a:xfrm>
            <a:off x="3729038" y="3730385"/>
            <a:ext cx="7392797" cy="1385524"/>
          </a:xfrm>
          <a:prstGeom prst="rect">
            <a:avLst/>
          </a:prstGeom>
          <a:ln>
            <a:solidFill>
              <a:srgbClr val="0265A6"/>
            </a:solidFill>
          </a:ln>
        </p:spPr>
      </p:pic>
      <p:sp>
        <p:nvSpPr>
          <p:cNvPr id="5" name="Rectangle 4">
            <a:extLst>
              <a:ext uri="{FF2B5EF4-FFF2-40B4-BE49-F238E27FC236}">
                <a16:creationId xmlns:a16="http://schemas.microsoft.com/office/drawing/2014/main" id="{19A14DAA-73E8-AA63-02EE-6A940F19195A}"/>
              </a:ext>
            </a:extLst>
          </p:cNvPr>
          <p:cNvSpPr/>
          <p:nvPr/>
        </p:nvSpPr>
        <p:spPr>
          <a:xfrm>
            <a:off x="3910763" y="4015688"/>
            <a:ext cx="2862283" cy="368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rgbClr val="000101"/>
                </a:solidFill>
              </a:rPr>
              <a:t>Denosumab</a:t>
            </a:r>
            <a:endParaRPr lang="en-US" sz="2800" b="1" dirty="0"/>
          </a:p>
        </p:txBody>
      </p:sp>
      <p:pic>
        <p:nvPicPr>
          <p:cNvPr id="6" name="Picture 5">
            <a:extLst>
              <a:ext uri="{FF2B5EF4-FFF2-40B4-BE49-F238E27FC236}">
                <a16:creationId xmlns:a16="http://schemas.microsoft.com/office/drawing/2014/main" id="{82967197-CBBC-7132-C28E-532E41F3FDE7}"/>
              </a:ext>
            </a:extLst>
          </p:cNvPr>
          <p:cNvPicPr>
            <a:picLocks noChangeAspect="1"/>
          </p:cNvPicPr>
          <p:nvPr/>
        </p:nvPicPr>
        <p:blipFill>
          <a:blip r:embed="rId2"/>
          <a:stretch>
            <a:fillRect/>
          </a:stretch>
        </p:blipFill>
        <p:spPr>
          <a:xfrm>
            <a:off x="838200" y="3730385"/>
            <a:ext cx="2734445" cy="1385524"/>
          </a:xfrm>
          <a:prstGeom prst="rect">
            <a:avLst/>
          </a:prstGeom>
          <a:ln>
            <a:solidFill>
              <a:srgbClr val="0265A6"/>
            </a:solidFill>
          </a:ln>
        </p:spPr>
      </p:pic>
    </p:spTree>
    <p:extLst>
      <p:ext uri="{BB962C8B-B14F-4D97-AF65-F5344CB8AC3E}">
        <p14:creationId xmlns:p14="http://schemas.microsoft.com/office/powerpoint/2010/main" val="121304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CF2EA-5FB1-513E-C990-99F6A497CE3B}"/>
              </a:ext>
            </a:extLst>
          </p:cNvPr>
          <p:cNvSpPr/>
          <p:nvPr/>
        </p:nvSpPr>
        <p:spPr>
          <a:xfrm>
            <a:off x="503583" y="0"/>
            <a:ext cx="113571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732094A-A9FD-8386-1F19-BB0139290E84}"/>
              </a:ext>
            </a:extLst>
          </p:cNvPr>
          <p:cNvPicPr>
            <a:picLocks noChangeAspect="1"/>
          </p:cNvPicPr>
          <p:nvPr/>
        </p:nvPicPr>
        <p:blipFill>
          <a:blip r:embed="rId2"/>
          <a:stretch>
            <a:fillRect/>
          </a:stretch>
        </p:blipFill>
        <p:spPr>
          <a:xfrm>
            <a:off x="1006876" y="0"/>
            <a:ext cx="10346924" cy="6858000"/>
          </a:xfrm>
          <a:prstGeom prst="rect">
            <a:avLst/>
          </a:prstGeom>
        </p:spPr>
      </p:pic>
      <p:sp>
        <p:nvSpPr>
          <p:cNvPr id="9" name="Rectangle 8">
            <a:extLst>
              <a:ext uri="{FF2B5EF4-FFF2-40B4-BE49-F238E27FC236}">
                <a16:creationId xmlns:a16="http://schemas.microsoft.com/office/drawing/2014/main" id="{48777123-2D5B-6F7D-BEE0-3C50F43F88C5}"/>
              </a:ext>
            </a:extLst>
          </p:cNvPr>
          <p:cNvSpPr/>
          <p:nvPr/>
        </p:nvSpPr>
        <p:spPr>
          <a:xfrm>
            <a:off x="6180338" y="1668958"/>
            <a:ext cx="3154017"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974C1E8-0CA1-5DA7-B8B2-DE44F3CBFFE1}"/>
              </a:ext>
            </a:extLst>
          </p:cNvPr>
          <p:cNvSpPr/>
          <p:nvPr/>
        </p:nvSpPr>
        <p:spPr>
          <a:xfrm>
            <a:off x="6180338" y="1509932"/>
            <a:ext cx="4708056"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D52CBB8-AFF0-4C15-261B-08D04FD03F05}"/>
              </a:ext>
            </a:extLst>
          </p:cNvPr>
          <p:cNvSpPr/>
          <p:nvPr/>
        </p:nvSpPr>
        <p:spPr>
          <a:xfrm>
            <a:off x="8453231" y="1336838"/>
            <a:ext cx="2435163"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1974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Guidelines : Prostate Cancer</a:t>
            </a:r>
            <a:endParaRPr lang="en-US" dirty="0"/>
          </a:p>
        </p:txBody>
      </p:sp>
      <p:pic>
        <p:nvPicPr>
          <p:cNvPr id="4" name="Picture 3"/>
          <p:cNvPicPr>
            <a:picLocks noChangeAspect="1"/>
          </p:cNvPicPr>
          <p:nvPr/>
        </p:nvPicPr>
        <p:blipFill>
          <a:blip r:embed="rId2"/>
          <a:stretch>
            <a:fillRect/>
          </a:stretch>
        </p:blipFill>
        <p:spPr>
          <a:xfrm>
            <a:off x="1314722" y="3128565"/>
            <a:ext cx="9562556" cy="3009901"/>
          </a:xfrm>
          <a:prstGeom prst="rect">
            <a:avLst/>
          </a:prstGeom>
        </p:spPr>
      </p:pic>
      <p:pic>
        <p:nvPicPr>
          <p:cNvPr id="5" name="Picture 4"/>
          <p:cNvPicPr>
            <a:picLocks noChangeAspect="1"/>
          </p:cNvPicPr>
          <p:nvPr/>
        </p:nvPicPr>
        <p:blipFill>
          <a:blip r:embed="rId3"/>
          <a:stretch>
            <a:fillRect/>
          </a:stretch>
        </p:blipFill>
        <p:spPr>
          <a:xfrm>
            <a:off x="6388932" y="1216533"/>
            <a:ext cx="4964868" cy="1639634"/>
          </a:xfrm>
          <a:prstGeom prst="rect">
            <a:avLst/>
          </a:prstGeom>
        </p:spPr>
      </p:pic>
      <p:sp>
        <p:nvSpPr>
          <p:cNvPr id="6" name="Rectangle 5"/>
          <p:cNvSpPr/>
          <p:nvPr/>
        </p:nvSpPr>
        <p:spPr>
          <a:xfrm>
            <a:off x="3357563" y="3243263"/>
            <a:ext cx="7372350" cy="3000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2563" y="3615533"/>
            <a:ext cx="9277350" cy="3135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2563" y="3952875"/>
            <a:ext cx="1747837" cy="36194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838200" y="1313118"/>
            <a:ext cx="5638021" cy="902508"/>
          </a:xfrm>
          <a:prstGeom prst="rect">
            <a:avLst/>
          </a:prstGeom>
        </p:spPr>
      </p:pic>
      <p:sp>
        <p:nvSpPr>
          <p:cNvPr id="10" name="Rectangle 9"/>
          <p:cNvSpPr/>
          <p:nvPr/>
        </p:nvSpPr>
        <p:spPr>
          <a:xfrm>
            <a:off x="3009900" y="4842002"/>
            <a:ext cx="7720013" cy="37219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57564" y="5214196"/>
            <a:ext cx="7372350" cy="38650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52563" y="5614414"/>
            <a:ext cx="1747837" cy="31489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346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83721-8258-8DA0-938A-008F7A2EA284}"/>
              </a:ext>
            </a:extLst>
          </p:cNvPr>
          <p:cNvSpPr>
            <a:spLocks noGrp="1"/>
          </p:cNvSpPr>
          <p:nvPr>
            <p:ph type="title"/>
          </p:nvPr>
        </p:nvSpPr>
        <p:spPr/>
        <p:txBody>
          <a:bodyPr>
            <a:normAutofit fontScale="90000"/>
          </a:bodyPr>
          <a:lstStyle/>
          <a:p>
            <a:r>
              <a:rPr lang="en-IN" dirty="0"/>
              <a:t>Guidelines : Breast cancer</a:t>
            </a:r>
          </a:p>
        </p:txBody>
      </p:sp>
      <p:pic>
        <p:nvPicPr>
          <p:cNvPr id="5" name="Picture 4">
            <a:extLst>
              <a:ext uri="{FF2B5EF4-FFF2-40B4-BE49-F238E27FC236}">
                <a16:creationId xmlns:a16="http://schemas.microsoft.com/office/drawing/2014/main" id="{9335CBAF-C178-DF21-8DFF-F7E3719BAA00}"/>
              </a:ext>
            </a:extLst>
          </p:cNvPr>
          <p:cNvPicPr>
            <a:picLocks noChangeAspect="1"/>
          </p:cNvPicPr>
          <p:nvPr/>
        </p:nvPicPr>
        <p:blipFill>
          <a:blip r:embed="rId2"/>
          <a:stretch>
            <a:fillRect/>
          </a:stretch>
        </p:blipFill>
        <p:spPr>
          <a:xfrm>
            <a:off x="5321216" y="1188436"/>
            <a:ext cx="6032584" cy="2165194"/>
          </a:xfrm>
          <a:prstGeom prst="rect">
            <a:avLst/>
          </a:prstGeom>
          <a:ln>
            <a:solidFill>
              <a:srgbClr val="002060"/>
            </a:solidFill>
          </a:ln>
        </p:spPr>
      </p:pic>
      <p:pic>
        <p:nvPicPr>
          <p:cNvPr id="6" name="Picture 5">
            <a:extLst>
              <a:ext uri="{FF2B5EF4-FFF2-40B4-BE49-F238E27FC236}">
                <a16:creationId xmlns:a16="http://schemas.microsoft.com/office/drawing/2014/main" id="{02375289-AAE0-ADE6-414E-A0F693B50AEF}"/>
              </a:ext>
            </a:extLst>
          </p:cNvPr>
          <p:cNvPicPr>
            <a:picLocks noChangeAspect="1"/>
          </p:cNvPicPr>
          <p:nvPr/>
        </p:nvPicPr>
        <p:blipFill>
          <a:blip r:embed="rId3"/>
          <a:stretch>
            <a:fillRect/>
          </a:stretch>
        </p:blipFill>
        <p:spPr>
          <a:xfrm>
            <a:off x="838200" y="1188436"/>
            <a:ext cx="4189969" cy="2157105"/>
          </a:xfrm>
          <a:prstGeom prst="rect">
            <a:avLst/>
          </a:prstGeom>
          <a:ln>
            <a:solidFill>
              <a:srgbClr val="002060"/>
            </a:solidFill>
          </a:ln>
        </p:spPr>
      </p:pic>
      <p:sp>
        <p:nvSpPr>
          <p:cNvPr id="7" name="Rectangle 6">
            <a:extLst>
              <a:ext uri="{FF2B5EF4-FFF2-40B4-BE49-F238E27FC236}">
                <a16:creationId xmlns:a16="http://schemas.microsoft.com/office/drawing/2014/main" id="{6329FF34-DB07-09D2-FAC7-DFE9C985EE0F}"/>
              </a:ext>
            </a:extLst>
          </p:cNvPr>
          <p:cNvSpPr/>
          <p:nvPr/>
        </p:nvSpPr>
        <p:spPr>
          <a:xfrm>
            <a:off x="5321216" y="2313966"/>
            <a:ext cx="5927235" cy="1039663"/>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641CEAC-1E6E-052A-3521-8B6A9810D2D3}"/>
              </a:ext>
            </a:extLst>
          </p:cNvPr>
          <p:cNvSpPr/>
          <p:nvPr/>
        </p:nvSpPr>
        <p:spPr>
          <a:xfrm>
            <a:off x="9118134" y="1968507"/>
            <a:ext cx="2130317" cy="345458"/>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91C03A3-DD70-D899-E7DB-6FFF9747255D}"/>
              </a:ext>
            </a:extLst>
          </p:cNvPr>
          <p:cNvSpPr/>
          <p:nvPr/>
        </p:nvSpPr>
        <p:spPr>
          <a:xfrm>
            <a:off x="9118134" y="1623049"/>
            <a:ext cx="1424608" cy="345458"/>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53F3D12-1E30-94D2-7709-03B69FF6BEA5}"/>
              </a:ext>
            </a:extLst>
          </p:cNvPr>
          <p:cNvPicPr>
            <a:picLocks noChangeAspect="1"/>
          </p:cNvPicPr>
          <p:nvPr/>
        </p:nvPicPr>
        <p:blipFill>
          <a:blip r:embed="rId4"/>
          <a:stretch>
            <a:fillRect/>
          </a:stretch>
        </p:blipFill>
        <p:spPr>
          <a:xfrm>
            <a:off x="4187687" y="3932030"/>
            <a:ext cx="6901070" cy="1855126"/>
          </a:xfrm>
          <a:prstGeom prst="rect">
            <a:avLst/>
          </a:prstGeom>
        </p:spPr>
      </p:pic>
      <p:pic>
        <p:nvPicPr>
          <p:cNvPr id="10" name="Picture 9">
            <a:extLst>
              <a:ext uri="{FF2B5EF4-FFF2-40B4-BE49-F238E27FC236}">
                <a16:creationId xmlns:a16="http://schemas.microsoft.com/office/drawing/2014/main" id="{3A4BF2AA-FA65-A156-3F6E-0C82F37F8A4D}"/>
              </a:ext>
            </a:extLst>
          </p:cNvPr>
          <p:cNvPicPr>
            <a:picLocks noChangeAspect="1"/>
          </p:cNvPicPr>
          <p:nvPr/>
        </p:nvPicPr>
        <p:blipFill>
          <a:blip r:embed="rId3"/>
          <a:stretch>
            <a:fillRect/>
          </a:stretch>
        </p:blipFill>
        <p:spPr>
          <a:xfrm>
            <a:off x="930965" y="4055516"/>
            <a:ext cx="3123685" cy="1608154"/>
          </a:xfrm>
          <a:prstGeom prst="rect">
            <a:avLst/>
          </a:prstGeom>
          <a:ln>
            <a:solidFill>
              <a:srgbClr val="002060"/>
            </a:solidFill>
          </a:ln>
        </p:spPr>
      </p:pic>
      <p:sp>
        <p:nvSpPr>
          <p:cNvPr id="11" name="Rectangle 10">
            <a:extLst>
              <a:ext uri="{FF2B5EF4-FFF2-40B4-BE49-F238E27FC236}">
                <a16:creationId xmlns:a16="http://schemas.microsoft.com/office/drawing/2014/main" id="{2F4D51F5-FFDD-7CF9-F744-5D7A7C4AC071}"/>
              </a:ext>
            </a:extLst>
          </p:cNvPr>
          <p:cNvSpPr/>
          <p:nvPr/>
        </p:nvSpPr>
        <p:spPr>
          <a:xfrm>
            <a:off x="4187687" y="4624007"/>
            <a:ext cx="6692348" cy="1163149"/>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0969BDA-687B-6F94-7379-5DA661027EBB}"/>
              </a:ext>
            </a:extLst>
          </p:cNvPr>
          <p:cNvSpPr/>
          <p:nvPr/>
        </p:nvSpPr>
        <p:spPr>
          <a:xfrm>
            <a:off x="4187687" y="4306957"/>
            <a:ext cx="3882887"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3200" b="1" dirty="0">
                <a:solidFill>
                  <a:schemeClr val="tx1"/>
                </a:solidFill>
              </a:rPr>
              <a:t>Denosumab</a:t>
            </a:r>
          </a:p>
        </p:txBody>
      </p:sp>
    </p:spTree>
    <p:extLst>
      <p:ext uri="{BB962C8B-B14F-4D97-AF65-F5344CB8AC3E}">
        <p14:creationId xmlns:p14="http://schemas.microsoft.com/office/powerpoint/2010/main" val="35914830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C76C18-EFC9-F829-E9F5-22F998A52D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8912053-523B-ADC5-61D6-13E7A892326B}"/>
              </a:ext>
            </a:extLst>
          </p:cNvPr>
          <p:cNvPicPr>
            <a:picLocks noChangeAspect="1"/>
          </p:cNvPicPr>
          <p:nvPr/>
        </p:nvPicPr>
        <p:blipFill>
          <a:blip r:embed="rId2"/>
          <a:stretch>
            <a:fillRect/>
          </a:stretch>
        </p:blipFill>
        <p:spPr>
          <a:xfrm>
            <a:off x="0" y="0"/>
            <a:ext cx="7555208" cy="6858000"/>
          </a:xfrm>
          <a:prstGeom prst="rect">
            <a:avLst/>
          </a:prstGeom>
        </p:spPr>
      </p:pic>
      <p:sp>
        <p:nvSpPr>
          <p:cNvPr id="7" name="Rectangle 6">
            <a:extLst>
              <a:ext uri="{FF2B5EF4-FFF2-40B4-BE49-F238E27FC236}">
                <a16:creationId xmlns:a16="http://schemas.microsoft.com/office/drawing/2014/main" id="{7168B851-60F0-8582-CD5C-FC2B70271CB1}"/>
              </a:ext>
            </a:extLst>
          </p:cNvPr>
          <p:cNvSpPr/>
          <p:nvPr/>
        </p:nvSpPr>
        <p:spPr>
          <a:xfrm>
            <a:off x="2810195" y="1338469"/>
            <a:ext cx="2438400" cy="715617"/>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63F0C38-D963-1AE9-8E08-9CAB1099870C}"/>
              </a:ext>
            </a:extLst>
          </p:cNvPr>
          <p:cNvSpPr/>
          <p:nvPr/>
        </p:nvSpPr>
        <p:spPr>
          <a:xfrm>
            <a:off x="2810195" y="3740426"/>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11F5D33-BE88-042D-8CA7-BFD6DF751432}"/>
              </a:ext>
            </a:extLst>
          </p:cNvPr>
          <p:cNvSpPr/>
          <p:nvPr/>
        </p:nvSpPr>
        <p:spPr>
          <a:xfrm>
            <a:off x="2810195" y="5158412"/>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1262BF-03C3-9A4C-04E7-F15E6CE4A0B3}"/>
              </a:ext>
            </a:extLst>
          </p:cNvPr>
          <p:cNvSpPr/>
          <p:nvPr/>
        </p:nvSpPr>
        <p:spPr>
          <a:xfrm>
            <a:off x="7540487" y="0"/>
            <a:ext cx="4651513"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atin typeface="Browallia New" panose="020B0604020202020204" pitchFamily="34" charset="-34"/>
                <a:cs typeface="Browallia New" panose="020B0604020202020204" pitchFamily="34" charset="-34"/>
              </a:rPr>
              <a:t>Summary of Guidelines for BTA use.</a:t>
            </a:r>
          </a:p>
          <a:p>
            <a:pPr algn="ctr"/>
            <a:endParaRPr lang="en-IN" sz="4000" b="1" dirty="0">
              <a:latin typeface="Browallia New" panose="020B0604020202020204" pitchFamily="34" charset="-34"/>
              <a:cs typeface="Browallia New" panose="020B0604020202020204" pitchFamily="34" charset="-34"/>
            </a:endParaRPr>
          </a:p>
          <a:p>
            <a:pPr algn="ctr"/>
            <a:r>
              <a:rPr lang="en-IN" sz="4000" b="1" dirty="0">
                <a:solidFill>
                  <a:srgbClr val="FFFF00"/>
                </a:solidFill>
                <a:latin typeface="Browallia New" panose="020B0604020202020204" pitchFamily="34" charset="-34"/>
                <a:cs typeface="Browallia New" panose="020B0604020202020204" pitchFamily="34" charset="-34"/>
              </a:rPr>
              <a:t>BREAST CANCER</a:t>
            </a:r>
          </a:p>
        </p:txBody>
      </p:sp>
      <p:sp>
        <p:nvSpPr>
          <p:cNvPr id="11" name="Rectangle 10">
            <a:extLst>
              <a:ext uri="{FF2B5EF4-FFF2-40B4-BE49-F238E27FC236}">
                <a16:creationId xmlns:a16="http://schemas.microsoft.com/office/drawing/2014/main" id="{A304F899-84F5-AFDB-6681-CDE03DF7A6CB}"/>
              </a:ext>
            </a:extLst>
          </p:cNvPr>
          <p:cNvSpPr/>
          <p:nvPr/>
        </p:nvSpPr>
        <p:spPr>
          <a:xfrm>
            <a:off x="0" y="954156"/>
            <a:ext cx="1643270" cy="357809"/>
          </a:xfrm>
          <a:prstGeom prst="rect">
            <a:avLst/>
          </a:prstGeom>
          <a:noFill/>
          <a:ln>
            <a:solidFill>
              <a:srgbClr val="54B948"/>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306C330-C8FA-AB86-FBE6-1CEB343594D2}"/>
              </a:ext>
            </a:extLst>
          </p:cNvPr>
          <p:cNvSpPr txBox="1"/>
          <p:nvPr/>
        </p:nvSpPr>
        <p:spPr>
          <a:xfrm>
            <a:off x="5805922" y="6540285"/>
            <a:ext cx="6268278" cy="307777"/>
          </a:xfrm>
          <a:prstGeom prst="rect">
            <a:avLst/>
          </a:prstGeom>
          <a:noFill/>
        </p:spPr>
        <p:txBody>
          <a:bodyPr wrap="square">
            <a:spAutoFit/>
          </a:bodyPr>
          <a:lstStyle/>
          <a:p>
            <a:pPr algn="r"/>
            <a:r>
              <a:rPr lang="en-GB" sz="1400" dirty="0">
                <a:solidFill>
                  <a:schemeClr val="bg1"/>
                </a:solidFill>
              </a:rPr>
              <a:t>Journal of Bone Oncology, Volume 33, April 2022, 100416</a:t>
            </a:r>
            <a:endParaRPr lang="en-IN" sz="1400" dirty="0">
              <a:solidFill>
                <a:schemeClr val="bg1"/>
              </a:solidFill>
            </a:endParaRPr>
          </a:p>
        </p:txBody>
      </p:sp>
    </p:spTree>
    <p:extLst>
      <p:ext uri="{BB962C8B-B14F-4D97-AF65-F5344CB8AC3E}">
        <p14:creationId xmlns:p14="http://schemas.microsoft.com/office/powerpoint/2010/main" val="3325354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C76C18-EFC9-F829-E9F5-22F998A52D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6EB1D98A-856C-EE1E-5CA9-A5132F2B3306}"/>
              </a:ext>
            </a:extLst>
          </p:cNvPr>
          <p:cNvPicPr>
            <a:picLocks noChangeAspect="1"/>
          </p:cNvPicPr>
          <p:nvPr/>
        </p:nvPicPr>
        <p:blipFill rotWithShape="1">
          <a:blip r:embed="rId2"/>
          <a:srcRect t="-478"/>
          <a:stretch/>
        </p:blipFill>
        <p:spPr>
          <a:xfrm>
            <a:off x="0" y="940904"/>
            <a:ext cx="7529837" cy="5642111"/>
          </a:xfrm>
          <a:prstGeom prst="rect">
            <a:avLst/>
          </a:prstGeom>
        </p:spPr>
      </p:pic>
      <p:sp>
        <p:nvSpPr>
          <p:cNvPr id="7" name="Rectangle 6">
            <a:extLst>
              <a:ext uri="{FF2B5EF4-FFF2-40B4-BE49-F238E27FC236}">
                <a16:creationId xmlns:a16="http://schemas.microsoft.com/office/drawing/2014/main" id="{7168B851-60F0-8582-CD5C-FC2B70271CB1}"/>
              </a:ext>
            </a:extLst>
          </p:cNvPr>
          <p:cNvSpPr/>
          <p:nvPr/>
        </p:nvSpPr>
        <p:spPr>
          <a:xfrm>
            <a:off x="2704177" y="1321906"/>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63F0C38-D963-1AE9-8E08-9CAB1099870C}"/>
              </a:ext>
            </a:extLst>
          </p:cNvPr>
          <p:cNvSpPr/>
          <p:nvPr/>
        </p:nvSpPr>
        <p:spPr>
          <a:xfrm>
            <a:off x="2706272" y="3621161"/>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11F5D33-BE88-042D-8CA7-BFD6DF751432}"/>
              </a:ext>
            </a:extLst>
          </p:cNvPr>
          <p:cNvSpPr/>
          <p:nvPr/>
        </p:nvSpPr>
        <p:spPr>
          <a:xfrm>
            <a:off x="2683931" y="5168358"/>
            <a:ext cx="2458645" cy="56983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1262BF-03C3-9A4C-04E7-F15E6CE4A0B3}"/>
              </a:ext>
            </a:extLst>
          </p:cNvPr>
          <p:cNvSpPr/>
          <p:nvPr/>
        </p:nvSpPr>
        <p:spPr>
          <a:xfrm>
            <a:off x="7540487" y="0"/>
            <a:ext cx="4651513"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atin typeface="Browallia New" panose="020B0604020202020204" pitchFamily="34" charset="-34"/>
                <a:cs typeface="Browallia New" panose="020B0604020202020204" pitchFamily="34" charset="-34"/>
              </a:rPr>
              <a:t>Summary of Guidelines for BTA use.</a:t>
            </a:r>
          </a:p>
          <a:p>
            <a:pPr algn="ctr"/>
            <a:endParaRPr lang="en-IN" sz="4000" b="1" dirty="0">
              <a:solidFill>
                <a:srgbClr val="FFFF00"/>
              </a:solidFill>
              <a:latin typeface="Browallia New" panose="020B0604020202020204" pitchFamily="34" charset="-34"/>
              <a:cs typeface="Browallia New" panose="020B0604020202020204" pitchFamily="34" charset="-34"/>
            </a:endParaRPr>
          </a:p>
          <a:p>
            <a:pPr algn="ctr"/>
            <a:r>
              <a:rPr lang="en-IN" sz="4000" b="1" dirty="0">
                <a:solidFill>
                  <a:srgbClr val="FFFF00"/>
                </a:solidFill>
                <a:latin typeface="Browallia New" panose="020B0604020202020204" pitchFamily="34" charset="-34"/>
                <a:cs typeface="Browallia New" panose="020B0604020202020204" pitchFamily="34" charset="-34"/>
              </a:rPr>
              <a:t>PROSTATE CANCER</a:t>
            </a:r>
          </a:p>
          <a:p>
            <a:pPr algn="ctr"/>
            <a:endParaRPr lang="en-IN" sz="4000" b="1" dirty="0">
              <a:latin typeface="Browallia New" panose="020B0604020202020204" pitchFamily="34" charset="-34"/>
              <a:cs typeface="Browallia New" panose="020B0604020202020204" pitchFamily="34" charset="-34"/>
            </a:endParaRPr>
          </a:p>
        </p:txBody>
      </p:sp>
      <p:pic>
        <p:nvPicPr>
          <p:cNvPr id="4" name="Picture 3">
            <a:extLst>
              <a:ext uri="{FF2B5EF4-FFF2-40B4-BE49-F238E27FC236}">
                <a16:creationId xmlns:a16="http://schemas.microsoft.com/office/drawing/2014/main" id="{6AD65273-74B3-03E3-4D14-BF2A927E7AFE}"/>
              </a:ext>
            </a:extLst>
          </p:cNvPr>
          <p:cNvPicPr>
            <a:picLocks noChangeAspect="1"/>
          </p:cNvPicPr>
          <p:nvPr/>
        </p:nvPicPr>
        <p:blipFill rotWithShape="1">
          <a:blip r:embed="rId3"/>
          <a:srcRect b="86280"/>
          <a:stretch/>
        </p:blipFill>
        <p:spPr>
          <a:xfrm>
            <a:off x="0" y="0"/>
            <a:ext cx="7552945" cy="940904"/>
          </a:xfrm>
          <a:prstGeom prst="rect">
            <a:avLst/>
          </a:prstGeom>
        </p:spPr>
      </p:pic>
      <p:sp>
        <p:nvSpPr>
          <p:cNvPr id="13" name="Rectangle 12">
            <a:extLst>
              <a:ext uri="{FF2B5EF4-FFF2-40B4-BE49-F238E27FC236}">
                <a16:creationId xmlns:a16="http://schemas.microsoft.com/office/drawing/2014/main" id="{1BA8A4C4-3309-C5BB-6268-08D2CC054042}"/>
              </a:ext>
            </a:extLst>
          </p:cNvPr>
          <p:cNvSpPr/>
          <p:nvPr/>
        </p:nvSpPr>
        <p:spPr>
          <a:xfrm>
            <a:off x="2704177" y="2332391"/>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73DC29C-353A-4C0C-DD87-B14809CED735}"/>
              </a:ext>
            </a:extLst>
          </p:cNvPr>
          <p:cNvSpPr/>
          <p:nvPr/>
        </p:nvSpPr>
        <p:spPr>
          <a:xfrm>
            <a:off x="0" y="954156"/>
            <a:ext cx="1643270" cy="357809"/>
          </a:xfrm>
          <a:prstGeom prst="rect">
            <a:avLst/>
          </a:prstGeom>
          <a:noFill/>
          <a:ln>
            <a:solidFill>
              <a:srgbClr val="54B948"/>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F235DFE-2EDC-26BD-73A2-EA5AB6CE0D43}"/>
              </a:ext>
            </a:extLst>
          </p:cNvPr>
          <p:cNvSpPr txBox="1"/>
          <p:nvPr/>
        </p:nvSpPr>
        <p:spPr>
          <a:xfrm>
            <a:off x="5805922" y="6540285"/>
            <a:ext cx="6268278" cy="307777"/>
          </a:xfrm>
          <a:prstGeom prst="rect">
            <a:avLst/>
          </a:prstGeom>
          <a:noFill/>
        </p:spPr>
        <p:txBody>
          <a:bodyPr wrap="square">
            <a:spAutoFit/>
          </a:bodyPr>
          <a:lstStyle/>
          <a:p>
            <a:pPr algn="r"/>
            <a:r>
              <a:rPr lang="en-GB" sz="1400" dirty="0">
                <a:solidFill>
                  <a:schemeClr val="bg1"/>
                </a:solidFill>
              </a:rPr>
              <a:t>Journal of Bone Oncology, Volume 33, April 2022, 100416</a:t>
            </a:r>
            <a:endParaRPr lang="en-IN" sz="1400" dirty="0">
              <a:solidFill>
                <a:schemeClr val="bg1"/>
              </a:solidFill>
            </a:endParaRPr>
          </a:p>
        </p:txBody>
      </p:sp>
    </p:spTree>
    <p:extLst>
      <p:ext uri="{BB962C8B-B14F-4D97-AF65-F5344CB8AC3E}">
        <p14:creationId xmlns:p14="http://schemas.microsoft.com/office/powerpoint/2010/main" val="1640390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C76C18-EFC9-F829-E9F5-22F998A52D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CBF7E0F-9A3B-EA44-2771-5A89536BD36B}"/>
              </a:ext>
            </a:extLst>
          </p:cNvPr>
          <p:cNvPicPr>
            <a:picLocks noChangeAspect="1"/>
          </p:cNvPicPr>
          <p:nvPr/>
        </p:nvPicPr>
        <p:blipFill>
          <a:blip r:embed="rId2"/>
          <a:stretch>
            <a:fillRect/>
          </a:stretch>
        </p:blipFill>
        <p:spPr>
          <a:xfrm>
            <a:off x="0" y="1007174"/>
            <a:ext cx="7496976" cy="2421826"/>
          </a:xfrm>
          <a:prstGeom prst="rect">
            <a:avLst/>
          </a:prstGeom>
        </p:spPr>
      </p:pic>
      <p:sp>
        <p:nvSpPr>
          <p:cNvPr id="7" name="Rectangle 6">
            <a:extLst>
              <a:ext uri="{FF2B5EF4-FFF2-40B4-BE49-F238E27FC236}">
                <a16:creationId xmlns:a16="http://schemas.microsoft.com/office/drawing/2014/main" id="{7168B851-60F0-8582-CD5C-FC2B70271CB1}"/>
              </a:ext>
            </a:extLst>
          </p:cNvPr>
          <p:cNvSpPr/>
          <p:nvPr/>
        </p:nvSpPr>
        <p:spPr>
          <a:xfrm>
            <a:off x="3764349" y="1593577"/>
            <a:ext cx="3206293"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1262BF-03C3-9A4C-04E7-F15E6CE4A0B3}"/>
              </a:ext>
            </a:extLst>
          </p:cNvPr>
          <p:cNvSpPr/>
          <p:nvPr/>
        </p:nvSpPr>
        <p:spPr>
          <a:xfrm>
            <a:off x="7540487" y="0"/>
            <a:ext cx="4651513"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atin typeface="Browallia New" panose="020B0604020202020204" pitchFamily="34" charset="-34"/>
                <a:cs typeface="Browallia New" panose="020B0604020202020204" pitchFamily="34" charset="-34"/>
              </a:rPr>
              <a:t>Summary of Guidelines for BTA use.</a:t>
            </a:r>
          </a:p>
          <a:p>
            <a:pPr algn="ctr"/>
            <a:endParaRPr lang="en-IN" sz="4000" b="1" dirty="0">
              <a:latin typeface="Browallia New" panose="020B0604020202020204" pitchFamily="34" charset="-34"/>
              <a:cs typeface="Browallia New" panose="020B0604020202020204" pitchFamily="34" charset="-34"/>
            </a:endParaRPr>
          </a:p>
          <a:p>
            <a:pPr algn="ctr"/>
            <a:r>
              <a:rPr lang="en-IN" sz="4000" b="1" dirty="0">
                <a:solidFill>
                  <a:srgbClr val="FFFF00"/>
                </a:solidFill>
                <a:latin typeface="Browallia New" panose="020B0604020202020204" pitchFamily="34" charset="-34"/>
                <a:cs typeface="Browallia New" panose="020B0604020202020204" pitchFamily="34" charset="-34"/>
              </a:rPr>
              <a:t>SOLID TUMORS</a:t>
            </a:r>
          </a:p>
          <a:p>
            <a:pPr algn="ctr"/>
            <a:endParaRPr lang="en-IN" sz="4000" b="1" dirty="0">
              <a:latin typeface="Browallia New" panose="020B0604020202020204" pitchFamily="34" charset="-34"/>
              <a:cs typeface="Browallia New" panose="020B0604020202020204" pitchFamily="34" charset="-34"/>
            </a:endParaRPr>
          </a:p>
        </p:txBody>
      </p:sp>
      <p:pic>
        <p:nvPicPr>
          <p:cNvPr id="4" name="Picture 3">
            <a:extLst>
              <a:ext uri="{FF2B5EF4-FFF2-40B4-BE49-F238E27FC236}">
                <a16:creationId xmlns:a16="http://schemas.microsoft.com/office/drawing/2014/main" id="{6AD65273-74B3-03E3-4D14-BF2A927E7AFE}"/>
              </a:ext>
            </a:extLst>
          </p:cNvPr>
          <p:cNvPicPr>
            <a:picLocks noChangeAspect="1"/>
          </p:cNvPicPr>
          <p:nvPr/>
        </p:nvPicPr>
        <p:blipFill rotWithShape="1">
          <a:blip r:embed="rId3"/>
          <a:srcRect b="86280"/>
          <a:stretch/>
        </p:blipFill>
        <p:spPr>
          <a:xfrm>
            <a:off x="0" y="0"/>
            <a:ext cx="7552945" cy="940904"/>
          </a:xfrm>
          <a:prstGeom prst="rect">
            <a:avLst/>
          </a:prstGeom>
        </p:spPr>
      </p:pic>
      <p:sp>
        <p:nvSpPr>
          <p:cNvPr id="14" name="Rectangle 13">
            <a:extLst>
              <a:ext uri="{FF2B5EF4-FFF2-40B4-BE49-F238E27FC236}">
                <a16:creationId xmlns:a16="http://schemas.microsoft.com/office/drawing/2014/main" id="{373DC29C-353A-4C0C-DD87-B14809CED735}"/>
              </a:ext>
            </a:extLst>
          </p:cNvPr>
          <p:cNvSpPr/>
          <p:nvPr/>
        </p:nvSpPr>
        <p:spPr>
          <a:xfrm>
            <a:off x="-1" y="1007174"/>
            <a:ext cx="6440557" cy="447262"/>
          </a:xfrm>
          <a:prstGeom prst="rect">
            <a:avLst/>
          </a:prstGeom>
          <a:noFill/>
          <a:ln>
            <a:solidFill>
              <a:srgbClr val="54B948"/>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647F0E5-630F-8180-D0F3-4307D9797396}"/>
              </a:ext>
            </a:extLst>
          </p:cNvPr>
          <p:cNvSpPr txBox="1"/>
          <p:nvPr/>
        </p:nvSpPr>
        <p:spPr>
          <a:xfrm>
            <a:off x="5805922" y="6540285"/>
            <a:ext cx="6268278" cy="307777"/>
          </a:xfrm>
          <a:prstGeom prst="rect">
            <a:avLst/>
          </a:prstGeom>
          <a:noFill/>
        </p:spPr>
        <p:txBody>
          <a:bodyPr wrap="square">
            <a:spAutoFit/>
          </a:bodyPr>
          <a:lstStyle/>
          <a:p>
            <a:pPr algn="r"/>
            <a:r>
              <a:rPr lang="en-GB" sz="1400" dirty="0">
                <a:solidFill>
                  <a:schemeClr val="bg1"/>
                </a:solidFill>
              </a:rPr>
              <a:t>Journal of Bone Oncology, Volume 33, April 2022, 100416</a:t>
            </a:r>
            <a:endParaRPr lang="en-IN" sz="1400" dirty="0">
              <a:solidFill>
                <a:schemeClr val="bg1"/>
              </a:solidFill>
            </a:endParaRPr>
          </a:p>
        </p:txBody>
      </p:sp>
    </p:spTree>
    <p:extLst>
      <p:ext uri="{BB962C8B-B14F-4D97-AF65-F5344CB8AC3E}">
        <p14:creationId xmlns:p14="http://schemas.microsoft.com/office/powerpoint/2010/main" val="29805160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C76C18-EFC9-F829-E9F5-22F998A52D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AD65273-74B3-03E3-4D14-BF2A927E7AFE}"/>
              </a:ext>
            </a:extLst>
          </p:cNvPr>
          <p:cNvPicPr>
            <a:picLocks noChangeAspect="1"/>
          </p:cNvPicPr>
          <p:nvPr/>
        </p:nvPicPr>
        <p:blipFill rotWithShape="1">
          <a:blip r:embed="rId2"/>
          <a:srcRect b="86280"/>
          <a:stretch/>
        </p:blipFill>
        <p:spPr>
          <a:xfrm>
            <a:off x="0" y="0"/>
            <a:ext cx="7552945" cy="940904"/>
          </a:xfrm>
          <a:prstGeom prst="rect">
            <a:avLst/>
          </a:prstGeom>
        </p:spPr>
      </p:pic>
      <p:pic>
        <p:nvPicPr>
          <p:cNvPr id="3" name="Picture 2">
            <a:extLst>
              <a:ext uri="{FF2B5EF4-FFF2-40B4-BE49-F238E27FC236}">
                <a16:creationId xmlns:a16="http://schemas.microsoft.com/office/drawing/2014/main" id="{833BFEAC-A5FC-940A-A1B7-E7A3C75CCEE2}"/>
              </a:ext>
            </a:extLst>
          </p:cNvPr>
          <p:cNvPicPr>
            <a:picLocks noChangeAspect="1"/>
          </p:cNvPicPr>
          <p:nvPr/>
        </p:nvPicPr>
        <p:blipFill>
          <a:blip r:embed="rId3"/>
          <a:stretch>
            <a:fillRect/>
          </a:stretch>
        </p:blipFill>
        <p:spPr>
          <a:xfrm>
            <a:off x="0" y="1068047"/>
            <a:ext cx="7532905" cy="4338840"/>
          </a:xfrm>
          <a:prstGeom prst="rect">
            <a:avLst/>
          </a:prstGeom>
        </p:spPr>
      </p:pic>
      <p:sp>
        <p:nvSpPr>
          <p:cNvPr id="7" name="Rectangle 6">
            <a:extLst>
              <a:ext uri="{FF2B5EF4-FFF2-40B4-BE49-F238E27FC236}">
                <a16:creationId xmlns:a16="http://schemas.microsoft.com/office/drawing/2014/main" id="{7168B851-60F0-8582-CD5C-FC2B70271CB1}"/>
              </a:ext>
            </a:extLst>
          </p:cNvPr>
          <p:cNvSpPr/>
          <p:nvPr/>
        </p:nvSpPr>
        <p:spPr>
          <a:xfrm>
            <a:off x="2704177" y="1321906"/>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63F0C38-D963-1AE9-8E08-9CAB1099870C}"/>
              </a:ext>
            </a:extLst>
          </p:cNvPr>
          <p:cNvSpPr/>
          <p:nvPr/>
        </p:nvSpPr>
        <p:spPr>
          <a:xfrm>
            <a:off x="2706272" y="3621161"/>
            <a:ext cx="2438400" cy="447262"/>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1262BF-03C3-9A4C-04E7-F15E6CE4A0B3}"/>
              </a:ext>
            </a:extLst>
          </p:cNvPr>
          <p:cNvSpPr/>
          <p:nvPr/>
        </p:nvSpPr>
        <p:spPr>
          <a:xfrm>
            <a:off x="7540487" y="0"/>
            <a:ext cx="4651513"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atin typeface="Browallia New" panose="020B0604020202020204" pitchFamily="34" charset="-34"/>
                <a:cs typeface="Browallia New" panose="020B0604020202020204" pitchFamily="34" charset="-34"/>
              </a:rPr>
              <a:t>Summary of Guidelines for BTA use.</a:t>
            </a:r>
          </a:p>
          <a:p>
            <a:pPr algn="ctr"/>
            <a:endParaRPr lang="en-IN" sz="4000" b="1" dirty="0">
              <a:latin typeface="Browallia New" panose="020B0604020202020204" pitchFamily="34" charset="-34"/>
              <a:cs typeface="Browallia New" panose="020B0604020202020204" pitchFamily="34" charset="-34"/>
            </a:endParaRPr>
          </a:p>
          <a:p>
            <a:pPr algn="ctr"/>
            <a:r>
              <a:rPr lang="en-IN" sz="4000" b="1" dirty="0">
                <a:solidFill>
                  <a:srgbClr val="FFFF00"/>
                </a:solidFill>
                <a:latin typeface="Browallia New" panose="020B0604020202020204" pitchFamily="34" charset="-34"/>
                <a:cs typeface="Browallia New" panose="020B0604020202020204" pitchFamily="34" charset="-34"/>
              </a:rPr>
              <a:t>MULTIPLE MYELOMA</a:t>
            </a:r>
          </a:p>
          <a:p>
            <a:pPr algn="ctr"/>
            <a:endParaRPr lang="en-IN" sz="4000" b="1" dirty="0">
              <a:latin typeface="Browallia New" panose="020B0604020202020204" pitchFamily="34" charset="-34"/>
              <a:cs typeface="Browallia New" panose="020B0604020202020204" pitchFamily="34" charset="-34"/>
            </a:endParaRPr>
          </a:p>
        </p:txBody>
      </p:sp>
      <p:sp>
        <p:nvSpPr>
          <p:cNvPr id="14" name="Rectangle 13">
            <a:extLst>
              <a:ext uri="{FF2B5EF4-FFF2-40B4-BE49-F238E27FC236}">
                <a16:creationId xmlns:a16="http://schemas.microsoft.com/office/drawing/2014/main" id="{373DC29C-353A-4C0C-DD87-B14809CED735}"/>
              </a:ext>
            </a:extLst>
          </p:cNvPr>
          <p:cNvSpPr/>
          <p:nvPr/>
        </p:nvSpPr>
        <p:spPr>
          <a:xfrm>
            <a:off x="0" y="954156"/>
            <a:ext cx="1643270" cy="357809"/>
          </a:xfrm>
          <a:prstGeom prst="rect">
            <a:avLst/>
          </a:prstGeom>
          <a:noFill/>
          <a:ln>
            <a:solidFill>
              <a:srgbClr val="54B948"/>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44E2A29-E9D3-900A-AB8D-13D7299B40FA}"/>
              </a:ext>
            </a:extLst>
          </p:cNvPr>
          <p:cNvSpPr txBox="1"/>
          <p:nvPr/>
        </p:nvSpPr>
        <p:spPr>
          <a:xfrm>
            <a:off x="5805922" y="6540285"/>
            <a:ext cx="6268278" cy="307777"/>
          </a:xfrm>
          <a:prstGeom prst="rect">
            <a:avLst/>
          </a:prstGeom>
          <a:noFill/>
        </p:spPr>
        <p:txBody>
          <a:bodyPr wrap="square">
            <a:spAutoFit/>
          </a:bodyPr>
          <a:lstStyle/>
          <a:p>
            <a:pPr algn="r"/>
            <a:r>
              <a:rPr lang="en-GB" sz="1400" dirty="0">
                <a:solidFill>
                  <a:schemeClr val="bg1"/>
                </a:solidFill>
              </a:rPr>
              <a:t>Journal of Bone Oncology, Volume 33, April 2022, 100416</a:t>
            </a:r>
            <a:endParaRPr lang="en-IN" sz="1400" dirty="0">
              <a:solidFill>
                <a:schemeClr val="bg1"/>
              </a:solidFill>
            </a:endParaRPr>
          </a:p>
        </p:txBody>
      </p:sp>
    </p:spTree>
    <p:extLst>
      <p:ext uri="{BB962C8B-B14F-4D97-AF65-F5344CB8AC3E}">
        <p14:creationId xmlns:p14="http://schemas.microsoft.com/office/powerpoint/2010/main" val="3435104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C76C18-EFC9-F829-E9F5-22F998A52D1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27FE8EE-D6F2-22E1-6EF9-F3053CD81673}"/>
              </a:ext>
            </a:extLst>
          </p:cNvPr>
          <p:cNvPicPr>
            <a:picLocks noChangeAspect="1"/>
          </p:cNvPicPr>
          <p:nvPr/>
        </p:nvPicPr>
        <p:blipFill>
          <a:blip r:embed="rId2"/>
          <a:stretch>
            <a:fillRect/>
          </a:stretch>
        </p:blipFill>
        <p:spPr>
          <a:xfrm>
            <a:off x="410817" y="880454"/>
            <a:ext cx="6533322" cy="5928675"/>
          </a:xfrm>
          <a:prstGeom prst="rect">
            <a:avLst/>
          </a:prstGeom>
        </p:spPr>
      </p:pic>
      <p:pic>
        <p:nvPicPr>
          <p:cNvPr id="4" name="Picture 3">
            <a:extLst>
              <a:ext uri="{FF2B5EF4-FFF2-40B4-BE49-F238E27FC236}">
                <a16:creationId xmlns:a16="http://schemas.microsoft.com/office/drawing/2014/main" id="{6AD65273-74B3-03E3-4D14-BF2A927E7AFE}"/>
              </a:ext>
            </a:extLst>
          </p:cNvPr>
          <p:cNvPicPr>
            <a:picLocks noChangeAspect="1"/>
          </p:cNvPicPr>
          <p:nvPr/>
        </p:nvPicPr>
        <p:blipFill rotWithShape="1">
          <a:blip r:embed="rId3"/>
          <a:srcRect b="86280"/>
          <a:stretch/>
        </p:blipFill>
        <p:spPr>
          <a:xfrm>
            <a:off x="0" y="0"/>
            <a:ext cx="7552945" cy="940904"/>
          </a:xfrm>
          <a:prstGeom prst="rect">
            <a:avLst/>
          </a:prstGeom>
        </p:spPr>
      </p:pic>
      <p:sp>
        <p:nvSpPr>
          <p:cNvPr id="7" name="Rectangle 6">
            <a:extLst>
              <a:ext uri="{FF2B5EF4-FFF2-40B4-BE49-F238E27FC236}">
                <a16:creationId xmlns:a16="http://schemas.microsoft.com/office/drawing/2014/main" id="{7168B851-60F0-8582-CD5C-FC2B70271CB1}"/>
              </a:ext>
            </a:extLst>
          </p:cNvPr>
          <p:cNvSpPr/>
          <p:nvPr/>
        </p:nvSpPr>
        <p:spPr>
          <a:xfrm>
            <a:off x="2706272" y="1863994"/>
            <a:ext cx="1680198" cy="1708295"/>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63F0C38-D963-1AE9-8E08-9CAB1099870C}"/>
              </a:ext>
            </a:extLst>
          </p:cNvPr>
          <p:cNvSpPr/>
          <p:nvPr/>
        </p:nvSpPr>
        <p:spPr>
          <a:xfrm>
            <a:off x="2799037" y="5012639"/>
            <a:ext cx="2077763" cy="526769"/>
          </a:xfrm>
          <a:prstGeom prst="rect">
            <a:avLst/>
          </a:prstGeom>
          <a:noFill/>
          <a:ln>
            <a:solidFill>
              <a:srgbClr val="ED1A2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1262BF-03C3-9A4C-04E7-F15E6CE4A0B3}"/>
              </a:ext>
            </a:extLst>
          </p:cNvPr>
          <p:cNvSpPr/>
          <p:nvPr/>
        </p:nvSpPr>
        <p:spPr>
          <a:xfrm>
            <a:off x="7540487" y="0"/>
            <a:ext cx="4651513"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atin typeface="Browallia New" panose="020B0604020202020204" pitchFamily="34" charset="-34"/>
                <a:cs typeface="Browallia New" panose="020B0604020202020204" pitchFamily="34" charset="-34"/>
              </a:rPr>
              <a:t>Summary of Guidelines for BTA use.</a:t>
            </a:r>
          </a:p>
          <a:p>
            <a:pPr algn="ctr"/>
            <a:endParaRPr lang="en-IN" sz="4000" b="1" dirty="0">
              <a:latin typeface="Browallia New" panose="020B0604020202020204" pitchFamily="34" charset="-34"/>
              <a:cs typeface="Browallia New" panose="020B0604020202020204" pitchFamily="34" charset="-34"/>
            </a:endParaRPr>
          </a:p>
          <a:p>
            <a:pPr algn="ctr"/>
            <a:r>
              <a:rPr lang="en-IN" sz="4000" b="1" dirty="0">
                <a:solidFill>
                  <a:srgbClr val="FFFF00"/>
                </a:solidFill>
                <a:latin typeface="Browallia New" panose="020B0604020202020204" pitchFamily="34" charset="-34"/>
                <a:cs typeface="Browallia New" panose="020B0604020202020204" pitchFamily="34" charset="-34"/>
              </a:rPr>
              <a:t>MULTIPLE MYELOMA</a:t>
            </a:r>
          </a:p>
          <a:p>
            <a:pPr algn="ctr"/>
            <a:endParaRPr lang="en-IN" sz="4000" b="1" dirty="0">
              <a:latin typeface="Browallia New" panose="020B0604020202020204" pitchFamily="34" charset="-34"/>
              <a:cs typeface="Browallia New" panose="020B0604020202020204" pitchFamily="34" charset="-34"/>
            </a:endParaRPr>
          </a:p>
        </p:txBody>
      </p:sp>
      <p:sp>
        <p:nvSpPr>
          <p:cNvPr id="5" name="TextBox 4">
            <a:extLst>
              <a:ext uri="{FF2B5EF4-FFF2-40B4-BE49-F238E27FC236}">
                <a16:creationId xmlns:a16="http://schemas.microsoft.com/office/drawing/2014/main" id="{81662433-68F1-8B53-BA6C-6CD521520528}"/>
              </a:ext>
            </a:extLst>
          </p:cNvPr>
          <p:cNvSpPr txBox="1"/>
          <p:nvPr/>
        </p:nvSpPr>
        <p:spPr>
          <a:xfrm>
            <a:off x="5805922" y="6540285"/>
            <a:ext cx="6268278" cy="307777"/>
          </a:xfrm>
          <a:prstGeom prst="rect">
            <a:avLst/>
          </a:prstGeom>
          <a:noFill/>
        </p:spPr>
        <p:txBody>
          <a:bodyPr wrap="square">
            <a:spAutoFit/>
          </a:bodyPr>
          <a:lstStyle/>
          <a:p>
            <a:pPr algn="r"/>
            <a:r>
              <a:rPr lang="en-GB" sz="1400" dirty="0">
                <a:solidFill>
                  <a:schemeClr val="bg1"/>
                </a:solidFill>
              </a:rPr>
              <a:t>Journal of Bone Oncology, Volume 33, April 2022, 100416</a:t>
            </a:r>
            <a:endParaRPr lang="en-IN" sz="1400" dirty="0">
              <a:solidFill>
                <a:schemeClr val="bg1"/>
              </a:solidFill>
            </a:endParaRPr>
          </a:p>
        </p:txBody>
      </p:sp>
    </p:spTree>
    <p:extLst>
      <p:ext uri="{BB962C8B-B14F-4D97-AF65-F5344CB8AC3E}">
        <p14:creationId xmlns:p14="http://schemas.microsoft.com/office/powerpoint/2010/main" val="11089127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4000" y="2636873"/>
            <a:ext cx="9144000" cy="1075979"/>
          </a:xfrm>
        </p:spPr>
        <p:txBody>
          <a:bodyPr>
            <a:normAutofit fontScale="85000" lnSpcReduction="10000"/>
          </a:bodyPr>
          <a:lstStyle/>
          <a:p>
            <a:r>
              <a:rPr lang="en-US" sz="5400" b="1" dirty="0">
                <a:solidFill>
                  <a:srgbClr val="FFFF00"/>
                </a:solidFill>
              </a:rPr>
              <a:t>Section 6: Key Trials</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89</a:t>
            </a:fld>
            <a:endParaRPr lang="en-US"/>
          </a:p>
        </p:txBody>
      </p:sp>
    </p:spTree>
    <p:extLst>
      <p:ext uri="{BB962C8B-B14F-4D97-AF65-F5344CB8AC3E}">
        <p14:creationId xmlns:p14="http://schemas.microsoft.com/office/powerpoint/2010/main" val="4145153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25060C-EEB4-2A26-CA3D-BFD709113FA9}"/>
              </a:ext>
            </a:extLst>
          </p:cNvPr>
          <p:cNvSpPr>
            <a:spLocks noGrp="1"/>
          </p:cNvSpPr>
          <p:nvPr>
            <p:ph idx="1"/>
          </p:nvPr>
        </p:nvSpPr>
        <p:spPr>
          <a:xfrm>
            <a:off x="5226992" y="1186856"/>
            <a:ext cx="6126808" cy="4999086"/>
          </a:xfrm>
        </p:spPr>
        <p:txBody>
          <a:bodyPr>
            <a:normAutofit lnSpcReduction="10000"/>
          </a:bodyPr>
          <a:lstStyle/>
          <a:p>
            <a:pPr marL="0" indent="0" algn="just">
              <a:lnSpc>
                <a:spcPct val="100000"/>
              </a:lnSpc>
              <a:buNone/>
            </a:pPr>
            <a:r>
              <a:rPr lang="en-GB" dirty="0"/>
              <a:t>Bone metabolism is a dynamic process that balances bone formation and bone resorption</a:t>
            </a:r>
            <a:endParaRPr lang="en-GB" sz="1800" dirty="0">
              <a:solidFill>
                <a:srgbClr val="232323"/>
              </a:solidFill>
              <a:latin typeface="Arial" panose="020B0604020202020204" pitchFamily="34" charset="0"/>
            </a:endParaRPr>
          </a:p>
          <a:p>
            <a:pPr marL="0" indent="0" algn="just" fontAlgn="base">
              <a:buNone/>
            </a:pPr>
            <a:r>
              <a:rPr lang="en-GB" sz="2000" b="1" i="0" dirty="0">
                <a:solidFill>
                  <a:srgbClr val="5372A6"/>
                </a:solidFill>
                <a:effectLst/>
                <a:latin typeface="Arial" panose="020B0604020202020204" pitchFamily="34" charset="0"/>
              </a:rPr>
              <a:t>Bone Resorption</a:t>
            </a:r>
            <a:endParaRPr lang="en-GB" sz="2000" b="1" dirty="0">
              <a:solidFill>
                <a:srgbClr val="232323"/>
              </a:solidFill>
              <a:latin typeface="Arial" panose="020B0604020202020204" pitchFamily="34" charset="0"/>
            </a:endParaRPr>
          </a:p>
          <a:p>
            <a:pPr marL="0" indent="0" algn="just" fontAlgn="base">
              <a:buNone/>
            </a:pPr>
            <a:r>
              <a:rPr lang="en-GB" sz="1800" b="0" i="0" dirty="0">
                <a:solidFill>
                  <a:srgbClr val="232323"/>
                </a:solidFill>
                <a:effectLst/>
                <a:latin typeface="Arial" panose="020B0604020202020204" pitchFamily="34" charset="0"/>
              </a:rPr>
              <a:t>Performed by Active Osteoclast and Stimulated </a:t>
            </a:r>
            <a:r>
              <a:rPr lang="en-GB" sz="1800" dirty="0">
                <a:solidFill>
                  <a:srgbClr val="232323"/>
                </a:solidFill>
                <a:latin typeface="Arial" panose="020B0604020202020204" pitchFamily="34" charset="0"/>
              </a:rPr>
              <a:t>by RANKL </a:t>
            </a:r>
            <a:r>
              <a:rPr lang="en-GB" sz="1800" b="0" i="0" dirty="0">
                <a:solidFill>
                  <a:srgbClr val="232323"/>
                </a:solidFill>
                <a:effectLst/>
                <a:latin typeface="Arial" panose="020B0604020202020204" pitchFamily="34" charset="0"/>
              </a:rPr>
              <a:t>(Normal Process)</a:t>
            </a:r>
          </a:p>
          <a:p>
            <a:pPr marL="0" indent="0" algn="just" fontAlgn="base">
              <a:buNone/>
            </a:pPr>
            <a:r>
              <a:rPr lang="en-US" sz="1800" dirty="0">
                <a:solidFill>
                  <a:srgbClr val="232323"/>
                </a:solidFill>
                <a:latin typeface="Arial" panose="020B0604020202020204" pitchFamily="34" charset="0"/>
              </a:rPr>
              <a:t>Stimulated by PTH in pathologic process </a:t>
            </a:r>
          </a:p>
          <a:p>
            <a:pPr marL="0" indent="0" algn="just" fontAlgn="base">
              <a:buNone/>
            </a:pPr>
            <a:r>
              <a:rPr lang="en-US" sz="1800" dirty="0">
                <a:solidFill>
                  <a:srgbClr val="232323"/>
                </a:solidFill>
                <a:latin typeface="Arial" panose="020B0604020202020204" pitchFamily="34" charset="0"/>
              </a:rPr>
              <a:t>(Metastatic disease)</a:t>
            </a:r>
          </a:p>
          <a:p>
            <a:pPr marL="0" indent="0" fontAlgn="base">
              <a:buNone/>
            </a:pPr>
            <a:endParaRPr lang="en-US" sz="1800" dirty="0">
              <a:solidFill>
                <a:srgbClr val="232323"/>
              </a:solidFill>
              <a:latin typeface="Arial" panose="020B0604020202020204" pitchFamily="34" charset="0"/>
            </a:endParaRPr>
          </a:p>
          <a:p>
            <a:pPr marL="0" indent="0" algn="l" fontAlgn="base">
              <a:buNone/>
            </a:pPr>
            <a:r>
              <a:rPr lang="en-GB" sz="2000" b="1" i="0" dirty="0">
                <a:solidFill>
                  <a:srgbClr val="5372A6"/>
                </a:solidFill>
                <a:effectLst/>
                <a:latin typeface="Arial" panose="020B0604020202020204" pitchFamily="34" charset="0"/>
              </a:rPr>
              <a:t>Bone Formation</a:t>
            </a:r>
            <a:endParaRPr lang="en-GB" sz="2000" b="1" dirty="0">
              <a:solidFill>
                <a:srgbClr val="232323"/>
              </a:solidFill>
              <a:latin typeface="Arial" panose="020B0604020202020204" pitchFamily="34" charset="0"/>
            </a:endParaRPr>
          </a:p>
          <a:p>
            <a:pPr marL="0" indent="0" algn="l" fontAlgn="base">
              <a:buNone/>
            </a:pPr>
            <a:r>
              <a:rPr lang="en-GB" sz="1800" b="0" i="0" dirty="0">
                <a:solidFill>
                  <a:srgbClr val="232323"/>
                </a:solidFill>
                <a:effectLst/>
                <a:latin typeface="Arial" panose="020B0604020202020204" pitchFamily="34" charset="0"/>
              </a:rPr>
              <a:t>      Stimulating osteoblasts and         Inhibiting osteoclasts</a:t>
            </a:r>
          </a:p>
          <a:p>
            <a:pPr marL="0" indent="0" fontAlgn="base">
              <a:buNone/>
            </a:pPr>
            <a:endParaRPr lang="en-GB" sz="1800" b="0" i="0" dirty="0">
              <a:solidFill>
                <a:srgbClr val="232323"/>
              </a:solidFill>
              <a:effectLst/>
              <a:latin typeface="Arial" panose="020B0604020202020204" pitchFamily="34" charset="0"/>
            </a:endParaRPr>
          </a:p>
          <a:p>
            <a:pPr marL="0" indent="0" algn="l" fontAlgn="base">
              <a:buNone/>
            </a:pPr>
            <a:endParaRPr lang="en-GB" sz="1800" b="0" i="0" dirty="0">
              <a:solidFill>
                <a:srgbClr val="232323"/>
              </a:solidFill>
              <a:effectLst/>
              <a:latin typeface="Arial" panose="020B0604020202020204" pitchFamily="34" charset="0"/>
            </a:endParaRPr>
          </a:p>
          <a:p>
            <a:pPr marL="0" indent="0" algn="just">
              <a:lnSpc>
                <a:spcPct val="100000"/>
              </a:lnSpc>
              <a:buNone/>
            </a:pPr>
            <a:endParaRPr lang="en-IN" dirty="0"/>
          </a:p>
        </p:txBody>
      </p:sp>
      <p:pic>
        <p:nvPicPr>
          <p:cNvPr id="4" name="Picture 3">
            <a:extLst>
              <a:ext uri="{FF2B5EF4-FFF2-40B4-BE49-F238E27FC236}">
                <a16:creationId xmlns:a16="http://schemas.microsoft.com/office/drawing/2014/main" id="{B41F0212-F39E-5D75-4C24-7701A1C6AA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5226992" cy="6858000"/>
          </a:xfrm>
          <a:prstGeom prst="rect">
            <a:avLst/>
          </a:prstGeom>
        </p:spPr>
      </p:pic>
      <p:sp>
        <p:nvSpPr>
          <p:cNvPr id="5" name="TextBox 4">
            <a:extLst>
              <a:ext uri="{FF2B5EF4-FFF2-40B4-BE49-F238E27FC236}">
                <a16:creationId xmlns:a16="http://schemas.microsoft.com/office/drawing/2014/main" id="{CA60C4CF-DF6E-9182-AE9C-F004CC6D70C0}"/>
              </a:ext>
            </a:extLst>
          </p:cNvPr>
          <p:cNvSpPr txBox="1"/>
          <p:nvPr/>
        </p:nvSpPr>
        <p:spPr>
          <a:xfrm>
            <a:off x="2613496" y="1133848"/>
            <a:ext cx="1762539" cy="523220"/>
          </a:xfrm>
          <a:prstGeom prst="rect">
            <a:avLst/>
          </a:prstGeom>
          <a:solidFill>
            <a:srgbClr val="5B4A39"/>
          </a:solidFill>
        </p:spPr>
        <p:txBody>
          <a:bodyPr wrap="square" rtlCol="0">
            <a:spAutoFit/>
          </a:bodyPr>
          <a:lstStyle/>
          <a:p>
            <a:r>
              <a:rPr lang="en-IN" sz="2800" b="1" dirty="0">
                <a:solidFill>
                  <a:schemeClr val="bg1"/>
                </a:solidFill>
              </a:rPr>
              <a:t>Osteoclast</a:t>
            </a:r>
          </a:p>
        </p:txBody>
      </p:sp>
      <p:sp>
        <p:nvSpPr>
          <p:cNvPr id="6" name="TextBox 5">
            <a:extLst>
              <a:ext uri="{FF2B5EF4-FFF2-40B4-BE49-F238E27FC236}">
                <a16:creationId xmlns:a16="http://schemas.microsoft.com/office/drawing/2014/main" id="{7BE24E3B-F226-EFF6-A531-D0905BD44CF8}"/>
              </a:ext>
            </a:extLst>
          </p:cNvPr>
          <p:cNvSpPr txBox="1"/>
          <p:nvPr/>
        </p:nvSpPr>
        <p:spPr>
          <a:xfrm>
            <a:off x="2515096" y="4506526"/>
            <a:ext cx="1860939" cy="523220"/>
          </a:xfrm>
          <a:prstGeom prst="rect">
            <a:avLst/>
          </a:prstGeom>
          <a:solidFill>
            <a:srgbClr val="7C6652"/>
          </a:solidFill>
        </p:spPr>
        <p:txBody>
          <a:bodyPr wrap="square" rtlCol="0">
            <a:spAutoFit/>
          </a:bodyPr>
          <a:lstStyle/>
          <a:p>
            <a:pPr algn="ctr"/>
            <a:r>
              <a:rPr lang="en-IN" sz="2800" b="1" dirty="0">
                <a:solidFill>
                  <a:schemeClr val="bg1"/>
                </a:solidFill>
              </a:rPr>
              <a:t>Osteoblast</a:t>
            </a:r>
          </a:p>
        </p:txBody>
      </p:sp>
      <p:sp>
        <p:nvSpPr>
          <p:cNvPr id="7" name="Arrow: Up 6">
            <a:extLst>
              <a:ext uri="{FF2B5EF4-FFF2-40B4-BE49-F238E27FC236}">
                <a16:creationId xmlns:a16="http://schemas.microsoft.com/office/drawing/2014/main" id="{70E63D06-727B-74A8-B79E-2488A57BF566}"/>
              </a:ext>
            </a:extLst>
          </p:cNvPr>
          <p:cNvSpPr/>
          <p:nvPr/>
        </p:nvSpPr>
        <p:spPr>
          <a:xfrm>
            <a:off x="5436210" y="5657890"/>
            <a:ext cx="232904" cy="344557"/>
          </a:xfrm>
          <a:prstGeom prst="upArrow">
            <a:avLst/>
          </a:prstGeom>
          <a:solidFill>
            <a:srgbClr val="5CBF7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Up 7">
            <a:extLst>
              <a:ext uri="{FF2B5EF4-FFF2-40B4-BE49-F238E27FC236}">
                <a16:creationId xmlns:a16="http://schemas.microsoft.com/office/drawing/2014/main" id="{D42F483F-EB89-1CF1-50DD-A98310E2D6F6}"/>
              </a:ext>
            </a:extLst>
          </p:cNvPr>
          <p:cNvSpPr/>
          <p:nvPr/>
        </p:nvSpPr>
        <p:spPr>
          <a:xfrm rot="10800000">
            <a:off x="8732935" y="5671144"/>
            <a:ext cx="232904" cy="344557"/>
          </a:xfrm>
          <a:prstGeom prst="up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D4C2693E-8136-BE21-4833-B514D936A03B}"/>
              </a:ext>
            </a:extLst>
          </p:cNvPr>
          <p:cNvSpPr>
            <a:spLocks noGrp="1"/>
          </p:cNvSpPr>
          <p:nvPr>
            <p:ph type="title"/>
          </p:nvPr>
        </p:nvSpPr>
        <p:spPr>
          <a:xfrm>
            <a:off x="5197670" y="340403"/>
            <a:ext cx="6351926" cy="769325"/>
          </a:xfrm>
        </p:spPr>
        <p:txBody>
          <a:bodyPr anchor="b">
            <a:normAutofit/>
          </a:bodyPr>
          <a:lstStyle/>
          <a:p>
            <a:r>
              <a:rPr lang="en-US" i="0" dirty="0">
                <a:effectLst/>
              </a:rPr>
              <a:t>Bone Metabolism</a:t>
            </a:r>
            <a:endParaRPr lang="en-US" dirty="0"/>
          </a:p>
        </p:txBody>
      </p:sp>
      <p:sp>
        <p:nvSpPr>
          <p:cNvPr id="2" name="Rectangle 1"/>
          <p:cNvSpPr/>
          <p:nvPr/>
        </p:nvSpPr>
        <p:spPr>
          <a:xfrm>
            <a:off x="5343444" y="6409546"/>
            <a:ext cx="6096000" cy="276999"/>
          </a:xfrm>
          <a:prstGeom prst="rect">
            <a:avLst/>
          </a:prstGeom>
        </p:spPr>
        <p:txBody>
          <a:bodyPr>
            <a:spAutoFit/>
          </a:bodyPr>
          <a:lstStyle/>
          <a:p>
            <a:pPr algn="r"/>
            <a:r>
              <a:rPr lang="en-US" sz="1200" dirty="0"/>
              <a:t>https://www.orthobullets.com/basic-science/9010/bone-signaling-and-rankl</a:t>
            </a:r>
          </a:p>
        </p:txBody>
      </p:sp>
    </p:spTree>
    <p:extLst>
      <p:ext uri="{BB962C8B-B14F-4D97-AF65-F5344CB8AC3E}">
        <p14:creationId xmlns:p14="http://schemas.microsoft.com/office/powerpoint/2010/main" val="2909611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3F96125A-41D4-E978-27B2-583F802081AF}"/>
              </a:ext>
            </a:extLst>
          </p:cNvPr>
          <p:cNvSpPr>
            <a:spLocks noGrp="1"/>
          </p:cNvSpPr>
          <p:nvPr>
            <p:ph idx="1"/>
          </p:nvPr>
        </p:nvSpPr>
        <p:spPr>
          <a:xfrm>
            <a:off x="1488618" y="1674886"/>
            <a:ext cx="9865182" cy="4458048"/>
          </a:xfrm>
        </p:spPr>
        <p:txBody>
          <a:bodyPr/>
          <a:lstStyle/>
          <a:p>
            <a:endParaRPr lang="en-IN"/>
          </a:p>
        </p:txBody>
      </p:sp>
      <p:pic>
        <p:nvPicPr>
          <p:cNvPr id="5" name="Picture 4">
            <a:extLst>
              <a:ext uri="{FF2B5EF4-FFF2-40B4-BE49-F238E27FC236}">
                <a16:creationId xmlns:a16="http://schemas.microsoft.com/office/drawing/2014/main" id="{B2DD96D9-7DB2-54F3-90A8-A14E63A96220}"/>
              </a:ext>
            </a:extLst>
          </p:cNvPr>
          <p:cNvPicPr>
            <a:picLocks noChangeAspect="1"/>
          </p:cNvPicPr>
          <p:nvPr/>
        </p:nvPicPr>
        <p:blipFill>
          <a:blip r:embed="rId2"/>
          <a:stretch>
            <a:fillRect/>
          </a:stretch>
        </p:blipFill>
        <p:spPr>
          <a:xfrm>
            <a:off x="1412644" y="913161"/>
            <a:ext cx="9865182" cy="5148998"/>
          </a:xfrm>
          <a:prstGeom prst="rect">
            <a:avLst/>
          </a:prstGeom>
        </p:spPr>
      </p:pic>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a:extLst>
              <a:ext uri="{FF2B5EF4-FFF2-40B4-BE49-F238E27FC236}">
                <a16:creationId xmlns:a16="http://schemas.microsoft.com/office/drawing/2014/main" id="{E32FC5CC-A092-947D-80D7-95EB37F6E30C}"/>
              </a:ext>
            </a:extLst>
          </p:cNvPr>
          <p:cNvSpPr/>
          <p:nvPr/>
        </p:nvSpPr>
        <p:spPr>
          <a:xfrm>
            <a:off x="2234398" y="3700910"/>
            <a:ext cx="2076226"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E2074C-1694-388C-F976-8706F1AF2EA1}"/>
              </a:ext>
            </a:extLst>
          </p:cNvPr>
          <p:cNvSpPr/>
          <p:nvPr/>
        </p:nvSpPr>
        <p:spPr>
          <a:xfrm>
            <a:off x="6961719" y="3700910"/>
            <a:ext cx="3512179"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59B4B4F-CB49-09C4-E030-C43A005E2D9C}"/>
              </a:ext>
            </a:extLst>
          </p:cNvPr>
          <p:cNvSpPr/>
          <p:nvPr/>
        </p:nvSpPr>
        <p:spPr>
          <a:xfrm>
            <a:off x="4119818" y="4218852"/>
            <a:ext cx="4450833"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ED82220-9675-8CA3-D822-8150BFC0CB57}"/>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1</a:t>
            </a:r>
          </a:p>
        </p:txBody>
      </p:sp>
    </p:spTree>
    <p:extLst>
      <p:ext uri="{BB962C8B-B14F-4D97-AF65-F5344CB8AC3E}">
        <p14:creationId xmlns:p14="http://schemas.microsoft.com/office/powerpoint/2010/main" val="3991092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CB88-11B5-0F97-9CD6-2BEEB94C54D9}"/>
              </a:ext>
            </a:extLst>
          </p:cNvPr>
          <p:cNvSpPr>
            <a:spLocks noGrp="1"/>
          </p:cNvSpPr>
          <p:nvPr>
            <p:ph type="title"/>
          </p:nvPr>
        </p:nvSpPr>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C606C69F-902F-AD65-208D-1F670A36266E}"/>
              </a:ext>
            </a:extLst>
          </p:cNvPr>
          <p:cNvSpPr>
            <a:spLocks noGrp="1"/>
          </p:cNvSpPr>
          <p:nvPr>
            <p:ph idx="1"/>
          </p:nvPr>
        </p:nvSpPr>
        <p:spPr/>
        <p:txBody>
          <a:bodyPr/>
          <a:lstStyle/>
          <a:p>
            <a:pPr marL="0" indent="0" algn="just">
              <a:buNone/>
            </a:pPr>
            <a:r>
              <a:rPr lang="en-GB" b="1" dirty="0"/>
              <a:t>Randomized, multinational, double-blind, phase 3 study assessing the effects of Denosumab vs placebo on BMD and new vertebral fractures</a:t>
            </a:r>
            <a:endParaRPr lang="en-IN" b="1" dirty="0"/>
          </a:p>
        </p:txBody>
      </p:sp>
      <p:pic>
        <p:nvPicPr>
          <p:cNvPr id="4" name="Picture 3">
            <a:extLst>
              <a:ext uri="{FF2B5EF4-FFF2-40B4-BE49-F238E27FC236}">
                <a16:creationId xmlns:a16="http://schemas.microsoft.com/office/drawing/2014/main" id="{0ED3A88E-E31A-3FEE-6D3A-F02AC0C41243}"/>
              </a:ext>
            </a:extLst>
          </p:cNvPr>
          <p:cNvPicPr>
            <a:picLocks noChangeAspect="1"/>
          </p:cNvPicPr>
          <p:nvPr/>
        </p:nvPicPr>
        <p:blipFill>
          <a:blip r:embed="rId2"/>
          <a:stretch>
            <a:fillRect/>
          </a:stretch>
        </p:blipFill>
        <p:spPr>
          <a:xfrm>
            <a:off x="1056331" y="3150704"/>
            <a:ext cx="10297469" cy="2422232"/>
          </a:xfrm>
          <a:prstGeom prst="rect">
            <a:avLst/>
          </a:prstGeom>
        </p:spPr>
      </p:pic>
      <p:sp>
        <p:nvSpPr>
          <p:cNvPr id="6" name="TextBox 5">
            <a:extLst>
              <a:ext uri="{FF2B5EF4-FFF2-40B4-BE49-F238E27FC236}">
                <a16:creationId xmlns:a16="http://schemas.microsoft.com/office/drawing/2014/main" id="{893C740F-EBC7-CEBB-D8A5-A5EB965DC9BF}"/>
              </a:ext>
            </a:extLst>
          </p:cNvPr>
          <p:cNvSpPr txBox="1"/>
          <p:nvPr/>
        </p:nvSpPr>
        <p:spPr>
          <a:xfrm>
            <a:off x="5539409" y="3277312"/>
            <a:ext cx="1789043" cy="461665"/>
          </a:xfrm>
          <a:prstGeom prst="rect">
            <a:avLst/>
          </a:prstGeom>
          <a:solidFill>
            <a:schemeClr val="bg1"/>
          </a:solidFill>
        </p:spPr>
        <p:txBody>
          <a:bodyPr wrap="square">
            <a:spAutoFit/>
          </a:bodyPr>
          <a:lstStyle/>
          <a:p>
            <a:pPr algn="r"/>
            <a:r>
              <a:rPr lang="en-GB" sz="2400" dirty="0">
                <a:solidFill>
                  <a:srgbClr val="878786"/>
                </a:solidFill>
              </a:rPr>
              <a:t>Denosumab</a:t>
            </a:r>
            <a:r>
              <a:rPr lang="en-GB" sz="2400" dirty="0"/>
              <a:t> </a:t>
            </a:r>
            <a:endParaRPr lang="en-IN" sz="2400" dirty="0"/>
          </a:p>
        </p:txBody>
      </p:sp>
      <p:sp>
        <p:nvSpPr>
          <p:cNvPr id="7" name="TextBox 6">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3871277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1CC5-AE91-BFD7-6685-E85A6206F6A1}"/>
              </a:ext>
            </a:extLst>
          </p:cNvPr>
          <p:cNvSpPr>
            <a:spLocks noGrp="1"/>
          </p:cNvSpPr>
          <p:nvPr>
            <p:ph type="title"/>
          </p:nvPr>
        </p:nvSpPr>
        <p:spPr/>
        <p:txBody>
          <a:bodyPr>
            <a:normAutofit fontScale="90000"/>
          </a:bodyPr>
          <a:lstStyle/>
          <a:p>
            <a:r>
              <a:rPr lang="en-IN" dirty="0"/>
              <a:t>Inclusion Criteria: </a:t>
            </a:r>
          </a:p>
        </p:txBody>
      </p:sp>
      <p:sp>
        <p:nvSpPr>
          <p:cNvPr id="3" name="Content Placeholder 2">
            <a:extLst>
              <a:ext uri="{FF2B5EF4-FFF2-40B4-BE49-F238E27FC236}">
                <a16:creationId xmlns:a16="http://schemas.microsoft.com/office/drawing/2014/main" id="{32DF8914-DE0E-8F7C-81EE-80159533F415}"/>
              </a:ext>
            </a:extLst>
          </p:cNvPr>
          <p:cNvSpPr>
            <a:spLocks noGrp="1"/>
          </p:cNvSpPr>
          <p:nvPr>
            <p:ph idx="1"/>
          </p:nvPr>
        </p:nvSpPr>
        <p:spPr>
          <a:xfrm>
            <a:off x="838200" y="1146737"/>
            <a:ext cx="10515600" cy="5192030"/>
          </a:xfrm>
        </p:spPr>
        <p:txBody>
          <a:bodyPr>
            <a:normAutofit fontScale="92500" lnSpcReduction="10000"/>
          </a:bodyPr>
          <a:lstStyle/>
          <a:p>
            <a:r>
              <a:rPr lang="en-GB" dirty="0"/>
              <a:t>Men were stratified according to </a:t>
            </a:r>
          </a:p>
          <a:p>
            <a:pPr lvl="1">
              <a:lnSpc>
                <a:spcPct val="120000"/>
              </a:lnSpc>
            </a:pPr>
            <a:r>
              <a:rPr lang="en-GB" dirty="0"/>
              <a:t>Duration of androgen-deprivation therapy (ADT) ( 6 months or &gt; 6 months) and </a:t>
            </a:r>
          </a:p>
          <a:p>
            <a:pPr lvl="1">
              <a:lnSpc>
                <a:spcPct val="120000"/>
              </a:lnSpc>
            </a:pPr>
            <a:r>
              <a:rPr lang="en-GB" dirty="0"/>
              <a:t>Age ( 70 years or &lt; 70 years). </a:t>
            </a:r>
          </a:p>
          <a:p>
            <a:r>
              <a:rPr lang="en-GB" dirty="0"/>
              <a:t>Men less than 70 years of age had either a </a:t>
            </a:r>
          </a:p>
          <a:p>
            <a:pPr lvl="1">
              <a:lnSpc>
                <a:spcPct val="120000"/>
              </a:lnSpc>
            </a:pPr>
            <a:r>
              <a:rPr lang="en-GB" dirty="0"/>
              <a:t>BMD T-score at the lumbar spine, total hip, or femoral neck between –1.0 and –4.0, or </a:t>
            </a:r>
          </a:p>
          <a:p>
            <a:pPr lvl="1">
              <a:lnSpc>
                <a:spcPct val="120000"/>
              </a:lnSpc>
            </a:pPr>
            <a:r>
              <a:rPr lang="en-GB" dirty="0"/>
              <a:t>A history of an osteoporotic fracture.</a:t>
            </a:r>
          </a:p>
          <a:p>
            <a:r>
              <a:rPr lang="en-GB" dirty="0"/>
              <a:t>Patients were instructed to take  </a:t>
            </a:r>
          </a:p>
          <a:p>
            <a:pPr lvl="1">
              <a:lnSpc>
                <a:spcPct val="120000"/>
              </a:lnSpc>
            </a:pPr>
            <a:r>
              <a:rPr lang="en-GB" dirty="0"/>
              <a:t>1000 mg of calcium and  </a:t>
            </a:r>
          </a:p>
          <a:p>
            <a:pPr lvl="1">
              <a:lnSpc>
                <a:spcPct val="120000"/>
              </a:lnSpc>
            </a:pPr>
            <a:r>
              <a:rPr lang="en-GB" dirty="0"/>
              <a:t>400 IU of vitamin D supplementation daily.</a:t>
            </a:r>
            <a:endParaRPr lang="en-IN" dirty="0"/>
          </a:p>
        </p:txBody>
      </p:sp>
      <p:sp>
        <p:nvSpPr>
          <p:cNvPr id="4" name="TextBox 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375893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4650-F148-A42B-D128-0BF8DA9BE445}"/>
              </a:ext>
            </a:extLst>
          </p:cNvPr>
          <p:cNvSpPr>
            <a:spLocks noGrp="1"/>
          </p:cNvSpPr>
          <p:nvPr>
            <p:ph type="title"/>
          </p:nvPr>
        </p:nvSpPr>
        <p:spPr/>
        <p:txBody>
          <a:bodyPr>
            <a:normAutofit fontScale="90000"/>
          </a:bodyPr>
          <a:lstStyle/>
          <a:p>
            <a:r>
              <a:rPr lang="en-IN" dirty="0"/>
              <a:t>Endpoints</a:t>
            </a:r>
          </a:p>
        </p:txBody>
      </p:sp>
      <p:sp>
        <p:nvSpPr>
          <p:cNvPr id="3" name="Content Placeholder 2">
            <a:extLst>
              <a:ext uri="{FF2B5EF4-FFF2-40B4-BE49-F238E27FC236}">
                <a16:creationId xmlns:a16="http://schemas.microsoft.com/office/drawing/2014/main" id="{64097106-2D6F-6B27-75D1-42DACA5BB80B}"/>
              </a:ext>
            </a:extLst>
          </p:cNvPr>
          <p:cNvSpPr>
            <a:spLocks noGrp="1"/>
          </p:cNvSpPr>
          <p:nvPr>
            <p:ph idx="1"/>
          </p:nvPr>
        </p:nvSpPr>
        <p:spPr>
          <a:xfrm>
            <a:off x="838200" y="974460"/>
            <a:ext cx="10515600" cy="5631484"/>
          </a:xfrm>
        </p:spPr>
        <p:txBody>
          <a:bodyPr>
            <a:normAutofit/>
          </a:bodyPr>
          <a:lstStyle/>
          <a:p>
            <a:pPr algn="just" fontAlgn="base"/>
            <a:r>
              <a:rPr lang="en-GB" b="1" i="0" dirty="0">
                <a:solidFill>
                  <a:srgbClr val="002060"/>
                </a:solidFill>
                <a:effectLst/>
              </a:rPr>
              <a:t>Primary Endpoint:</a:t>
            </a:r>
          </a:p>
          <a:p>
            <a:pPr lvl="1" algn="just" fontAlgn="base"/>
            <a:r>
              <a:rPr lang="en-GB" b="1" i="0" dirty="0">
                <a:solidFill>
                  <a:srgbClr val="242324"/>
                </a:solidFill>
                <a:effectLst/>
              </a:rPr>
              <a:t>Percent change in:</a:t>
            </a:r>
            <a:r>
              <a:rPr lang="en-GB" b="0" i="0" dirty="0">
                <a:solidFill>
                  <a:srgbClr val="242324"/>
                </a:solidFill>
                <a:effectLst/>
              </a:rPr>
              <a:t> Lumbar spine BMD from baseline to 24 months</a:t>
            </a:r>
          </a:p>
          <a:p>
            <a:pPr algn="just" fontAlgn="base"/>
            <a:r>
              <a:rPr lang="en-GB" b="1" i="0" dirty="0">
                <a:solidFill>
                  <a:srgbClr val="002060"/>
                </a:solidFill>
                <a:effectLst/>
              </a:rPr>
              <a:t>Secondary Endpoints:</a:t>
            </a:r>
          </a:p>
          <a:p>
            <a:pPr lvl="1" algn="just" fontAlgn="base"/>
            <a:r>
              <a:rPr lang="en-GB" b="1" i="0" dirty="0">
                <a:solidFill>
                  <a:srgbClr val="2B2B2B"/>
                </a:solidFill>
                <a:effectLst/>
              </a:rPr>
              <a:t>Incidence of: </a:t>
            </a:r>
            <a:r>
              <a:rPr lang="en-GB" b="0" i="0" dirty="0">
                <a:solidFill>
                  <a:srgbClr val="2B2B2B"/>
                </a:solidFill>
                <a:effectLst/>
              </a:rPr>
              <a:t>Newly diagnosed vertebral fracture through 36 months</a:t>
            </a:r>
          </a:p>
          <a:p>
            <a:pPr lvl="1" algn="just" fontAlgn="base"/>
            <a:r>
              <a:rPr lang="en-GB" b="1" i="0" dirty="0">
                <a:solidFill>
                  <a:srgbClr val="2B2B2B"/>
                </a:solidFill>
                <a:effectLst/>
              </a:rPr>
              <a:t>Percent change in:</a:t>
            </a:r>
          </a:p>
          <a:p>
            <a:pPr lvl="2" algn="just" fontAlgn="base">
              <a:lnSpc>
                <a:spcPct val="120000"/>
              </a:lnSpc>
              <a:buFont typeface="Arial" panose="020B0604020202020204" pitchFamily="34" charset="0"/>
              <a:buChar char="•"/>
            </a:pPr>
            <a:r>
              <a:rPr lang="en-GB" b="0" i="0" dirty="0">
                <a:solidFill>
                  <a:srgbClr val="2B2B2B"/>
                </a:solidFill>
                <a:effectLst/>
              </a:rPr>
              <a:t>Lumbar spine BMD from baseline to 36 months</a:t>
            </a:r>
          </a:p>
          <a:p>
            <a:pPr lvl="2" algn="just" fontAlgn="base">
              <a:lnSpc>
                <a:spcPct val="120000"/>
              </a:lnSpc>
              <a:buFont typeface="Arial" panose="020B0604020202020204" pitchFamily="34" charset="0"/>
              <a:buChar char="•"/>
            </a:pPr>
            <a:r>
              <a:rPr lang="en-GB" b="0" i="0" dirty="0">
                <a:solidFill>
                  <a:srgbClr val="2B2B2B"/>
                </a:solidFill>
                <a:effectLst/>
              </a:rPr>
              <a:t>Total hip BMD from baseline to 36 months</a:t>
            </a:r>
          </a:p>
          <a:p>
            <a:pPr lvl="2" algn="just" fontAlgn="base">
              <a:lnSpc>
                <a:spcPct val="120000"/>
              </a:lnSpc>
              <a:buFont typeface="Arial" panose="020B0604020202020204" pitchFamily="34" charset="0"/>
              <a:buChar char="•"/>
            </a:pPr>
            <a:r>
              <a:rPr lang="en-GB" b="0" i="0" dirty="0">
                <a:solidFill>
                  <a:srgbClr val="2B2B2B"/>
                </a:solidFill>
                <a:effectLst/>
              </a:rPr>
              <a:t>Femoral neck BMD from baseline to 36 months</a:t>
            </a:r>
          </a:p>
          <a:p>
            <a:endParaRPr lang="en-IN" sz="2400" dirty="0"/>
          </a:p>
        </p:txBody>
      </p:sp>
      <p:sp>
        <p:nvSpPr>
          <p:cNvPr id="4" name="TextBox 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794961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BD5F41-16BF-F42D-9AD6-27930EED5C77}"/>
              </a:ext>
            </a:extLst>
          </p:cNvPr>
          <p:cNvSpPr/>
          <p:nvPr/>
        </p:nvSpPr>
        <p:spPr>
          <a:xfrm>
            <a:off x="9674087" y="1204695"/>
            <a:ext cx="1679713" cy="4896582"/>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071ED17-06BD-BD9A-5202-D06564F93435}"/>
              </a:ext>
            </a:extLst>
          </p:cNvPr>
          <p:cNvSpPr>
            <a:spLocks noGrp="1"/>
          </p:cNvSpPr>
          <p:nvPr>
            <p:ph type="title"/>
          </p:nvPr>
        </p:nvSpPr>
        <p:spPr>
          <a:xfrm>
            <a:off x="838200" y="234821"/>
            <a:ext cx="10770704" cy="675595"/>
          </a:xfrm>
        </p:spPr>
        <p:txBody>
          <a:bodyPr>
            <a:normAutofit fontScale="90000"/>
          </a:bodyPr>
          <a:lstStyle/>
          <a:p>
            <a:r>
              <a:rPr lang="en-IN" dirty="0"/>
              <a:t>Efficacy: </a:t>
            </a:r>
            <a:r>
              <a:rPr lang="en-IN" dirty="0">
                <a:solidFill>
                  <a:srgbClr val="FF0000"/>
                </a:solidFill>
              </a:rPr>
              <a:t>At 24 Month </a:t>
            </a:r>
            <a:r>
              <a:rPr lang="en-GB" b="0" dirty="0"/>
              <a:t>A significant increase in BMD at the lumbar spine compared with placebo (p &lt; 0.0001; </a:t>
            </a:r>
            <a:r>
              <a:rPr lang="en-GB" dirty="0">
                <a:solidFill>
                  <a:srgbClr val="FF0000"/>
                </a:solidFill>
              </a:rPr>
              <a:t>Primary Endpoint</a:t>
            </a:r>
            <a:r>
              <a:rPr lang="en-GB" b="0" dirty="0"/>
              <a:t>)</a:t>
            </a:r>
            <a:endParaRPr lang="en-IN" b="0" dirty="0"/>
          </a:p>
        </p:txBody>
      </p:sp>
      <p:pic>
        <p:nvPicPr>
          <p:cNvPr id="4" name="Picture 3">
            <a:extLst>
              <a:ext uri="{FF2B5EF4-FFF2-40B4-BE49-F238E27FC236}">
                <a16:creationId xmlns:a16="http://schemas.microsoft.com/office/drawing/2014/main" id="{43EED998-9265-D2C1-741F-77561B20196C}"/>
              </a:ext>
            </a:extLst>
          </p:cNvPr>
          <p:cNvPicPr>
            <a:picLocks noChangeAspect="1"/>
          </p:cNvPicPr>
          <p:nvPr/>
        </p:nvPicPr>
        <p:blipFill>
          <a:blip r:embed="rId2"/>
          <a:stretch>
            <a:fillRect/>
          </a:stretch>
        </p:blipFill>
        <p:spPr>
          <a:xfrm>
            <a:off x="1586707" y="2400431"/>
            <a:ext cx="9611381" cy="3778502"/>
          </a:xfrm>
          <a:prstGeom prst="rect">
            <a:avLst/>
          </a:prstGeom>
        </p:spPr>
      </p:pic>
      <p:sp>
        <p:nvSpPr>
          <p:cNvPr id="6" name="TextBox 5">
            <a:extLst>
              <a:ext uri="{FF2B5EF4-FFF2-40B4-BE49-F238E27FC236}">
                <a16:creationId xmlns:a16="http://schemas.microsoft.com/office/drawing/2014/main" id="{7ABB004B-D25C-9847-5EF3-DA513A1A0757}"/>
              </a:ext>
            </a:extLst>
          </p:cNvPr>
          <p:cNvSpPr txBox="1"/>
          <p:nvPr/>
        </p:nvSpPr>
        <p:spPr>
          <a:xfrm>
            <a:off x="838200" y="1204694"/>
            <a:ext cx="8743122" cy="95410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a:r>
              <a:rPr lang="en-GB" sz="2800" dirty="0">
                <a:solidFill>
                  <a:schemeClr val="bg1"/>
                </a:solidFill>
                <a:latin typeface="Browallia New" panose="020B0604020202020204" pitchFamily="34" charset="-34"/>
                <a:cs typeface="Browallia New" panose="020B0604020202020204" pitchFamily="34" charset="-34"/>
              </a:rPr>
              <a:t>At 24 months, bone mineral density of the lumbar spine had increased by </a:t>
            </a:r>
            <a:r>
              <a:rPr lang="en-GB" sz="2800" b="1" dirty="0">
                <a:solidFill>
                  <a:srgbClr val="FFFF00"/>
                </a:solidFill>
                <a:latin typeface="Browallia New" panose="020B0604020202020204" pitchFamily="34" charset="-34"/>
                <a:cs typeface="Browallia New" panose="020B0604020202020204" pitchFamily="34" charset="-34"/>
              </a:rPr>
              <a:t>5.6% in the Denosumab</a:t>
            </a:r>
            <a:r>
              <a:rPr lang="en-GB" sz="2800" dirty="0">
                <a:solidFill>
                  <a:schemeClr val="bg1"/>
                </a:solidFill>
                <a:latin typeface="Browallia New" panose="020B0604020202020204" pitchFamily="34" charset="-34"/>
                <a:cs typeface="Browallia New" panose="020B0604020202020204" pitchFamily="34" charset="-34"/>
              </a:rPr>
              <a:t> group as compared with a </a:t>
            </a:r>
            <a:r>
              <a:rPr lang="en-GB" sz="2800" b="1" dirty="0">
                <a:solidFill>
                  <a:srgbClr val="FFFF00"/>
                </a:solidFill>
                <a:latin typeface="Browallia New" panose="020B0604020202020204" pitchFamily="34" charset="-34"/>
                <a:cs typeface="Browallia New" panose="020B0604020202020204" pitchFamily="34" charset="-34"/>
              </a:rPr>
              <a:t>loss of 1.0% </a:t>
            </a:r>
            <a:r>
              <a:rPr lang="en-GB" sz="2800" dirty="0">
                <a:solidFill>
                  <a:schemeClr val="bg1"/>
                </a:solidFill>
                <a:latin typeface="Browallia New" panose="020B0604020202020204" pitchFamily="34" charset="-34"/>
                <a:cs typeface="Browallia New" panose="020B0604020202020204" pitchFamily="34" charset="-34"/>
              </a:rPr>
              <a:t>in the </a:t>
            </a:r>
            <a:r>
              <a:rPr lang="en-GB" sz="2800" b="1" dirty="0">
                <a:solidFill>
                  <a:srgbClr val="FFFF00"/>
                </a:solidFill>
                <a:latin typeface="Browallia New" panose="020B0604020202020204" pitchFamily="34" charset="-34"/>
                <a:cs typeface="Browallia New" panose="020B0604020202020204" pitchFamily="34" charset="-34"/>
              </a:rPr>
              <a:t>placebo group</a:t>
            </a:r>
            <a:endParaRPr lang="en-IN" sz="2800" b="1" dirty="0">
              <a:solidFill>
                <a:srgbClr val="FFFF00"/>
              </a:solidFill>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7BEE65DE-86CB-7F6E-6529-31F74CE1C07C}"/>
              </a:ext>
            </a:extLst>
          </p:cNvPr>
          <p:cNvSpPr txBox="1"/>
          <p:nvPr/>
        </p:nvSpPr>
        <p:spPr>
          <a:xfrm>
            <a:off x="9674086" y="1229945"/>
            <a:ext cx="1679713" cy="1938992"/>
          </a:xfrm>
          <a:prstGeom prst="rect">
            <a:avLst/>
          </a:prstGeom>
          <a:noFill/>
        </p:spPr>
        <p:txBody>
          <a:bodyPr wrap="square">
            <a:spAutoFit/>
          </a:bodyPr>
          <a:lstStyle/>
          <a:p>
            <a:pPr algn="ctr"/>
            <a:r>
              <a:rPr lang="en-GB" sz="2400" dirty="0">
                <a:latin typeface="Browallia New" panose="020B0604020202020204" pitchFamily="34" charset="-34"/>
                <a:cs typeface="Browallia New" panose="020B0604020202020204" pitchFamily="34" charset="-34"/>
              </a:rPr>
              <a:t>The Bone Mineral Density At The Lumbar Spine Was Increased By</a:t>
            </a:r>
            <a:endParaRPr lang="en-IN" sz="2400" dirty="0">
              <a:latin typeface="Browallia New" panose="020B0604020202020204" pitchFamily="34" charset="-34"/>
              <a:cs typeface="Browallia New" panose="020B0604020202020204" pitchFamily="34" charset="-34"/>
            </a:endParaRPr>
          </a:p>
        </p:txBody>
      </p:sp>
      <p:sp>
        <p:nvSpPr>
          <p:cNvPr id="10" name="TextBox 9">
            <a:extLst>
              <a:ext uri="{FF2B5EF4-FFF2-40B4-BE49-F238E27FC236}">
                <a16:creationId xmlns:a16="http://schemas.microsoft.com/office/drawing/2014/main" id="{E19F9988-F2D6-49ED-2D50-E48327D7EDC5}"/>
              </a:ext>
            </a:extLst>
          </p:cNvPr>
          <p:cNvSpPr txBox="1"/>
          <p:nvPr/>
        </p:nvSpPr>
        <p:spPr>
          <a:xfrm>
            <a:off x="7726018" y="2190256"/>
            <a:ext cx="914399" cy="307777"/>
          </a:xfrm>
          <a:prstGeom prst="rect">
            <a:avLst/>
          </a:prstGeom>
          <a:solidFill>
            <a:schemeClr val="bg1"/>
          </a:solidFill>
        </p:spPr>
        <p:txBody>
          <a:bodyPr wrap="square">
            <a:spAutoFit/>
          </a:bodyPr>
          <a:lstStyle/>
          <a:p>
            <a:pPr algn="r"/>
            <a:r>
              <a:rPr lang="en-GB" sz="1400" b="1" spc="-150" dirty="0">
                <a:solidFill>
                  <a:srgbClr val="878786"/>
                </a:solidFill>
              </a:rPr>
              <a:t>Denosumab</a:t>
            </a:r>
            <a:r>
              <a:rPr lang="en-GB" sz="1400" b="1" spc="-150" dirty="0"/>
              <a:t> </a:t>
            </a:r>
            <a:endParaRPr lang="en-IN" sz="1400" b="1" spc="-150" dirty="0"/>
          </a:p>
        </p:txBody>
      </p:sp>
      <p:sp>
        <p:nvSpPr>
          <p:cNvPr id="12" name="TextBox 11">
            <a:extLst>
              <a:ext uri="{FF2B5EF4-FFF2-40B4-BE49-F238E27FC236}">
                <a16:creationId xmlns:a16="http://schemas.microsoft.com/office/drawing/2014/main" id="{2A9721BF-D578-AA5D-51B0-5EAC1E172F04}"/>
              </a:ext>
            </a:extLst>
          </p:cNvPr>
          <p:cNvSpPr txBox="1"/>
          <p:nvPr/>
        </p:nvSpPr>
        <p:spPr>
          <a:xfrm>
            <a:off x="3723861" y="2291320"/>
            <a:ext cx="3485322" cy="276999"/>
          </a:xfrm>
          <a:prstGeom prst="rect">
            <a:avLst/>
          </a:prstGeom>
          <a:solidFill>
            <a:schemeClr val="bg1">
              <a:lumMod val="95000"/>
            </a:schemeClr>
          </a:solidFill>
        </p:spPr>
        <p:txBody>
          <a:bodyPr wrap="square">
            <a:spAutoFit/>
          </a:bodyPr>
          <a:lstStyle/>
          <a:p>
            <a:pPr algn="ctr"/>
            <a:r>
              <a:rPr lang="en-GB" sz="1200" dirty="0"/>
              <a:t>Mean percent change in BMD at 24 months</a:t>
            </a:r>
            <a:endParaRPr lang="en-IN" sz="1200" dirty="0"/>
          </a:p>
        </p:txBody>
      </p:sp>
      <p:sp>
        <p:nvSpPr>
          <p:cNvPr id="11" name="TextBox 10">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752141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IN" dirty="0">
                <a:solidFill>
                  <a:srgbClr val="FF0000"/>
                </a:solidFill>
              </a:rPr>
              <a:t>At </a:t>
            </a:r>
            <a:r>
              <a:rPr lang="en-GB" dirty="0">
                <a:solidFill>
                  <a:srgbClr val="FF0000"/>
                </a:solidFill>
              </a:rPr>
              <a:t>36 Months </a:t>
            </a:r>
            <a:r>
              <a:rPr lang="en-GB" b="0" dirty="0"/>
              <a:t>Denosumab demonstrated a continued increase in BMD through 36 months (</a:t>
            </a:r>
            <a:r>
              <a:rPr lang="en-GB" dirty="0">
                <a:solidFill>
                  <a:srgbClr val="FF0000"/>
                </a:solidFill>
              </a:rPr>
              <a:t>Secondary Endpoint</a:t>
            </a:r>
            <a:r>
              <a:rPr lang="en-GB" b="0" dirty="0"/>
              <a:t>)</a:t>
            </a:r>
            <a:endParaRPr lang="en-IN" b="0" dirty="0"/>
          </a:p>
        </p:txBody>
      </p:sp>
      <p:pic>
        <p:nvPicPr>
          <p:cNvPr id="4" name="Picture 3">
            <a:extLst>
              <a:ext uri="{FF2B5EF4-FFF2-40B4-BE49-F238E27FC236}">
                <a16:creationId xmlns:a16="http://schemas.microsoft.com/office/drawing/2014/main" id="{52EF0CFB-4013-4624-F8DB-BC8569F0B895}"/>
              </a:ext>
            </a:extLst>
          </p:cNvPr>
          <p:cNvPicPr>
            <a:picLocks noChangeAspect="1"/>
          </p:cNvPicPr>
          <p:nvPr/>
        </p:nvPicPr>
        <p:blipFill>
          <a:blip r:embed="rId2"/>
          <a:stretch>
            <a:fillRect/>
          </a:stretch>
        </p:blipFill>
        <p:spPr>
          <a:xfrm>
            <a:off x="936466" y="2013049"/>
            <a:ext cx="10417334" cy="4060356"/>
          </a:xfrm>
          <a:prstGeom prst="rect">
            <a:avLst/>
          </a:prstGeom>
        </p:spPr>
      </p:pic>
      <p:sp>
        <p:nvSpPr>
          <p:cNvPr id="6" name="TextBox 5">
            <a:extLst>
              <a:ext uri="{FF2B5EF4-FFF2-40B4-BE49-F238E27FC236}">
                <a16:creationId xmlns:a16="http://schemas.microsoft.com/office/drawing/2014/main" id="{2EE61214-BC9A-1815-2998-12B2F37D2BCE}"/>
              </a:ext>
            </a:extLst>
          </p:cNvPr>
          <p:cNvSpPr txBox="1"/>
          <p:nvPr/>
        </p:nvSpPr>
        <p:spPr>
          <a:xfrm>
            <a:off x="838200" y="1218892"/>
            <a:ext cx="2872409"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LUMBAR SPINE</a:t>
            </a:r>
          </a:p>
        </p:txBody>
      </p:sp>
      <p:sp>
        <p:nvSpPr>
          <p:cNvPr id="7" name="TextBox 6">
            <a:extLst>
              <a:ext uri="{FF2B5EF4-FFF2-40B4-BE49-F238E27FC236}">
                <a16:creationId xmlns:a16="http://schemas.microsoft.com/office/drawing/2014/main" id="{930A3798-16E0-2572-6A4B-F9C71FC947A6}"/>
              </a:ext>
            </a:extLst>
          </p:cNvPr>
          <p:cNvSpPr txBox="1"/>
          <p:nvPr/>
        </p:nvSpPr>
        <p:spPr>
          <a:xfrm>
            <a:off x="2862468" y="2028448"/>
            <a:ext cx="4253949"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8" name="TextBox 7">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726067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IN" dirty="0">
                <a:solidFill>
                  <a:srgbClr val="FF0000"/>
                </a:solidFill>
              </a:rPr>
              <a:t>At </a:t>
            </a:r>
            <a:r>
              <a:rPr lang="en-GB" dirty="0">
                <a:solidFill>
                  <a:srgbClr val="FF0000"/>
                </a:solidFill>
              </a:rPr>
              <a:t>36 Months </a:t>
            </a:r>
            <a:r>
              <a:rPr lang="en-GB" b="0" dirty="0"/>
              <a:t>Denosumab demonstrated a continued increase in BMD through 36 months (</a:t>
            </a:r>
            <a:r>
              <a:rPr lang="en-GB" dirty="0">
                <a:solidFill>
                  <a:srgbClr val="FF0000"/>
                </a:solidFill>
              </a:rPr>
              <a:t>Secondary Endpoint</a:t>
            </a:r>
            <a:r>
              <a:rPr lang="en-GB" b="0" dirty="0"/>
              <a:t>)</a:t>
            </a:r>
            <a:endParaRPr lang="en-IN" b="0" dirty="0"/>
          </a:p>
        </p:txBody>
      </p:sp>
      <p:pic>
        <p:nvPicPr>
          <p:cNvPr id="1026" name="Picture 2">
            <a:extLst>
              <a:ext uri="{FF2B5EF4-FFF2-40B4-BE49-F238E27FC236}">
                <a16:creationId xmlns:a16="http://schemas.microsoft.com/office/drawing/2014/main" id="{FBE95B9B-CCCB-C298-B3E5-DCD6B5F82B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78013" y="1814811"/>
            <a:ext cx="10375787" cy="4346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E3F6E2-5978-AD62-3532-0668D2CFCEBB}"/>
              </a:ext>
            </a:extLst>
          </p:cNvPr>
          <p:cNvSpPr txBox="1"/>
          <p:nvPr/>
        </p:nvSpPr>
        <p:spPr>
          <a:xfrm>
            <a:off x="838200" y="1149055"/>
            <a:ext cx="1772478"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TOTAL HIP</a:t>
            </a:r>
          </a:p>
        </p:txBody>
      </p:sp>
      <p:sp>
        <p:nvSpPr>
          <p:cNvPr id="8" name="TextBox 7">
            <a:extLst>
              <a:ext uri="{FF2B5EF4-FFF2-40B4-BE49-F238E27FC236}">
                <a16:creationId xmlns:a16="http://schemas.microsoft.com/office/drawing/2014/main" id="{8E7FA781-4B23-621F-E25B-A164B1E0489A}"/>
              </a:ext>
            </a:extLst>
          </p:cNvPr>
          <p:cNvSpPr txBox="1"/>
          <p:nvPr/>
        </p:nvSpPr>
        <p:spPr>
          <a:xfrm>
            <a:off x="3048000" y="1821229"/>
            <a:ext cx="4306957"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6" name="TextBox 5">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8150155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B320-18FD-C01E-379C-F9FC51279F68}"/>
              </a:ext>
            </a:extLst>
          </p:cNvPr>
          <p:cNvSpPr>
            <a:spLocks noGrp="1"/>
          </p:cNvSpPr>
          <p:nvPr>
            <p:ph type="title"/>
          </p:nvPr>
        </p:nvSpPr>
        <p:spPr>
          <a:xfrm>
            <a:off x="851451" y="214848"/>
            <a:ext cx="10515600" cy="675595"/>
          </a:xfrm>
        </p:spPr>
        <p:txBody>
          <a:bodyPr>
            <a:normAutofit fontScale="90000"/>
          </a:bodyPr>
          <a:lstStyle/>
          <a:p>
            <a:pPr algn="just"/>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Efficacy: </a:t>
            </a:r>
            <a:r>
              <a:rPr kumimoji="0" lang="en-IN"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At </a:t>
            </a:r>
            <a:r>
              <a:rPr kumimoji="0" lang="en-GB"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36 Months </a:t>
            </a:r>
            <a:r>
              <a:rPr kumimoji="0" lang="en-GB" sz="4400" b="0"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Denosumab demonstrated a continued increase in BMD through 36 months (</a:t>
            </a:r>
            <a:r>
              <a:rPr kumimoji="0" lang="en-GB"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Secondary Endpoint</a:t>
            </a:r>
            <a:r>
              <a:rPr kumimoji="0" lang="en-GB" sz="4400" b="0"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a:t>
            </a:r>
            <a:endParaRPr lang="en-IN" dirty="0"/>
          </a:p>
        </p:txBody>
      </p:sp>
      <p:pic>
        <p:nvPicPr>
          <p:cNvPr id="3074" name="Picture 2">
            <a:extLst>
              <a:ext uri="{FF2B5EF4-FFF2-40B4-BE49-F238E27FC236}">
                <a16:creationId xmlns:a16="http://schemas.microsoft.com/office/drawing/2014/main" id="{FFC65583-4EAF-9295-F779-562EE687D9D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9267" y="1886058"/>
            <a:ext cx="10493466" cy="4324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C19240-B321-1B05-015B-AA021BA15DEA}"/>
              </a:ext>
            </a:extLst>
          </p:cNvPr>
          <p:cNvSpPr txBox="1"/>
          <p:nvPr/>
        </p:nvSpPr>
        <p:spPr>
          <a:xfrm>
            <a:off x="851451" y="1172005"/>
            <a:ext cx="2567609"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FEMORAL NECK</a:t>
            </a:r>
          </a:p>
        </p:txBody>
      </p:sp>
      <p:sp>
        <p:nvSpPr>
          <p:cNvPr id="6" name="TextBox 5">
            <a:extLst>
              <a:ext uri="{FF2B5EF4-FFF2-40B4-BE49-F238E27FC236}">
                <a16:creationId xmlns:a16="http://schemas.microsoft.com/office/drawing/2014/main" id="{D1AB7185-E8FB-3511-CFE4-88C7A296EC36}"/>
              </a:ext>
            </a:extLst>
          </p:cNvPr>
          <p:cNvSpPr txBox="1"/>
          <p:nvPr/>
        </p:nvSpPr>
        <p:spPr>
          <a:xfrm>
            <a:off x="3021495" y="1886058"/>
            <a:ext cx="4359965"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7" name="TextBox 6">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19755273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A0FF-12A4-6394-F8DC-88FEA9B57B7E}"/>
              </a:ext>
            </a:extLst>
          </p:cNvPr>
          <p:cNvSpPr>
            <a:spLocks noGrp="1"/>
          </p:cNvSpPr>
          <p:nvPr>
            <p:ph type="title"/>
          </p:nvPr>
        </p:nvSpPr>
        <p:spPr>
          <a:xfrm>
            <a:off x="838199" y="272360"/>
            <a:ext cx="10515600" cy="675595"/>
          </a:xfrm>
        </p:spPr>
        <p:txBody>
          <a:bodyPr>
            <a:normAutofit fontScale="90000"/>
          </a:bodyPr>
          <a:lstStyle/>
          <a:p>
            <a:pPr algn="just"/>
            <a:r>
              <a:rPr lang="en-GB" dirty="0"/>
              <a:t>New Fracture: </a:t>
            </a:r>
            <a:r>
              <a:rPr lang="en-GB" b="0" dirty="0"/>
              <a:t>Denosumab sustained reduction of new vertebral fractures up to 36 months </a:t>
            </a:r>
            <a:r>
              <a:rPr lang="en-GB" b="0" baseline="30000" dirty="0"/>
              <a:t>6</a:t>
            </a:r>
            <a:endParaRPr lang="en-IN" b="0" baseline="30000" dirty="0"/>
          </a:p>
        </p:txBody>
      </p:sp>
      <p:pic>
        <p:nvPicPr>
          <p:cNvPr id="4" name="Picture 3">
            <a:extLst>
              <a:ext uri="{FF2B5EF4-FFF2-40B4-BE49-F238E27FC236}">
                <a16:creationId xmlns:a16="http://schemas.microsoft.com/office/drawing/2014/main" id="{D018EF4F-3933-D48B-6E8E-9724FC03A0FD}"/>
              </a:ext>
            </a:extLst>
          </p:cNvPr>
          <p:cNvPicPr>
            <a:picLocks noChangeAspect="1"/>
          </p:cNvPicPr>
          <p:nvPr/>
        </p:nvPicPr>
        <p:blipFill>
          <a:blip r:embed="rId2"/>
          <a:stretch>
            <a:fillRect/>
          </a:stretch>
        </p:blipFill>
        <p:spPr>
          <a:xfrm>
            <a:off x="1806431" y="2323438"/>
            <a:ext cx="8579128" cy="3149218"/>
          </a:xfrm>
          <a:prstGeom prst="rect">
            <a:avLst/>
          </a:prstGeom>
        </p:spPr>
      </p:pic>
      <p:sp>
        <p:nvSpPr>
          <p:cNvPr id="6" name="TextBox 5">
            <a:extLst>
              <a:ext uri="{FF2B5EF4-FFF2-40B4-BE49-F238E27FC236}">
                <a16:creationId xmlns:a16="http://schemas.microsoft.com/office/drawing/2014/main" id="{AE95228F-D75C-301D-D1A9-19D8855E0E2B}"/>
              </a:ext>
            </a:extLst>
          </p:cNvPr>
          <p:cNvSpPr txBox="1"/>
          <p:nvPr/>
        </p:nvSpPr>
        <p:spPr>
          <a:xfrm>
            <a:off x="838199" y="1161080"/>
            <a:ext cx="10515600" cy="523220"/>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a:r>
              <a:rPr lang="en-GB" sz="2800" dirty="0">
                <a:solidFill>
                  <a:schemeClr val="bg1"/>
                </a:solidFill>
                <a:latin typeface="Browallia New" panose="020B0604020202020204" pitchFamily="34" charset="-34"/>
                <a:cs typeface="Browallia New" panose="020B0604020202020204" pitchFamily="34" charset="-34"/>
              </a:rPr>
              <a:t>Denosumab </a:t>
            </a:r>
            <a:r>
              <a:rPr lang="en-GB" sz="2800" b="1" dirty="0">
                <a:solidFill>
                  <a:srgbClr val="FFFF00"/>
                </a:solidFill>
                <a:latin typeface="Browallia New" panose="020B0604020202020204" pitchFamily="34" charset="-34"/>
                <a:cs typeface="Browallia New" panose="020B0604020202020204" pitchFamily="34" charset="-34"/>
              </a:rPr>
              <a:t>significantly decreased </a:t>
            </a:r>
            <a:r>
              <a:rPr lang="en-GB" sz="2800" dirty="0">
                <a:solidFill>
                  <a:schemeClr val="bg1"/>
                </a:solidFill>
                <a:latin typeface="Browallia New" panose="020B0604020202020204" pitchFamily="34" charset="-34"/>
                <a:cs typeface="Browallia New" panose="020B0604020202020204" pitchFamily="34" charset="-34"/>
              </a:rPr>
              <a:t>the incidence of </a:t>
            </a:r>
            <a:r>
              <a:rPr lang="en-GB" sz="2800" b="1" dirty="0">
                <a:solidFill>
                  <a:srgbClr val="FFFF00"/>
                </a:solidFill>
                <a:latin typeface="Browallia New" panose="020B0604020202020204" pitchFamily="34" charset="-34"/>
                <a:cs typeface="Browallia New" panose="020B0604020202020204" pitchFamily="34" charset="-34"/>
              </a:rPr>
              <a:t>new vertebral fractures up to 36 months </a:t>
            </a:r>
            <a:r>
              <a:rPr lang="en-GB" sz="2000" b="1" baseline="30000" dirty="0">
                <a:solidFill>
                  <a:srgbClr val="FFFF00"/>
                </a:solidFill>
                <a:latin typeface="Browallia New" panose="020B0604020202020204" pitchFamily="34" charset="-34"/>
                <a:cs typeface="Browallia New" panose="020B0604020202020204" pitchFamily="34" charset="-34"/>
              </a:rPr>
              <a:t>1,6</a:t>
            </a:r>
            <a:endParaRPr lang="en-IN" sz="2800" b="1" baseline="30000" dirty="0">
              <a:solidFill>
                <a:srgbClr val="FFFF00"/>
              </a:solidFill>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BF37096B-F9FB-9012-6B0E-FD0D88DBFB66}"/>
              </a:ext>
            </a:extLst>
          </p:cNvPr>
          <p:cNvSpPr txBox="1"/>
          <p:nvPr/>
        </p:nvSpPr>
        <p:spPr>
          <a:xfrm>
            <a:off x="2999954" y="1804060"/>
            <a:ext cx="6192083" cy="400110"/>
          </a:xfrm>
          <a:prstGeom prst="rect">
            <a:avLst/>
          </a:prstGeom>
          <a:solidFill>
            <a:schemeClr val="bg1">
              <a:lumMod val="95000"/>
            </a:schemeClr>
          </a:solidFill>
        </p:spPr>
        <p:txBody>
          <a:bodyPr wrap="square">
            <a:spAutoFit/>
          </a:bodyPr>
          <a:lstStyle/>
          <a:p>
            <a:pPr algn="ctr"/>
            <a:r>
              <a:rPr lang="en-GB" sz="2000" dirty="0">
                <a:latin typeface="Browallia New" panose="020B0604020202020204" pitchFamily="34" charset="-34"/>
                <a:cs typeface="Browallia New" panose="020B0604020202020204" pitchFamily="34" charset="-34"/>
              </a:rPr>
              <a:t>Relative risk reduction of new vertebral fracture at 12, 24, and 36 months </a:t>
            </a:r>
            <a:r>
              <a:rPr lang="en-GB" sz="2000" baseline="30000" dirty="0">
                <a:latin typeface="Browallia New" panose="020B0604020202020204" pitchFamily="34" charset="-34"/>
                <a:cs typeface="Browallia New" panose="020B0604020202020204" pitchFamily="34" charset="-34"/>
              </a:rPr>
              <a:t>1,5 </a:t>
            </a:r>
            <a:endParaRPr lang="en-IN" sz="2000" baseline="30000" dirty="0">
              <a:latin typeface="Browallia New" panose="020B0604020202020204" pitchFamily="34" charset="-34"/>
              <a:cs typeface="Browallia New" panose="020B0604020202020204" pitchFamily="34" charset="-34"/>
            </a:endParaRPr>
          </a:p>
        </p:txBody>
      </p:sp>
      <p:sp>
        <p:nvSpPr>
          <p:cNvPr id="10" name="TextBox 9">
            <a:extLst>
              <a:ext uri="{FF2B5EF4-FFF2-40B4-BE49-F238E27FC236}">
                <a16:creationId xmlns:a16="http://schemas.microsoft.com/office/drawing/2014/main" id="{27B1E20E-324C-C6EE-C27A-F8CEF98654E2}"/>
              </a:ext>
            </a:extLst>
          </p:cNvPr>
          <p:cNvSpPr txBox="1"/>
          <p:nvPr/>
        </p:nvSpPr>
        <p:spPr>
          <a:xfrm>
            <a:off x="838199" y="5528340"/>
            <a:ext cx="10515600" cy="64633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wrap="square">
            <a:spAutoFit/>
          </a:bodyPr>
          <a:lstStyle/>
          <a:p>
            <a:pPr algn="ctr"/>
            <a:r>
              <a:rPr lang="en-GB" sz="3600" b="1" dirty="0">
                <a:solidFill>
                  <a:srgbClr val="FFFF00"/>
                </a:solidFill>
                <a:latin typeface="Amasis MT Pro Black" panose="02040A04050005020304" pitchFamily="18" charset="0"/>
                <a:cs typeface="Browallia New" panose="020B0604020202020204" pitchFamily="34" charset="-34"/>
              </a:rPr>
              <a:t>62% </a:t>
            </a:r>
            <a:r>
              <a:rPr lang="en-GB" sz="2800" b="1" dirty="0">
                <a:solidFill>
                  <a:srgbClr val="FFFF00"/>
                </a:solidFill>
                <a:latin typeface="Browallia New" panose="020B0604020202020204" pitchFamily="34" charset="-34"/>
                <a:cs typeface="Browallia New" panose="020B0604020202020204" pitchFamily="34" charset="-34"/>
              </a:rPr>
              <a:t>Relative Risk Reduction </a:t>
            </a:r>
            <a:r>
              <a:rPr lang="en-GB" sz="2800" b="1" dirty="0">
                <a:solidFill>
                  <a:schemeClr val="bg1"/>
                </a:solidFill>
                <a:latin typeface="Browallia New" panose="020B0604020202020204" pitchFamily="34" charset="-34"/>
                <a:cs typeface="Browallia New" panose="020B0604020202020204" pitchFamily="34" charset="-34"/>
              </a:rPr>
              <a:t>in the incidence of </a:t>
            </a:r>
            <a:r>
              <a:rPr lang="en-GB" sz="2800" b="1" dirty="0">
                <a:solidFill>
                  <a:srgbClr val="FFFF00"/>
                </a:solidFill>
                <a:latin typeface="Browallia New" panose="020B0604020202020204" pitchFamily="34" charset="-34"/>
                <a:cs typeface="Browallia New" panose="020B0604020202020204" pitchFamily="34" charset="-34"/>
              </a:rPr>
              <a:t>new vertebral fractures </a:t>
            </a:r>
            <a:r>
              <a:rPr lang="en-GB" sz="2800" b="1" dirty="0">
                <a:solidFill>
                  <a:schemeClr val="bg1"/>
                </a:solidFill>
                <a:latin typeface="Browallia New" panose="020B0604020202020204" pitchFamily="34" charset="-34"/>
                <a:cs typeface="Browallia New" panose="020B0604020202020204" pitchFamily="34" charset="-34"/>
              </a:rPr>
              <a:t>at </a:t>
            </a:r>
            <a:r>
              <a:rPr lang="en-GB" sz="2800" b="1" dirty="0">
                <a:solidFill>
                  <a:srgbClr val="FFFF00"/>
                </a:solidFill>
                <a:latin typeface="Browallia New" panose="020B0604020202020204" pitchFamily="34" charset="-34"/>
                <a:cs typeface="Browallia New" panose="020B0604020202020204" pitchFamily="34" charset="-34"/>
              </a:rPr>
              <a:t>36 months</a:t>
            </a:r>
            <a:r>
              <a:rPr lang="en-GB" sz="2800" b="1" dirty="0">
                <a:solidFill>
                  <a:schemeClr val="bg1"/>
                </a:solidFill>
                <a:latin typeface="Browallia New" panose="020B0604020202020204" pitchFamily="34" charset="-34"/>
                <a:cs typeface="Browallia New" panose="020B0604020202020204" pitchFamily="34" charset="-34"/>
              </a:rPr>
              <a:t>* </a:t>
            </a:r>
            <a:r>
              <a:rPr lang="en-GB" sz="2800" b="1" baseline="30000" dirty="0">
                <a:solidFill>
                  <a:schemeClr val="bg1"/>
                </a:solidFill>
                <a:latin typeface="Browallia New" panose="020B0604020202020204" pitchFamily="34" charset="-34"/>
                <a:cs typeface="Browallia New" panose="020B0604020202020204" pitchFamily="34" charset="-34"/>
              </a:rPr>
              <a:t>1</a:t>
            </a:r>
            <a:endParaRPr lang="en-IN" sz="2800" b="1" baseline="30000" dirty="0">
              <a:solidFill>
                <a:schemeClr val="bg1"/>
              </a:solidFill>
              <a:latin typeface="Browallia New" panose="020B0604020202020204" pitchFamily="34" charset="-34"/>
              <a:cs typeface="Browallia New" panose="020B0604020202020204" pitchFamily="34" charset="-34"/>
            </a:endParaRPr>
          </a:p>
        </p:txBody>
      </p:sp>
      <p:sp>
        <p:nvSpPr>
          <p:cNvPr id="12" name="TextBox 11">
            <a:extLst>
              <a:ext uri="{FF2B5EF4-FFF2-40B4-BE49-F238E27FC236}">
                <a16:creationId xmlns:a16="http://schemas.microsoft.com/office/drawing/2014/main" id="{E1929703-F253-F3FA-0994-268BF2553734}"/>
              </a:ext>
            </a:extLst>
          </p:cNvPr>
          <p:cNvSpPr txBox="1"/>
          <p:nvPr/>
        </p:nvSpPr>
        <p:spPr>
          <a:xfrm>
            <a:off x="745434" y="6348577"/>
            <a:ext cx="6096000" cy="307777"/>
          </a:xfrm>
          <a:prstGeom prst="rect">
            <a:avLst/>
          </a:prstGeom>
          <a:noFill/>
        </p:spPr>
        <p:txBody>
          <a:bodyPr wrap="square">
            <a:spAutoFit/>
          </a:bodyPr>
          <a:lstStyle/>
          <a:p>
            <a:r>
              <a:rPr lang="en-IN" sz="1400" b="1" dirty="0"/>
              <a:t>ARR = Absolute Risk Reduction.</a:t>
            </a:r>
          </a:p>
        </p:txBody>
      </p:sp>
      <p:sp>
        <p:nvSpPr>
          <p:cNvPr id="14" name="TextBox 1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1596127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588E-5E87-8938-CFDC-C9275B1AFDE7}"/>
              </a:ext>
            </a:extLst>
          </p:cNvPr>
          <p:cNvSpPr>
            <a:spLocks noGrp="1"/>
          </p:cNvSpPr>
          <p:nvPr>
            <p:ph type="title"/>
          </p:nvPr>
        </p:nvSpPr>
        <p:spPr/>
        <p:txBody>
          <a:bodyPr>
            <a:normAutofit fontScale="90000"/>
          </a:bodyPr>
          <a:lstStyle/>
          <a:p>
            <a:r>
              <a:rPr lang="en-GB" dirty="0"/>
              <a:t>Safety And Tolerability</a:t>
            </a:r>
            <a:endParaRPr lang="en-IN" dirty="0"/>
          </a:p>
        </p:txBody>
      </p:sp>
      <p:graphicFrame>
        <p:nvGraphicFramePr>
          <p:cNvPr id="4" name="Table 3">
            <a:extLst>
              <a:ext uri="{FF2B5EF4-FFF2-40B4-BE49-F238E27FC236}">
                <a16:creationId xmlns:a16="http://schemas.microsoft.com/office/drawing/2014/main" id="{095ADD30-4B8B-D51D-F72B-73744E4A9F8D}"/>
              </a:ext>
            </a:extLst>
          </p:cNvPr>
          <p:cNvGraphicFramePr>
            <a:graphicFrameLocks noGrp="1"/>
          </p:cNvGraphicFramePr>
          <p:nvPr/>
        </p:nvGraphicFramePr>
        <p:xfrm>
          <a:off x="838200" y="1348410"/>
          <a:ext cx="10515600" cy="3337560"/>
        </p:xfrm>
        <a:graphic>
          <a:graphicData uri="http://schemas.openxmlformats.org/drawingml/2006/table">
            <a:tbl>
              <a:tblPr/>
              <a:tblGrid>
                <a:gridCol w="1878496">
                  <a:extLst>
                    <a:ext uri="{9D8B030D-6E8A-4147-A177-3AD203B41FA5}">
                      <a16:colId xmlns:a16="http://schemas.microsoft.com/office/drawing/2014/main" val="3960557145"/>
                    </a:ext>
                  </a:extLst>
                </a:gridCol>
                <a:gridCol w="3988904">
                  <a:extLst>
                    <a:ext uri="{9D8B030D-6E8A-4147-A177-3AD203B41FA5}">
                      <a16:colId xmlns:a16="http://schemas.microsoft.com/office/drawing/2014/main" val="4235050825"/>
                    </a:ext>
                  </a:extLst>
                </a:gridCol>
                <a:gridCol w="4648200">
                  <a:extLst>
                    <a:ext uri="{9D8B030D-6E8A-4147-A177-3AD203B41FA5}">
                      <a16:colId xmlns:a16="http://schemas.microsoft.com/office/drawing/2014/main" val="3627452668"/>
                    </a:ext>
                  </a:extLst>
                </a:gridCol>
              </a:tblGrid>
              <a:tr h="548563">
                <a:tc gridSpan="3">
                  <a:txBody>
                    <a:bodyPr/>
                    <a:lstStyle/>
                    <a:p>
                      <a:pPr algn="ctr" fontAlgn="b"/>
                      <a:r>
                        <a:rPr lang="en-GB" sz="2400" b="1" dirty="0">
                          <a:solidFill>
                            <a:schemeClr val="bg1"/>
                          </a:solidFill>
                          <a:effectLst/>
                          <a:latin typeface="Browallia New" panose="020B0604020202020204" pitchFamily="34" charset="-34"/>
                          <a:cs typeface="Browallia New" panose="020B0604020202020204" pitchFamily="34" charset="-34"/>
                        </a:rPr>
                        <a:t>Adverse Events (10% Frequency In Each Treatment Group)</a:t>
                      </a:r>
                      <a:r>
                        <a:rPr lang="en-GB" sz="2400" b="1" baseline="30000" dirty="0">
                          <a:solidFill>
                            <a:schemeClr val="bg1"/>
                          </a:solidFill>
                          <a:effectLst/>
                          <a:latin typeface="Browallia New" panose="020B0604020202020204" pitchFamily="34" charset="-34"/>
                          <a:cs typeface="Browallia New" panose="020B0604020202020204" pitchFamily="34" charset="-34"/>
                        </a:rPr>
                        <a:t>1</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fontAlgn="b"/>
                      <a:endParaRPr lang="en-IN" b="1" dirty="0">
                        <a:solidFill>
                          <a:srgbClr val="2B2B2B"/>
                        </a:solidFill>
                        <a:effectLst/>
                        <a:latin typeface="inherit"/>
                      </a:endParaRPr>
                    </a:p>
                  </a:txBody>
                  <a:tcPr marL="28575" marR="28575" marT="114300" marB="114300" anchor="b">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FFF"/>
                    </a:solidFill>
                  </a:tcPr>
                </a:tc>
                <a:tc hMerge="1">
                  <a:txBody>
                    <a:bodyPr/>
                    <a:lstStyle/>
                    <a:p>
                      <a:pPr algn="ctr" fontAlgn="b"/>
                      <a:endParaRPr lang="en-IN" b="1" dirty="0">
                        <a:solidFill>
                          <a:srgbClr val="2B2B2B"/>
                        </a:solidFill>
                        <a:effectLst/>
                        <a:latin typeface="inherit"/>
                      </a:endParaRPr>
                    </a:p>
                  </a:txBody>
                  <a:tcPr marL="28575" marR="28575" marT="114300" marB="114300" anchor="b">
                    <a:lnL w="9525" cap="flat" cmpd="sng" algn="ctr">
                      <a:solidFill>
                        <a:srgbClr val="2B2B2B"/>
                      </a:solidFill>
                      <a:prstDash val="solid"/>
                      <a:round/>
                      <a:headEnd type="none" w="med" len="med"/>
                      <a:tailEnd type="none" w="med" len="med"/>
                    </a:lnL>
                    <a:lnR>
                      <a:noFill/>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E9F3E7"/>
                    </a:solidFill>
                  </a:tcPr>
                </a:tc>
                <a:extLst>
                  <a:ext uri="{0D108BD9-81ED-4DB2-BD59-A6C34878D82A}">
                    <a16:rowId xmlns:a16="http://schemas.microsoft.com/office/drawing/2014/main" val="1123761259"/>
                  </a:ext>
                </a:extLst>
              </a:tr>
              <a:tr h="905768">
                <a:tc>
                  <a:txBody>
                    <a:bodyPr/>
                    <a:lstStyle/>
                    <a:p>
                      <a:pPr algn="ctr" fontAlgn="b"/>
                      <a:endParaRPr lang="en-IN" sz="2400" b="1" dirty="0">
                        <a:solidFill>
                          <a:schemeClr val="bg1"/>
                        </a:solidFill>
                        <a:effectLst/>
                        <a:latin typeface="Browallia New" panose="020B0604020202020204" pitchFamily="34" charset="-34"/>
                        <a:cs typeface="Browallia New" panose="020B0604020202020204" pitchFamily="34" charset="-34"/>
                      </a:endParaRP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en-IN" sz="2400" b="1" dirty="0">
                          <a:solidFill>
                            <a:schemeClr val="bg1"/>
                          </a:solidFill>
                          <a:effectLst/>
                          <a:latin typeface="Browallia New" panose="020B0604020202020204" pitchFamily="34" charset="-34"/>
                          <a:cs typeface="Browallia New" panose="020B0604020202020204" pitchFamily="34" charset="-34"/>
                        </a:rPr>
                        <a:t>Placebo</a:t>
                      </a:r>
                      <a:br>
                        <a:rPr lang="en-IN" sz="2400" b="1" dirty="0">
                          <a:solidFill>
                            <a:schemeClr val="bg1"/>
                          </a:solidFill>
                          <a:effectLst/>
                          <a:latin typeface="Browallia New" panose="020B0604020202020204" pitchFamily="34" charset="-34"/>
                          <a:cs typeface="Browallia New" panose="020B0604020202020204" pitchFamily="34" charset="-34"/>
                        </a:rPr>
                      </a:br>
                      <a:r>
                        <a:rPr lang="en-IN" sz="2400" b="1" dirty="0">
                          <a:solidFill>
                            <a:schemeClr val="bg1"/>
                          </a:solidFill>
                          <a:effectLst/>
                          <a:latin typeface="Browallia New" panose="020B0604020202020204" pitchFamily="34" charset="-34"/>
                          <a:cs typeface="Browallia New" panose="020B0604020202020204" pitchFamily="34" charset="-34"/>
                        </a:rPr>
                        <a:t>(n = 725)</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en-IN" sz="2400" b="1" dirty="0">
                          <a:solidFill>
                            <a:schemeClr val="bg1"/>
                          </a:solidFill>
                          <a:effectLst/>
                          <a:latin typeface="Browallia New" panose="020B0604020202020204" pitchFamily="34" charset="-34"/>
                          <a:cs typeface="Browallia New" panose="020B0604020202020204" pitchFamily="34" charset="-34"/>
                        </a:rPr>
                        <a:t>Denosumab</a:t>
                      </a:r>
                      <a:br>
                        <a:rPr lang="en-IN" sz="2400" b="1" dirty="0">
                          <a:solidFill>
                            <a:schemeClr val="bg1"/>
                          </a:solidFill>
                          <a:effectLst/>
                          <a:latin typeface="Browallia New" panose="020B0604020202020204" pitchFamily="34" charset="-34"/>
                          <a:cs typeface="Browallia New" panose="020B0604020202020204" pitchFamily="34" charset="-34"/>
                        </a:rPr>
                      </a:br>
                      <a:r>
                        <a:rPr lang="en-IN" sz="2400" b="1" dirty="0">
                          <a:solidFill>
                            <a:schemeClr val="bg1"/>
                          </a:solidFill>
                          <a:effectLst/>
                          <a:latin typeface="Browallia New" panose="020B0604020202020204" pitchFamily="34" charset="-34"/>
                          <a:cs typeface="Browallia New" panose="020B0604020202020204" pitchFamily="34" charset="-34"/>
                        </a:rPr>
                        <a:t>(n = 731)</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6837707"/>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Arthralgia</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11.0%</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12.6%</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2379184004"/>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Back pain</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a:solidFill>
                            <a:srgbClr val="2B2B2B"/>
                          </a:solidFill>
                          <a:effectLst/>
                          <a:latin typeface="Browallia New" panose="020B0604020202020204" pitchFamily="34" charset="-34"/>
                          <a:cs typeface="Browallia New" panose="020B0604020202020204" pitchFamily="34" charset="-34"/>
                        </a:rPr>
                        <a:t>10.2%</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11.1%</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4174971583"/>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Constipation</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a:solidFill>
                            <a:srgbClr val="2B2B2B"/>
                          </a:solidFill>
                          <a:effectLst/>
                          <a:latin typeface="Browallia New" panose="020B0604020202020204" pitchFamily="34" charset="-34"/>
                          <a:cs typeface="Browallia New" panose="020B0604020202020204" pitchFamily="34" charset="-34"/>
                        </a:rPr>
                        <a:t>10.3%</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10.0%</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2911770856"/>
                  </a:ext>
                </a:extLst>
              </a:tr>
            </a:tbl>
          </a:graphicData>
        </a:graphic>
      </p:graphicFrame>
      <p:sp>
        <p:nvSpPr>
          <p:cNvPr id="7" name="TextBox 6">
            <a:extLst>
              <a:ext uri="{FF2B5EF4-FFF2-40B4-BE49-F238E27FC236}">
                <a16:creationId xmlns:a16="http://schemas.microsoft.com/office/drawing/2014/main" id="{6403288C-BA26-8E19-000F-4FE70C40FBB5}"/>
              </a:ext>
            </a:extLst>
          </p:cNvPr>
          <p:cNvSpPr txBox="1"/>
          <p:nvPr/>
        </p:nvSpPr>
        <p:spPr>
          <a:xfrm>
            <a:off x="770283" y="4694158"/>
            <a:ext cx="10583518" cy="1384995"/>
          </a:xfrm>
          <a:prstGeom prst="rect">
            <a:avLst/>
          </a:prstGeom>
          <a:noFill/>
        </p:spPr>
        <p:txBody>
          <a:bodyPr wrap="square">
            <a:spAutoFit/>
          </a:bodyPr>
          <a:lstStyle/>
          <a:p>
            <a:pPr marL="457200" indent="-457200" algn="just">
              <a:buFont typeface="Arial" panose="020B0604020202020204" pitchFamily="34" charset="0"/>
              <a:buChar char="•"/>
            </a:pPr>
            <a:r>
              <a:rPr lang="en-GB" sz="2800" dirty="0">
                <a:latin typeface="Browallia New" panose="020B0604020202020204" pitchFamily="34" charset="-34"/>
                <a:cs typeface="Browallia New" panose="020B0604020202020204" pitchFamily="34" charset="-34"/>
              </a:rPr>
              <a:t>Denosumab has been studied in a clinical trial of 1468 men with prostate cancer on ADT.</a:t>
            </a:r>
            <a:r>
              <a:rPr lang="en-GB" sz="2800" baseline="30000" dirty="0">
                <a:latin typeface="Browallia New" panose="020B0604020202020204" pitchFamily="34" charset="-34"/>
                <a:cs typeface="Browallia New" panose="020B0604020202020204" pitchFamily="34" charset="-34"/>
              </a:rPr>
              <a:t>5</a:t>
            </a:r>
            <a:r>
              <a:rPr lang="en-GB" sz="2800" dirty="0">
                <a:latin typeface="Browallia New" panose="020B0604020202020204" pitchFamily="34" charset="-34"/>
                <a:cs typeface="Browallia New" panose="020B0604020202020204" pitchFamily="34" charset="-34"/>
              </a:rPr>
              <a:t> </a:t>
            </a:r>
          </a:p>
          <a:p>
            <a:pPr marL="457200" indent="-457200" algn="just">
              <a:buFont typeface="Arial" panose="020B0604020202020204" pitchFamily="34" charset="0"/>
              <a:buChar char="•"/>
            </a:pPr>
            <a:r>
              <a:rPr lang="en-GB" sz="2800" dirty="0">
                <a:latin typeface="Browallia New" panose="020B0604020202020204" pitchFamily="34" charset="-34"/>
                <a:cs typeface="Browallia New" panose="020B0604020202020204" pitchFamily="34" charset="-34"/>
              </a:rPr>
              <a:t>The overall incidence of adverse events was similar between Denosumab and placebo (both approximately 87%).</a:t>
            </a:r>
            <a:r>
              <a:rPr lang="en-GB" sz="2800" baseline="30000" dirty="0">
                <a:latin typeface="Browallia New" panose="020B0604020202020204" pitchFamily="34" charset="-34"/>
                <a:cs typeface="Browallia New" panose="020B0604020202020204" pitchFamily="34" charset="-34"/>
              </a:rPr>
              <a:t>5</a:t>
            </a:r>
            <a:endParaRPr lang="en-IN" sz="2800" baseline="30000" dirty="0">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DC1418FB-E8A6-E158-06FE-68660437A529}"/>
              </a:ext>
            </a:extLst>
          </p:cNvPr>
          <p:cNvSpPr txBox="1"/>
          <p:nvPr/>
        </p:nvSpPr>
        <p:spPr>
          <a:xfrm>
            <a:off x="4558749" y="6324882"/>
            <a:ext cx="6901069" cy="415498"/>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 </a:t>
            </a:r>
          </a:p>
          <a:p>
            <a:pPr algn="r"/>
            <a:r>
              <a:rPr lang="en-IN" sz="1050" dirty="0"/>
              <a:t>  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endParaRPr lang="en-IN" sz="1050" b="1" i="0" dirty="0">
              <a:solidFill>
                <a:srgbClr val="2B2B2B"/>
              </a:solidFill>
              <a:effectLst/>
              <a:latin typeface="DIN W03 Regular"/>
            </a:endParaRPr>
          </a:p>
        </p:txBody>
      </p:sp>
    </p:spTree>
    <p:extLst>
      <p:ext uri="{BB962C8B-B14F-4D97-AF65-F5344CB8AC3E}">
        <p14:creationId xmlns:p14="http://schemas.microsoft.com/office/powerpoint/2010/main" val="1500393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17069</TotalTime>
  <Words>8305</Words>
  <Application>Microsoft Office PowerPoint</Application>
  <PresentationFormat>Widescreen</PresentationFormat>
  <Paragraphs>965</Paragraphs>
  <Slides>140</Slides>
  <Notes>0</Notes>
  <HiddenSlides>1</HiddenSlides>
  <MMClips>0</MMClips>
  <ScaleCrop>false</ScaleCrop>
  <HeadingPairs>
    <vt:vector size="4" baseType="variant">
      <vt:variant>
        <vt:lpstr>Theme</vt:lpstr>
      </vt:variant>
      <vt:variant>
        <vt:i4>1</vt:i4>
      </vt:variant>
      <vt:variant>
        <vt:lpstr>Slide Titles</vt:lpstr>
      </vt:variant>
      <vt:variant>
        <vt:i4>140</vt:i4>
      </vt:variant>
    </vt:vector>
  </HeadingPairs>
  <TitlesOfParts>
    <vt:vector size="141" baseType="lpstr">
      <vt:lpstr>Office Theme</vt:lpstr>
      <vt:lpstr>PowerPoint Presentation</vt:lpstr>
      <vt:lpstr>Outline </vt:lpstr>
      <vt:lpstr>PowerPoint Presentation</vt:lpstr>
      <vt:lpstr>Bone Anatomy</vt:lpstr>
      <vt:lpstr>Function of Bones</vt:lpstr>
      <vt:lpstr>Molecular Composition of Bone</vt:lpstr>
      <vt:lpstr>Parathyroid Hormone PTH </vt:lpstr>
      <vt:lpstr>PowerPoint Presentation</vt:lpstr>
      <vt:lpstr>Bone Metabolism</vt:lpstr>
      <vt:lpstr>Bone Signaling &amp; RANKL</vt:lpstr>
      <vt:lpstr>Osteoclast Activation &amp; Inhibition.</vt:lpstr>
      <vt:lpstr>Summary</vt:lpstr>
      <vt:lpstr>Summary</vt:lpstr>
      <vt:lpstr>PowerPoint Presentation</vt:lpstr>
      <vt:lpstr>Cancer and Bone</vt:lpstr>
      <vt:lpstr>What Are Serious Bone Problems That Can Arise?</vt:lpstr>
      <vt:lpstr>Terminologies :</vt:lpstr>
      <vt:lpstr>Terminologies :</vt:lpstr>
      <vt:lpstr>Terminologies :</vt:lpstr>
      <vt:lpstr>How do bone metastases from SOLID TUMORS lead to bone complications?</vt:lpstr>
      <vt:lpstr>Cancer and Bone Prevalence</vt:lpstr>
      <vt:lpstr>Signs &amp; Symptoms</vt:lpstr>
      <vt:lpstr>Risk In Solid Tumors</vt:lpstr>
      <vt:lpstr>Risk In Multiple Myeloma</vt:lpstr>
      <vt:lpstr>Risk In Multiple Myeloma Contd…</vt:lpstr>
      <vt:lpstr>Bone disease is an important diagnostic feature of multiple myeloma 10</vt:lpstr>
      <vt:lpstr>Multiple Myeloma &amp; Lytic bone Lesions</vt:lpstr>
      <vt:lpstr>Cost Implications</vt:lpstr>
      <vt:lpstr>Types Of Prostate Cancer</vt:lpstr>
      <vt:lpstr>Types Of Prostate Cancer</vt:lpstr>
      <vt:lpstr>How does ADT put men with nonmetastatic prostate cancer at high risk for fracture? </vt:lpstr>
      <vt:lpstr>Prostate Cancer: Bone Mineral Density (BMD): Comparison of ADT-induced BMD loss vs normal BMD loss in men and women3,4</vt:lpstr>
      <vt:lpstr>Prostate Cancer: Fracture: Percent of patients with a fracture, 12 to 60 months after diagnosis of prostate cancer</vt:lpstr>
      <vt:lpstr>How does AI therapy put women with breast cancer at high risk for fracture?</vt:lpstr>
      <vt:lpstr>Breast Cancer: Fracture: Patients with breast cancer receiving (AI) therapy are more likely to experience a fracture than those not receiving aromatase inhibitor</vt:lpstr>
      <vt:lpstr>Breast Cancer: How does AI therapy put women with breast cancer at high risk for fracture?</vt:lpstr>
      <vt:lpstr>Prostate Cancer Treatment /AI Treatment &amp; Osteoporosis </vt:lpstr>
      <vt:lpstr>Osteoporosis </vt:lpstr>
      <vt:lpstr>Summary: </vt:lpstr>
      <vt:lpstr>Summary</vt:lpstr>
      <vt:lpstr>Summary</vt:lpstr>
      <vt:lpstr>PowerPoint Presentation</vt:lpstr>
      <vt:lpstr>PowerPoint Presentation</vt:lpstr>
      <vt:lpstr>   UNDERSTANDING T- SCORE  The T-score is a comparison of a person's bone density with that of a healthy 30-year-old of the same sex.  The Z-score is a comparison of a person's bone density with that of an average person of the same age and sex         </vt:lpstr>
      <vt:lpstr>Treatment of Osteoporosis</vt:lpstr>
      <vt:lpstr>PowerPoint Presentation</vt:lpstr>
      <vt:lpstr>Medication for osteoporosis</vt:lpstr>
      <vt:lpstr>Monoclonal Antibodies</vt:lpstr>
      <vt:lpstr>Monoclonal Antibodies</vt:lpstr>
      <vt:lpstr>PowerPoint Presentation</vt:lpstr>
      <vt:lpstr>PowerPoint Presentation</vt:lpstr>
      <vt:lpstr>Key Facts</vt:lpstr>
      <vt:lpstr>Approved Indication</vt:lpstr>
      <vt:lpstr>MOA</vt:lpstr>
      <vt:lpstr>MOA for Denosumab and bisphosphonates</vt:lpstr>
      <vt:lpstr>PowerPoint Presentation</vt:lpstr>
      <vt:lpstr>PowerPoint Presentation</vt:lpstr>
      <vt:lpstr>What makes Denosumab different?</vt:lpstr>
      <vt:lpstr>What makes Denosumab different Contd…?</vt:lpstr>
      <vt:lpstr>What makes Denosumab different Contd…?</vt:lpstr>
      <vt:lpstr>Dosage Form</vt:lpstr>
      <vt:lpstr>Dosage</vt:lpstr>
      <vt:lpstr>Dosing</vt:lpstr>
      <vt:lpstr>Dosage</vt:lpstr>
      <vt:lpstr>Dosing Benefit: Denosumab requires fewer doses than most other osteoporosis treatments indicated for men</vt:lpstr>
      <vt:lpstr>Information Essential To Safe Dosing Or Administration</vt:lpstr>
      <vt:lpstr>Contraindications </vt:lpstr>
      <vt:lpstr>Adverse Reaction:</vt:lpstr>
      <vt:lpstr>Use in specific populations</vt:lpstr>
      <vt:lpstr>Overdosage. </vt:lpstr>
      <vt:lpstr>Summary</vt:lpstr>
      <vt:lpstr>Summary</vt:lpstr>
      <vt:lpstr>PowerPoint Presentation</vt:lpstr>
      <vt:lpstr>Treatment Algorithm: ADT Induced Bone Loss</vt:lpstr>
      <vt:lpstr>Treatment Algorithm: Endocrine Treatment Induced Bone Loss</vt:lpstr>
      <vt:lpstr>Treatment Algorithm: Solid Tumors &amp; Multiple Myeloma</vt:lpstr>
      <vt:lpstr>Estimated Drug cost for Bone Modifying Agents</vt:lpstr>
      <vt:lpstr>PowerPoint Presentation</vt:lpstr>
      <vt:lpstr>Screening Guidelines</vt:lpstr>
      <vt:lpstr>Guidelines : Prostate Cancer patients: Non Metastatic &amp; Metastatic Condition</vt:lpstr>
      <vt:lpstr>PowerPoint Presentation</vt:lpstr>
      <vt:lpstr>Guidelines : Prostate Cancer</vt:lpstr>
      <vt:lpstr>Guidelines : Breast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Design</vt:lpstr>
      <vt:lpstr>Inclusion Criteria: </vt:lpstr>
      <vt:lpstr>Endpoints</vt:lpstr>
      <vt:lpstr>Efficacy: At 24 Month A significant increase in BMD at the lumbar spine compared with placebo (p &lt; 0.0001; Primary Endpoint)</vt:lpstr>
      <vt:lpstr>Efficacy: At 36 Months Denosumab demonstrated a continued increase in BMD through 36 months (Secondary Endpoint)</vt:lpstr>
      <vt:lpstr>Efficacy: At 36 Months Denosumab demonstrated a continued increase in BMD through 36 months (Secondary Endpoint)</vt:lpstr>
      <vt:lpstr>Efficacy: At 36 Months Denosumab demonstrated a continued increase in BMD through 36 months (Secondary Endpoint)</vt:lpstr>
      <vt:lpstr>New Fracture: Denosumab sustained reduction of new vertebral fractures up to 36 months 6</vt:lpstr>
      <vt:lpstr>Safety And Tolerability</vt:lpstr>
      <vt:lpstr>Safety And Tolerability</vt:lpstr>
      <vt:lpstr>PowerPoint Presentation</vt:lpstr>
      <vt:lpstr>PowerPoint Presentation</vt:lpstr>
      <vt:lpstr>Endpoints &amp; Demographics</vt:lpstr>
      <vt:lpstr>Study Schema</vt:lpstr>
      <vt:lpstr>Result: SRE Prevention</vt:lpstr>
      <vt:lpstr>PowerPoint Presentation</vt:lpstr>
      <vt:lpstr>Aim</vt:lpstr>
      <vt:lpstr>Aim</vt:lpstr>
      <vt:lpstr>Study Design</vt:lpstr>
      <vt:lpstr>Result</vt:lpstr>
      <vt:lpstr>Conclusion</vt:lpstr>
      <vt:lpstr>PowerPoint Presentation</vt:lpstr>
      <vt:lpstr>PowerPoint Presentation</vt:lpstr>
      <vt:lpstr>Result</vt:lpstr>
      <vt:lpstr>PowerPoint Presentation</vt:lpstr>
      <vt:lpstr>PowerPoint Presentation</vt:lpstr>
      <vt:lpstr>Result</vt:lpstr>
      <vt:lpstr>PowerPoint Presentation</vt:lpstr>
      <vt:lpstr>PowerPoint Presentation</vt:lpstr>
      <vt:lpstr>PowerPoint Presentation</vt:lpstr>
      <vt:lpstr>PowerPoint Presentation</vt:lpstr>
      <vt:lpstr>Intervention</vt:lpstr>
      <vt:lpstr>PowerPoint Presentation</vt:lpstr>
      <vt:lpstr>Study Design</vt:lpstr>
      <vt:lpstr>PowerPoint Presentation</vt:lpstr>
      <vt:lpstr>Summary</vt:lpstr>
      <vt:lpstr>Summary</vt:lpstr>
      <vt:lpstr>Summary</vt:lpstr>
      <vt:lpstr>Summary</vt:lpstr>
      <vt:lpstr>PowerPoint Presentation</vt:lpstr>
      <vt:lpstr>Is Denosumab a chemotherapy drug?</vt:lpstr>
      <vt:lpstr>Does Denosumab increase bone density in Patients with Prostate Cancer?</vt:lpstr>
      <vt:lpstr>Does Denosumab increase the risk of new Fracture in Patients with Prostate Cancer?</vt:lpstr>
      <vt:lpstr>How long should you take Denosumab for?</vt:lpstr>
      <vt:lpstr>Does Denosumab weaken your immune system?</vt:lpstr>
      <vt:lpstr>Does Denosumab cause bone pain?</vt:lpstr>
      <vt:lpstr>Does Denosumab cause low blood pressure?</vt:lpstr>
      <vt:lpstr>Does Denosumab cause weight gain?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 Singh</dc:creator>
  <cp:lastModifiedBy>Microsoft Office User</cp:lastModifiedBy>
  <cp:revision>76</cp:revision>
  <dcterms:created xsi:type="dcterms:W3CDTF">2022-06-18T12:04:25Z</dcterms:created>
  <dcterms:modified xsi:type="dcterms:W3CDTF">2023-08-23T04:46:12Z</dcterms:modified>
</cp:coreProperties>
</file>